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6" r:id="rId3"/>
    <p:sldId id="309" r:id="rId4"/>
    <p:sldId id="257" r:id="rId5"/>
    <p:sldId id="266" r:id="rId6"/>
    <p:sldId id="267" r:id="rId7"/>
    <p:sldId id="258" r:id="rId8"/>
    <p:sldId id="259" r:id="rId9"/>
    <p:sldId id="261" r:id="rId10"/>
    <p:sldId id="310" r:id="rId11"/>
    <p:sldId id="262" r:id="rId12"/>
    <p:sldId id="263" r:id="rId13"/>
    <p:sldId id="264" r:id="rId14"/>
    <p:sldId id="268" r:id="rId15"/>
    <p:sldId id="269" r:id="rId16"/>
    <p:sldId id="270" r:id="rId17"/>
    <p:sldId id="271" r:id="rId18"/>
    <p:sldId id="272" r:id="rId19"/>
    <p:sldId id="273" r:id="rId20"/>
    <p:sldId id="311" r:id="rId21"/>
    <p:sldId id="274" r:id="rId22"/>
    <p:sldId id="275" r:id="rId23"/>
    <p:sldId id="277"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4" autoAdjust="0"/>
    <p:restoredTop sz="94675" autoAdjust="0"/>
  </p:normalViewPr>
  <p:slideViewPr>
    <p:cSldViewPr>
      <p:cViewPr varScale="1">
        <p:scale>
          <a:sx n="57" d="100"/>
          <a:sy n="57" d="100"/>
        </p:scale>
        <p:origin x="-8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0B981BE-48D3-4243-B44D-755FAC9797C5}" type="datetimeFigureOut">
              <a:rPr lang="en-US"/>
              <a:pPr>
                <a:defRPr/>
              </a:pPr>
              <a:t>2/29/2008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5B06B30-1E30-4759-83E6-8BD0CB23C4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430D6A-4181-4594-98CC-79EC3998E2BF}" type="slidenum">
              <a:rPr lang="en-US" smtClean="0"/>
              <a:pPr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0EC89C-6E80-456C-A4E2-4E6043A2A780}" type="datetimeFigureOut">
              <a:rPr lang="en-US"/>
              <a:pPr>
                <a:defRPr/>
              </a:pPr>
              <a:t>2/29/2008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34C56C-499D-4140-9AD6-F9A12B9667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D333DA-9568-4B04-9F98-ABBFDE10C0F0}" type="datetimeFigureOut">
              <a:rPr lang="en-US"/>
              <a:pPr>
                <a:defRPr/>
              </a:pPr>
              <a:t>2/29/2008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9C8C61-6133-44FB-82F7-ED4273C5D7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A17AFC-5F90-40C9-AFA3-960CFF26C41C}" type="datetimeFigureOut">
              <a:rPr lang="en-US"/>
              <a:pPr>
                <a:defRPr/>
              </a:pPr>
              <a:t>2/29/2008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5AB34-EC7F-4F71-B6C4-B883B216D9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C5C739-425B-4451-8CB0-55F180DD03F4}" type="datetimeFigureOut">
              <a:rPr lang="en-US"/>
              <a:pPr>
                <a:defRPr/>
              </a:pPr>
              <a:t>2/29/2008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D2B3E-774C-4E2E-8749-F5BF838430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CDD2FE-5C74-454A-9DB1-3414DAEB689C}" type="datetimeFigureOut">
              <a:rPr lang="en-US"/>
              <a:pPr>
                <a:defRPr/>
              </a:pPr>
              <a:t>2/29/2008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20F32-F5FC-4025-81F4-699DB99840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2991A1-6BA6-427B-9BB8-B48257E3845F}" type="datetimeFigureOut">
              <a:rPr lang="en-US"/>
              <a:pPr>
                <a:defRPr/>
              </a:pPr>
              <a:t>2/29/2008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A66386-66B8-4B53-B1A7-41C4A5687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5A3C45-3DFC-4624-899D-08765188CA0E}" type="datetimeFigureOut">
              <a:rPr lang="en-US"/>
              <a:pPr>
                <a:defRPr/>
              </a:pPr>
              <a:t>2/29/2008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E7673E-AE99-44AF-83E7-164B393858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DC4ABC-A32B-4D03-BBD6-6F02CB20F896}" type="datetimeFigureOut">
              <a:rPr lang="en-US"/>
              <a:pPr>
                <a:defRPr/>
              </a:pPr>
              <a:t>2/29/2008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95C296-99B3-4877-9E21-29470C1DE8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8194DD-285A-46F7-8CA0-5A58B218ED2C}" type="datetimeFigureOut">
              <a:rPr lang="en-US"/>
              <a:pPr>
                <a:defRPr/>
              </a:pPr>
              <a:t>2/29/2008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2F26EB-7F26-4705-A7CE-E5C05FBC13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7E929D-C6E7-4621-9A09-4381B9A4D63D}" type="datetimeFigureOut">
              <a:rPr lang="en-US"/>
              <a:pPr>
                <a:defRPr/>
              </a:pPr>
              <a:t>2/29/2008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7481F1-1A48-4D77-AA56-539CEF708F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52D513-F5AA-4C67-9447-FE05EC579E83}" type="datetimeFigureOut">
              <a:rPr lang="en-US"/>
              <a:pPr>
                <a:defRPr/>
              </a:pPr>
              <a:t>2/29/2008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448DB6-EE70-432F-AB6B-683C608CF0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E54DC1-E144-49F8-BF21-E80085EB033E}" type="datetimeFigureOut">
              <a:rPr lang="en-US"/>
              <a:pPr>
                <a:defRPr/>
              </a:pPr>
              <a:t>2/29/2008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B3F0FB0-09F7-4A21-877E-44FF41DB40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General Pathfinding: Tables and Navigation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Jeremy Christman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Review of Searching Algorithms</a:t>
            </a:r>
          </a:p>
        </p:txBody>
      </p:sp>
      <p:graphicFrame>
        <p:nvGraphicFramePr>
          <p:cNvPr id="4" name="Content Placeholder 3"/>
          <p:cNvGraphicFramePr>
            <a:graphicFrameLocks noGrp="1"/>
          </p:cNvGraphicFramePr>
          <p:nvPr>
            <p:ph idx="1"/>
          </p:nvPr>
        </p:nvGraphicFramePr>
        <p:xfrm>
          <a:off x="457200" y="1600200"/>
          <a:ext cx="8229600" cy="3032125"/>
        </p:xfrm>
        <a:graphic>
          <a:graphicData uri="http://schemas.openxmlformats.org/drawingml/2006/table">
            <a:tbl>
              <a:tblPr firstRow="1" bandRow="1">
                <a:tableStyleId>{5C22544A-7EE6-4342-B048-85BDC9FD1C3A}</a:tableStyleId>
              </a:tblPr>
              <a:tblGrid>
                <a:gridCol w="1447800"/>
                <a:gridCol w="1371600"/>
                <a:gridCol w="1295400"/>
                <a:gridCol w="1371600"/>
                <a:gridCol w="1371600"/>
                <a:gridCol w="1371600"/>
              </a:tblGrid>
              <a:tr h="370840">
                <a:tc>
                  <a:txBody>
                    <a:bodyPr/>
                    <a:lstStyle/>
                    <a:p>
                      <a:endParaRPr lang="en-US" dirty="0"/>
                    </a:p>
                  </a:txBody>
                  <a:tcPr/>
                </a:tc>
                <a:tc>
                  <a:txBody>
                    <a:bodyPr/>
                    <a:lstStyle/>
                    <a:p>
                      <a:r>
                        <a:rPr lang="en-US" dirty="0" smtClean="0"/>
                        <a:t>Type</a:t>
                      </a:r>
                      <a:endParaRPr lang="en-US" dirty="0"/>
                    </a:p>
                  </a:txBody>
                  <a:tcPr/>
                </a:tc>
                <a:tc>
                  <a:txBody>
                    <a:bodyPr/>
                    <a:lstStyle/>
                    <a:p>
                      <a:r>
                        <a:rPr lang="en-US" dirty="0" smtClean="0"/>
                        <a:t>Ordering</a:t>
                      </a:r>
                      <a:endParaRPr lang="en-US" dirty="0"/>
                    </a:p>
                  </a:txBody>
                  <a:tcPr/>
                </a:tc>
                <a:tc>
                  <a:txBody>
                    <a:bodyPr/>
                    <a:lstStyle/>
                    <a:p>
                      <a:r>
                        <a:rPr lang="en-US" dirty="0" smtClean="0"/>
                        <a:t>Optimal?</a:t>
                      </a:r>
                      <a:endParaRPr lang="en-US" dirty="0"/>
                    </a:p>
                  </a:txBody>
                  <a:tcPr/>
                </a:tc>
                <a:tc>
                  <a:txBody>
                    <a:bodyPr/>
                    <a:lstStyle/>
                    <a:p>
                      <a:r>
                        <a:rPr lang="en-US" dirty="0" smtClean="0"/>
                        <a:t>Complete?</a:t>
                      </a:r>
                      <a:endParaRPr lang="en-US" dirty="0"/>
                    </a:p>
                  </a:txBody>
                  <a:tcPr/>
                </a:tc>
                <a:tc>
                  <a:txBody>
                    <a:bodyPr/>
                    <a:lstStyle/>
                    <a:p>
                      <a:r>
                        <a:rPr lang="en-US" dirty="0" smtClean="0"/>
                        <a:t>Efficient?</a:t>
                      </a:r>
                      <a:endParaRPr lang="en-US" dirty="0"/>
                    </a:p>
                  </a:txBody>
                  <a:tcPr/>
                </a:tc>
              </a:tr>
              <a:tr h="370840">
                <a:tc>
                  <a:txBody>
                    <a:bodyPr/>
                    <a:lstStyle/>
                    <a:p>
                      <a:r>
                        <a:rPr lang="en-US" dirty="0" smtClean="0"/>
                        <a:t>Depth First</a:t>
                      </a:r>
                      <a:endParaRPr lang="en-US" dirty="0"/>
                    </a:p>
                  </a:txBody>
                  <a:tcPr/>
                </a:tc>
                <a:tc>
                  <a:txBody>
                    <a:bodyPr/>
                    <a:lstStyle/>
                    <a:p>
                      <a:r>
                        <a:rPr lang="en-US" dirty="0" smtClean="0"/>
                        <a:t>Uninformed</a:t>
                      </a:r>
                      <a:endParaRPr lang="en-US" dirty="0"/>
                    </a:p>
                  </a:txBody>
                  <a:tcPr/>
                </a:tc>
                <a:tc>
                  <a:txBody>
                    <a:bodyPr/>
                    <a:lstStyle/>
                    <a:p>
                      <a:r>
                        <a:rPr lang="en-US" dirty="0" smtClean="0"/>
                        <a:t>LIFO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If lucky</a:t>
                      </a:r>
                      <a:endParaRPr lang="en-US" dirty="0"/>
                    </a:p>
                  </a:txBody>
                  <a:tcPr/>
                </a:tc>
              </a:tr>
              <a:tr h="370840">
                <a:tc>
                  <a:txBody>
                    <a:bodyPr/>
                    <a:lstStyle/>
                    <a:p>
                      <a:r>
                        <a:rPr lang="en-US" dirty="0" smtClean="0"/>
                        <a:t>Breadth First</a:t>
                      </a:r>
                      <a:endParaRPr lang="en-US" dirty="0"/>
                    </a:p>
                  </a:txBody>
                  <a:tcPr/>
                </a:tc>
                <a:tc>
                  <a:txBody>
                    <a:bodyPr/>
                    <a:lstStyle/>
                    <a:p>
                      <a:r>
                        <a:rPr lang="en-US" dirty="0" smtClean="0"/>
                        <a:t>Uninformed</a:t>
                      </a:r>
                      <a:endParaRPr lang="en-US" dirty="0"/>
                    </a:p>
                  </a:txBody>
                  <a:tcPr/>
                </a:tc>
                <a:tc>
                  <a:txBody>
                    <a:bodyPr/>
                    <a:lstStyle/>
                    <a:p>
                      <a:r>
                        <a:rPr lang="en-US" dirty="0" smtClean="0"/>
                        <a:t>FIFO</a:t>
                      </a:r>
                      <a:endParaRPr lang="en-US" dirty="0"/>
                    </a:p>
                  </a:txBody>
                  <a:tcPr/>
                </a:tc>
                <a:tc>
                  <a:txBody>
                    <a:bodyPr/>
                    <a:lstStyle/>
                    <a:p>
                      <a:r>
                        <a:rPr lang="en-US" dirty="0" smtClean="0"/>
                        <a:t>If step costs</a:t>
                      </a:r>
                    </a:p>
                    <a:p>
                      <a:r>
                        <a:rPr lang="en-US" dirty="0" smtClean="0"/>
                        <a:t>are</a:t>
                      </a:r>
                      <a:r>
                        <a:rPr lang="en-US" baseline="0" dirty="0" smtClean="0"/>
                        <a:t> identical</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Uniform</a:t>
                      </a:r>
                      <a:r>
                        <a:rPr lang="en-US" baseline="0" dirty="0" smtClean="0"/>
                        <a:t> Cost</a:t>
                      </a:r>
                      <a:endParaRPr lang="en-US" dirty="0"/>
                    </a:p>
                  </a:txBody>
                  <a:tcPr/>
                </a:tc>
                <a:tc>
                  <a:txBody>
                    <a:bodyPr/>
                    <a:lstStyle/>
                    <a:p>
                      <a:r>
                        <a:rPr lang="en-US" dirty="0" smtClean="0"/>
                        <a:t>Uninformed</a:t>
                      </a:r>
                      <a:endParaRPr lang="en-US" dirty="0"/>
                    </a:p>
                  </a:txBody>
                  <a:tcPr/>
                </a:tc>
                <a:tc>
                  <a:txBody>
                    <a:bodyPr/>
                    <a:lstStyle/>
                    <a:p>
                      <a:r>
                        <a:rPr lang="en-US" dirty="0" smtClean="0"/>
                        <a:t>g(n)</a:t>
                      </a:r>
                      <a:endParaRPr lang="en-US" dirty="0"/>
                    </a:p>
                  </a:txBody>
                  <a:tcPr/>
                </a:tc>
                <a:tc>
                  <a:txBody>
                    <a:bodyPr/>
                    <a:lstStyle/>
                    <a:p>
                      <a:r>
                        <a:rPr lang="en-US" dirty="0" smtClean="0"/>
                        <a:t>If step cost&gt;0</a:t>
                      </a:r>
                      <a:endParaRPr lang="en-US" dirty="0"/>
                    </a:p>
                  </a:txBody>
                  <a:tcPr/>
                </a:tc>
                <a:tc>
                  <a:txBody>
                    <a:bodyPr/>
                    <a:lstStyle/>
                    <a:p>
                      <a:r>
                        <a:rPr lang="en-US" dirty="0" smtClean="0"/>
                        <a:t>If step</a:t>
                      </a:r>
                      <a:r>
                        <a:rPr lang="en-US" baseline="0" dirty="0" smtClean="0"/>
                        <a:t> cost&gt;0</a:t>
                      </a:r>
                      <a:endParaRPr lang="en-US" dirty="0"/>
                    </a:p>
                  </a:txBody>
                  <a:tcPr/>
                </a:tc>
                <a:tc>
                  <a:txBody>
                    <a:bodyPr/>
                    <a:lstStyle/>
                    <a:p>
                      <a:r>
                        <a:rPr lang="en-US" dirty="0" smtClean="0"/>
                        <a:t>No</a:t>
                      </a:r>
                      <a:endParaRPr lang="en-US" dirty="0"/>
                    </a:p>
                  </a:txBody>
                  <a:tcPr/>
                </a:tc>
              </a:tr>
              <a:tr h="370840">
                <a:tc>
                  <a:txBody>
                    <a:bodyPr/>
                    <a:lstStyle/>
                    <a:p>
                      <a:r>
                        <a:rPr lang="en-US" dirty="0" smtClean="0"/>
                        <a:t>Greedy</a:t>
                      </a:r>
                      <a:endParaRPr lang="en-US" dirty="0"/>
                    </a:p>
                  </a:txBody>
                  <a:tcPr/>
                </a:tc>
                <a:tc>
                  <a:txBody>
                    <a:bodyPr/>
                    <a:lstStyle/>
                    <a:p>
                      <a:r>
                        <a:rPr lang="en-US" dirty="0" smtClean="0"/>
                        <a:t>Informed</a:t>
                      </a:r>
                      <a:endParaRPr lang="en-US" dirty="0"/>
                    </a:p>
                  </a:txBody>
                  <a:tcPr/>
                </a:tc>
                <a:tc>
                  <a:txBody>
                    <a:bodyPr/>
                    <a:lstStyle/>
                    <a:p>
                      <a:r>
                        <a:rPr lang="en-US" dirty="0" smtClean="0"/>
                        <a:t>h(n)</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Usually</a:t>
                      </a:r>
                      <a:endParaRPr lang="en-US" dirty="0"/>
                    </a:p>
                  </a:txBody>
                  <a:tcPr/>
                </a:tc>
              </a:tr>
              <a:tr h="370840">
                <a:tc>
                  <a:txBody>
                    <a:bodyPr/>
                    <a:lstStyle/>
                    <a:p>
                      <a:r>
                        <a:rPr lang="en-US" dirty="0" smtClean="0"/>
                        <a:t>A*</a:t>
                      </a:r>
                      <a:endParaRPr lang="en-US" dirty="0"/>
                    </a:p>
                  </a:txBody>
                  <a:tcPr/>
                </a:tc>
                <a:tc>
                  <a:txBody>
                    <a:bodyPr/>
                    <a:lstStyle/>
                    <a:p>
                      <a:r>
                        <a:rPr lang="en-US" dirty="0" smtClean="0"/>
                        <a:t>Informed</a:t>
                      </a:r>
                      <a:endParaRPr lang="en-US" dirty="0"/>
                    </a:p>
                  </a:txBody>
                  <a:tcPr/>
                </a:tc>
                <a:tc>
                  <a:txBody>
                    <a:bodyPr/>
                    <a:lstStyle/>
                    <a:p>
                      <a:r>
                        <a:rPr lang="en-US" dirty="0" smtClean="0"/>
                        <a:t>g(n)+h(n)</a:t>
                      </a:r>
                      <a:endParaRPr lang="en-US" dirty="0"/>
                    </a:p>
                  </a:txBody>
                  <a:tcPr/>
                </a:tc>
                <a:tc>
                  <a:txBody>
                    <a:bodyPr/>
                    <a:lstStyle/>
                    <a:p>
                      <a:r>
                        <a:rPr lang="en-US" dirty="0" smtClean="0"/>
                        <a:t>If heuristic is admissible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Using the Table Recursively to Find the Correct Path</a:t>
            </a:r>
            <a:endParaRPr lang="en-US" dirty="0"/>
          </a:p>
        </p:txBody>
      </p:sp>
      <p:sp>
        <p:nvSpPr>
          <p:cNvPr id="12291" name="Content Placeholder 2"/>
          <p:cNvSpPr>
            <a:spLocks noGrp="1"/>
          </p:cNvSpPr>
          <p:nvPr>
            <p:ph idx="1"/>
          </p:nvPr>
        </p:nvSpPr>
        <p:spPr/>
        <p:txBody>
          <a:bodyPr/>
          <a:lstStyle/>
          <a:p>
            <a:pPr eaLnBrk="1" hangingPunct="1"/>
            <a:r>
              <a:rPr lang="en-US" smtClean="0"/>
              <a:t>Simply use the lookup table to match the node you start with to the goal node</a:t>
            </a:r>
          </a:p>
          <a:p>
            <a:pPr eaLnBrk="1" hangingPunct="1"/>
            <a:r>
              <a:rPr lang="en-US" smtClean="0"/>
              <a:t>If the node you get is not the goal node, repeat the process with that node instead</a:t>
            </a:r>
          </a:p>
          <a:p>
            <a:pPr eaLnBrk="1" hangingPunct="1"/>
            <a:r>
              <a:rPr lang="en-US" smtClean="0"/>
              <a:t>while(source != goal)</a:t>
            </a:r>
          </a:p>
          <a:p>
            <a:pPr eaLnBrk="1" hangingPunct="1"/>
            <a:r>
              <a:rPr lang="en-US" smtClean="0"/>
              <a:t>{	source=transition_table[source][goal];</a:t>
            </a:r>
          </a:p>
          <a:p>
            <a:pPr lvl="1" eaLnBrk="1" hangingPunct="1">
              <a:buFont typeface="Arial" charset="0"/>
              <a:buNone/>
            </a:pPr>
            <a:r>
              <a:rPr lang="en-US" smtClean="0"/>
              <a:t>		path.push_back(source);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The Downfall…..</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The map and table previously shown were simple: they required almost no thought</a:t>
            </a:r>
          </a:p>
          <a:p>
            <a:pPr eaLnBrk="1" fontAlgn="auto" hangingPunct="1">
              <a:spcAft>
                <a:spcPts val="0"/>
              </a:spcAft>
              <a:buFont typeface="Arial" pitchFamily="34" charset="0"/>
              <a:buChar char="•"/>
              <a:defRPr/>
            </a:pPr>
            <a:r>
              <a:rPr lang="en-US" dirty="0" smtClean="0"/>
              <a:t>Unfortunately, due to growing map sizes, these navigation nodes could contain thousands of nodes</a:t>
            </a:r>
          </a:p>
          <a:p>
            <a:pPr eaLnBrk="1" fontAlgn="auto" hangingPunct="1">
              <a:spcAft>
                <a:spcPts val="0"/>
              </a:spcAft>
              <a:buFont typeface="Arial" pitchFamily="34" charset="0"/>
              <a:buChar char="•"/>
              <a:defRPr/>
            </a:pPr>
            <a:r>
              <a:rPr lang="en-US" dirty="0" smtClean="0"/>
              <a:t>Since the table is of O(n</a:t>
            </a:r>
            <a:r>
              <a:rPr lang="en-US" baseline="30000" dirty="0" smtClean="0"/>
              <a:t>2</a:t>
            </a:r>
            <a:r>
              <a:rPr lang="en-US" dirty="0" smtClean="0"/>
              <a:t>), millions of cells of the table must be generated</a:t>
            </a:r>
          </a:p>
          <a:p>
            <a:pPr eaLnBrk="1" fontAlgn="auto" hangingPunct="1">
              <a:spcAft>
                <a:spcPts val="0"/>
              </a:spcAft>
              <a:buFont typeface="Arial" pitchFamily="34" charset="0"/>
              <a:buChar char="•"/>
              <a:defRPr/>
            </a:pPr>
            <a:r>
              <a:rPr lang="en-US" dirty="0" smtClean="0"/>
              <a:t>All in all, this method is not very effective</a:t>
            </a:r>
          </a:p>
          <a:p>
            <a:pPr eaLnBrk="1" fontAlgn="auto" hangingPunct="1">
              <a:spcAft>
                <a:spcPts val="0"/>
              </a:spcAft>
              <a:buFont typeface="Arial" pitchFamily="34" charset="0"/>
              <a:buChar char="•"/>
              <a:defRPr/>
            </a:pPr>
            <a:r>
              <a:rPr lang="en-US" dirty="0" smtClean="0"/>
              <a:t>A way to reduce search space would be very helpful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Picture 2"/>
          <p:cNvPicPr>
            <a:picLocks noGrp="1" noChangeAspect="1" noChangeArrowheads="1"/>
          </p:cNvPicPr>
          <p:nvPr>
            <p:ph idx="1"/>
          </p:nvPr>
        </p:nvPicPr>
        <p:blipFill>
          <a:blip r:embed="rId2"/>
          <a:srcRect l="37373" t="15965" r="28534" b="27078"/>
          <a:stretch>
            <a:fillRect/>
          </a:stretch>
        </p:blipFill>
        <p:spPr>
          <a:xfrm>
            <a:off x="2057400" y="114300"/>
            <a:ext cx="5383213" cy="67437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Summary: Monolithic vs. Hierarchical</a:t>
            </a:r>
            <a:endParaRPr lang="en-US" dirty="0"/>
          </a:p>
        </p:txBody>
      </p:sp>
      <p:graphicFrame>
        <p:nvGraphicFramePr>
          <p:cNvPr id="4" name="Content Placeholder 3"/>
          <p:cNvGraphicFramePr>
            <a:graphicFrameLocks noGrp="1"/>
          </p:cNvGraphicFramePr>
          <p:nvPr>
            <p:ph idx="1"/>
          </p:nvPr>
        </p:nvGraphicFramePr>
        <p:xfrm>
          <a:off x="457200" y="1600200"/>
          <a:ext cx="8229600" cy="1112838"/>
        </p:xfrm>
        <a:graphic>
          <a:graphicData uri="http://schemas.openxmlformats.org/drawingml/2006/table">
            <a:tbl>
              <a:tblPr firstRow="1" bandRow="1">
                <a:tableStyleId>{5C22544A-7EE6-4342-B048-85BDC9FD1C3A}</a:tableStyleId>
              </a:tblPr>
              <a:tblGrid>
                <a:gridCol w="1905000"/>
                <a:gridCol w="1981200"/>
                <a:gridCol w="1828800"/>
                <a:gridCol w="2514600"/>
              </a:tblGrid>
              <a:tr h="370840">
                <a:tc>
                  <a:txBody>
                    <a:bodyPr/>
                    <a:lstStyle/>
                    <a:p>
                      <a:endParaRPr lang="en-US" dirty="0"/>
                    </a:p>
                  </a:txBody>
                  <a:tcPr/>
                </a:tc>
                <a:tc>
                  <a:txBody>
                    <a:bodyPr/>
                    <a:lstStyle/>
                    <a:p>
                      <a:r>
                        <a:rPr lang="en-US" dirty="0" smtClean="0"/>
                        <a:t>Total</a:t>
                      </a:r>
                      <a:r>
                        <a:rPr lang="en-US" baseline="0" dirty="0" smtClean="0"/>
                        <a:t> Nodes</a:t>
                      </a:r>
                      <a:endParaRPr lang="en-US" dirty="0"/>
                    </a:p>
                  </a:txBody>
                  <a:tcPr/>
                </a:tc>
                <a:tc>
                  <a:txBody>
                    <a:bodyPr/>
                    <a:lstStyle/>
                    <a:p>
                      <a:r>
                        <a:rPr lang="en-US" dirty="0" smtClean="0"/>
                        <a:t>Navigation Sets</a:t>
                      </a:r>
                      <a:endParaRPr lang="en-US" dirty="0"/>
                    </a:p>
                  </a:txBody>
                  <a:tcPr/>
                </a:tc>
                <a:tc>
                  <a:txBody>
                    <a:bodyPr/>
                    <a:lstStyle/>
                    <a:p>
                      <a:r>
                        <a:rPr lang="en-US" dirty="0" smtClean="0"/>
                        <a:t>Transition Table Entries</a:t>
                      </a:r>
                      <a:endParaRPr lang="en-US" dirty="0"/>
                    </a:p>
                  </a:txBody>
                  <a:tcPr/>
                </a:tc>
              </a:tr>
              <a:tr h="370840">
                <a:tc>
                  <a:txBody>
                    <a:bodyPr/>
                    <a:lstStyle/>
                    <a:p>
                      <a:r>
                        <a:rPr lang="en-US" dirty="0" smtClean="0"/>
                        <a:t>Monolithic Map</a:t>
                      </a:r>
                      <a:endParaRPr lang="en-US" dirty="0"/>
                    </a:p>
                  </a:txBody>
                  <a:tcPr/>
                </a:tc>
                <a:tc>
                  <a:txBody>
                    <a:bodyPr/>
                    <a:lstStyle/>
                    <a:p>
                      <a:r>
                        <a:rPr lang="en-US" dirty="0" smtClean="0"/>
                        <a:t>21</a:t>
                      </a:r>
                      <a:endParaRPr lang="en-US" dirty="0"/>
                    </a:p>
                  </a:txBody>
                  <a:tcPr/>
                </a:tc>
                <a:tc>
                  <a:txBody>
                    <a:bodyPr/>
                    <a:lstStyle/>
                    <a:p>
                      <a:r>
                        <a:rPr lang="en-US" dirty="0" smtClean="0"/>
                        <a:t>1</a:t>
                      </a:r>
                      <a:endParaRPr lang="en-US" dirty="0"/>
                    </a:p>
                  </a:txBody>
                  <a:tcPr/>
                </a:tc>
                <a:tc>
                  <a:txBody>
                    <a:bodyPr/>
                    <a:lstStyle/>
                    <a:p>
                      <a:r>
                        <a:rPr lang="en-US" dirty="0" smtClean="0"/>
                        <a:t>441 (21)</a:t>
                      </a:r>
                      <a:r>
                        <a:rPr lang="en-US" baseline="30000" dirty="0" smtClean="0"/>
                        <a:t>2</a:t>
                      </a:r>
                      <a:endParaRPr lang="en-US" baseline="30000" dirty="0"/>
                    </a:p>
                  </a:txBody>
                  <a:tcPr/>
                </a:tc>
              </a:tr>
              <a:tr h="370840">
                <a:tc>
                  <a:txBody>
                    <a:bodyPr/>
                    <a:lstStyle/>
                    <a:p>
                      <a:r>
                        <a:rPr lang="en-US" dirty="0" smtClean="0"/>
                        <a:t>Hierarchical Map</a:t>
                      </a:r>
                      <a:endParaRPr lang="en-US" dirty="0"/>
                    </a:p>
                  </a:txBody>
                  <a:tcPr/>
                </a:tc>
                <a:tc>
                  <a:txBody>
                    <a:bodyPr/>
                    <a:lstStyle/>
                    <a:p>
                      <a:r>
                        <a:rPr lang="en-US" dirty="0" smtClean="0"/>
                        <a:t>21</a:t>
                      </a:r>
                      <a:endParaRPr lang="en-US" dirty="0"/>
                    </a:p>
                  </a:txBody>
                  <a:tcPr/>
                </a:tc>
                <a:tc>
                  <a:txBody>
                    <a:bodyPr/>
                    <a:lstStyle/>
                    <a:p>
                      <a:r>
                        <a:rPr lang="en-US" dirty="0" smtClean="0"/>
                        <a:t>4 </a:t>
                      </a:r>
                      <a:endParaRPr lang="en-US" dirty="0"/>
                    </a:p>
                  </a:txBody>
                  <a:tcPr/>
                </a:tc>
                <a:tc>
                  <a:txBody>
                    <a:bodyPr/>
                    <a:lstStyle/>
                    <a:p>
                      <a:r>
                        <a:rPr lang="en-US" dirty="0" smtClean="0"/>
                        <a:t>183 (7</a:t>
                      </a:r>
                      <a:r>
                        <a:rPr lang="en-US" baseline="30000" dirty="0" smtClean="0"/>
                        <a:t>2</a:t>
                      </a:r>
                      <a:r>
                        <a:rPr lang="en-US" dirty="0" smtClean="0"/>
                        <a:t>+7</a:t>
                      </a:r>
                      <a:r>
                        <a:rPr lang="en-US" baseline="30000" dirty="0" smtClean="0"/>
                        <a:t>2</a:t>
                      </a:r>
                      <a:r>
                        <a:rPr lang="en-US" dirty="0" smtClean="0"/>
                        <a:t>+7</a:t>
                      </a:r>
                      <a:r>
                        <a:rPr lang="en-US" baseline="30000" dirty="0" smtClean="0"/>
                        <a:t>2</a:t>
                      </a:r>
                      <a:r>
                        <a:rPr lang="en-US" dirty="0" smtClean="0"/>
                        <a:t>+6</a:t>
                      </a:r>
                      <a:r>
                        <a:rPr lang="en-US" baseline="30000" dirty="0" smtClean="0"/>
                        <a:t>2</a:t>
                      </a:r>
                      <a:r>
                        <a:rPr lang="en-US" dirty="0" smtClean="0"/>
                        <a:t>)</a:t>
                      </a:r>
                      <a:endParaRPr lang="en-US" dirty="0"/>
                    </a:p>
                  </a:txBody>
                  <a:tcPr/>
                </a:tc>
              </a:tr>
            </a:tbl>
          </a:graphicData>
        </a:graphic>
      </p:graphicFrame>
      <p:graphicFrame>
        <p:nvGraphicFramePr>
          <p:cNvPr id="5" name="Table 4"/>
          <p:cNvGraphicFramePr>
            <a:graphicFrameLocks noGrp="1"/>
          </p:cNvGraphicFramePr>
          <p:nvPr/>
        </p:nvGraphicFramePr>
        <p:xfrm>
          <a:off x="457200" y="2895600"/>
          <a:ext cx="8229600" cy="2684463"/>
        </p:xfrm>
        <a:graphic>
          <a:graphicData uri="http://schemas.openxmlformats.org/drawingml/2006/table">
            <a:tbl>
              <a:tblPr firstRow="1" bandRow="1">
                <a:tableStyleId>{7DF18680-E054-41AD-8BC1-D1AEF772440D}</a:tableStyleId>
              </a:tblPr>
              <a:tblGrid>
                <a:gridCol w="1524000"/>
                <a:gridCol w="1828800"/>
                <a:gridCol w="1584960"/>
                <a:gridCol w="1645920"/>
                <a:gridCol w="1645920"/>
              </a:tblGrid>
              <a:tr h="408940">
                <a:tc>
                  <a:txBody>
                    <a:bodyPr/>
                    <a:lstStyle/>
                    <a:p>
                      <a:r>
                        <a:rPr lang="en-US" dirty="0" smtClean="0"/>
                        <a:t>Partitions</a:t>
                      </a:r>
                      <a:endParaRPr lang="en-US" dirty="0"/>
                    </a:p>
                  </a:txBody>
                  <a:tcPr/>
                </a:tc>
                <a:tc>
                  <a:txBody>
                    <a:bodyPr/>
                    <a:lstStyle/>
                    <a:p>
                      <a:r>
                        <a:rPr lang="en-US" dirty="0" smtClean="0"/>
                        <a:t>Transition</a:t>
                      </a:r>
                      <a:r>
                        <a:rPr lang="en-US" baseline="0" dirty="0" smtClean="0"/>
                        <a:t> Table Entries</a:t>
                      </a:r>
                      <a:endParaRPr lang="en-US" dirty="0"/>
                    </a:p>
                  </a:txBody>
                  <a:tcPr/>
                </a:tc>
                <a:tc>
                  <a:txBody>
                    <a:bodyPr/>
                    <a:lstStyle/>
                    <a:p>
                      <a:r>
                        <a:rPr lang="en-US" dirty="0" smtClean="0"/>
                        <a:t>Interface Nodes</a:t>
                      </a:r>
                      <a:endParaRPr lang="en-US" dirty="0"/>
                    </a:p>
                  </a:txBody>
                  <a:tcPr/>
                </a:tc>
                <a:tc>
                  <a:txBody>
                    <a:bodyPr/>
                    <a:lstStyle/>
                    <a:p>
                      <a:r>
                        <a:rPr lang="en-US" dirty="0" smtClean="0"/>
                        <a:t>Interface Table Entries</a:t>
                      </a:r>
                      <a:endParaRPr lang="en-US" dirty="0"/>
                    </a:p>
                  </a:txBody>
                  <a:tcPr/>
                </a:tc>
                <a:tc>
                  <a:txBody>
                    <a:bodyPr/>
                    <a:lstStyle/>
                    <a:p>
                      <a:r>
                        <a:rPr lang="en-US" dirty="0" smtClean="0"/>
                        <a:t>Total Table</a:t>
                      </a:r>
                      <a:r>
                        <a:rPr lang="en-US" baseline="0" dirty="0" smtClean="0"/>
                        <a:t> Entries</a:t>
                      </a:r>
                      <a:endParaRPr lang="en-US" dirty="0"/>
                    </a:p>
                  </a:txBody>
                  <a:tcPr/>
                </a:tc>
              </a:tr>
              <a:tr h="408940">
                <a:tc>
                  <a:txBody>
                    <a:bodyPr/>
                    <a:lstStyle/>
                    <a:p>
                      <a:r>
                        <a:rPr lang="en-US" dirty="0" smtClean="0"/>
                        <a:t>1 (monolith)</a:t>
                      </a:r>
                      <a:endParaRPr lang="en-US" dirty="0"/>
                    </a:p>
                  </a:txBody>
                  <a:tcPr/>
                </a:tc>
                <a:tc>
                  <a:txBody>
                    <a:bodyPr/>
                    <a:lstStyle/>
                    <a:p>
                      <a:r>
                        <a:rPr lang="en-US" dirty="0" smtClean="0"/>
                        <a:t>1,000</a:t>
                      </a:r>
                      <a:r>
                        <a:rPr lang="en-US" baseline="30000" dirty="0" smtClean="0"/>
                        <a:t>2</a:t>
                      </a:r>
                      <a:r>
                        <a:rPr lang="en-US" dirty="0" smtClean="0"/>
                        <a:t>=1,000,000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1,000,000</a:t>
                      </a:r>
                      <a:endParaRPr lang="en-US" dirty="0"/>
                    </a:p>
                  </a:txBody>
                  <a:tcPr/>
                </a:tc>
              </a:tr>
              <a:tr h="408940">
                <a:tc>
                  <a:txBody>
                    <a:bodyPr/>
                    <a:lstStyle/>
                    <a:p>
                      <a:r>
                        <a:rPr lang="en-US" dirty="0" smtClean="0"/>
                        <a:t>2</a:t>
                      </a:r>
                      <a:endParaRPr lang="en-US" dirty="0"/>
                    </a:p>
                  </a:txBody>
                  <a:tcPr/>
                </a:tc>
                <a:tc>
                  <a:txBody>
                    <a:bodyPr/>
                    <a:lstStyle/>
                    <a:p>
                      <a:r>
                        <a:rPr lang="en-US" dirty="0" smtClean="0"/>
                        <a:t>2*500</a:t>
                      </a:r>
                      <a:r>
                        <a:rPr lang="en-US" baseline="30000" dirty="0" smtClean="0"/>
                        <a:t>2</a:t>
                      </a:r>
                      <a:r>
                        <a:rPr lang="en-US" dirty="0" smtClean="0"/>
                        <a:t>=500,000</a:t>
                      </a:r>
                      <a:endParaRPr lang="en-US" dirty="0"/>
                    </a:p>
                  </a:txBody>
                  <a:tcPr/>
                </a:tc>
                <a:tc>
                  <a:txBody>
                    <a:bodyPr/>
                    <a:lstStyle/>
                    <a:p>
                      <a:r>
                        <a:rPr lang="en-US" dirty="0" smtClean="0"/>
                        <a:t>10</a:t>
                      </a:r>
                      <a:endParaRPr lang="en-US" dirty="0"/>
                    </a:p>
                  </a:txBody>
                  <a:tcPr/>
                </a:tc>
                <a:tc>
                  <a:txBody>
                    <a:bodyPr/>
                    <a:lstStyle/>
                    <a:p>
                      <a:r>
                        <a:rPr lang="en-US" dirty="0" smtClean="0"/>
                        <a:t>100</a:t>
                      </a:r>
                      <a:endParaRPr lang="en-US" dirty="0"/>
                    </a:p>
                  </a:txBody>
                  <a:tcPr/>
                </a:tc>
                <a:tc>
                  <a:txBody>
                    <a:bodyPr/>
                    <a:lstStyle/>
                    <a:p>
                      <a:r>
                        <a:rPr lang="en-US" dirty="0" smtClean="0"/>
                        <a:t>500,100</a:t>
                      </a:r>
                      <a:endParaRPr lang="en-US" dirty="0"/>
                    </a:p>
                  </a:txBody>
                  <a:tcPr/>
                </a:tc>
              </a:tr>
              <a:tr h="408940">
                <a:tc>
                  <a:txBody>
                    <a:bodyPr/>
                    <a:lstStyle/>
                    <a:p>
                      <a:r>
                        <a:rPr lang="en-US" dirty="0" smtClean="0"/>
                        <a:t>5</a:t>
                      </a:r>
                      <a:endParaRPr lang="en-US" dirty="0"/>
                    </a:p>
                  </a:txBody>
                  <a:tcPr/>
                </a:tc>
                <a:tc>
                  <a:txBody>
                    <a:bodyPr/>
                    <a:lstStyle/>
                    <a:p>
                      <a:r>
                        <a:rPr lang="en-US" dirty="0" smtClean="0"/>
                        <a:t>5*200</a:t>
                      </a:r>
                      <a:r>
                        <a:rPr lang="en-US" baseline="30000" dirty="0" smtClean="0"/>
                        <a:t>2</a:t>
                      </a:r>
                      <a:r>
                        <a:rPr lang="en-US" dirty="0" smtClean="0"/>
                        <a:t>=200,000</a:t>
                      </a:r>
                      <a:endParaRPr lang="en-US" dirty="0"/>
                    </a:p>
                  </a:txBody>
                  <a:tcPr/>
                </a:tc>
                <a:tc>
                  <a:txBody>
                    <a:bodyPr/>
                    <a:lstStyle/>
                    <a:p>
                      <a:r>
                        <a:rPr lang="en-US" dirty="0" smtClean="0"/>
                        <a:t>25</a:t>
                      </a:r>
                      <a:endParaRPr lang="en-US" dirty="0"/>
                    </a:p>
                  </a:txBody>
                  <a:tcPr/>
                </a:tc>
                <a:tc>
                  <a:txBody>
                    <a:bodyPr/>
                    <a:lstStyle/>
                    <a:p>
                      <a:r>
                        <a:rPr lang="en-US" dirty="0" smtClean="0"/>
                        <a:t>625</a:t>
                      </a:r>
                      <a:endParaRPr lang="en-US" dirty="0"/>
                    </a:p>
                  </a:txBody>
                  <a:tcPr/>
                </a:tc>
                <a:tc>
                  <a:txBody>
                    <a:bodyPr/>
                    <a:lstStyle/>
                    <a:p>
                      <a:r>
                        <a:rPr lang="en-US" dirty="0" smtClean="0"/>
                        <a:t>200,625</a:t>
                      </a:r>
                      <a:endParaRPr lang="en-US" dirty="0"/>
                    </a:p>
                  </a:txBody>
                  <a:tcPr/>
                </a:tc>
              </a:tr>
              <a:tr h="408940">
                <a:tc>
                  <a:txBody>
                    <a:bodyPr/>
                    <a:lstStyle/>
                    <a:p>
                      <a:r>
                        <a:rPr lang="en-US" dirty="0" smtClean="0"/>
                        <a:t>10</a:t>
                      </a:r>
                      <a:endParaRPr lang="en-US" dirty="0"/>
                    </a:p>
                  </a:txBody>
                  <a:tcPr/>
                </a:tc>
                <a:tc>
                  <a:txBody>
                    <a:bodyPr/>
                    <a:lstStyle/>
                    <a:p>
                      <a:r>
                        <a:rPr lang="en-US" dirty="0" smtClean="0"/>
                        <a:t>10*100</a:t>
                      </a:r>
                      <a:r>
                        <a:rPr lang="en-US" baseline="30000" dirty="0" smtClean="0"/>
                        <a:t>2</a:t>
                      </a:r>
                      <a:r>
                        <a:rPr lang="en-US" baseline="0" dirty="0" smtClean="0"/>
                        <a:t>=100,000</a:t>
                      </a:r>
                      <a:endParaRPr lang="en-US" baseline="30000" dirty="0"/>
                    </a:p>
                  </a:txBody>
                  <a:tcPr/>
                </a:tc>
                <a:tc>
                  <a:txBody>
                    <a:bodyPr/>
                    <a:lstStyle/>
                    <a:p>
                      <a:r>
                        <a:rPr lang="en-US" dirty="0" smtClean="0"/>
                        <a:t>50</a:t>
                      </a:r>
                      <a:endParaRPr lang="en-US" dirty="0"/>
                    </a:p>
                  </a:txBody>
                  <a:tcPr/>
                </a:tc>
                <a:tc>
                  <a:txBody>
                    <a:bodyPr/>
                    <a:lstStyle/>
                    <a:p>
                      <a:r>
                        <a:rPr lang="en-US" dirty="0" smtClean="0"/>
                        <a:t>2,500</a:t>
                      </a:r>
                      <a:endParaRPr lang="en-US" dirty="0"/>
                    </a:p>
                  </a:txBody>
                  <a:tcPr/>
                </a:tc>
                <a:tc>
                  <a:txBody>
                    <a:bodyPr/>
                    <a:lstStyle/>
                    <a:p>
                      <a:r>
                        <a:rPr lang="en-US" dirty="0" smtClean="0"/>
                        <a:t>102,500</a:t>
                      </a:r>
                      <a:endParaRPr lang="en-US" dirty="0"/>
                    </a:p>
                  </a:txBody>
                  <a:tcPr/>
                </a:tc>
              </a:tr>
              <a:tr h="408940">
                <a:tc>
                  <a:txBody>
                    <a:bodyPr/>
                    <a:lstStyle/>
                    <a:p>
                      <a:r>
                        <a:rPr lang="en-US" dirty="0" smtClean="0"/>
                        <a:t>50</a:t>
                      </a:r>
                      <a:endParaRPr lang="en-US" dirty="0"/>
                    </a:p>
                  </a:txBody>
                  <a:tcPr/>
                </a:tc>
                <a:tc>
                  <a:txBody>
                    <a:bodyPr/>
                    <a:lstStyle/>
                    <a:p>
                      <a:r>
                        <a:rPr lang="en-US" dirty="0" smtClean="0"/>
                        <a:t>50*20</a:t>
                      </a:r>
                      <a:r>
                        <a:rPr lang="en-US" baseline="30000" dirty="0" smtClean="0"/>
                        <a:t>2</a:t>
                      </a:r>
                      <a:r>
                        <a:rPr lang="en-US" baseline="0" dirty="0" smtClean="0"/>
                        <a:t>=20,000</a:t>
                      </a:r>
                      <a:endParaRPr lang="en-US" baseline="30000" dirty="0"/>
                    </a:p>
                  </a:txBody>
                  <a:tcPr/>
                </a:tc>
                <a:tc>
                  <a:txBody>
                    <a:bodyPr/>
                    <a:lstStyle/>
                    <a:p>
                      <a:r>
                        <a:rPr lang="en-US" dirty="0" smtClean="0"/>
                        <a:t>250</a:t>
                      </a:r>
                      <a:endParaRPr lang="en-US" dirty="0"/>
                    </a:p>
                  </a:txBody>
                  <a:tcPr/>
                </a:tc>
                <a:tc>
                  <a:txBody>
                    <a:bodyPr/>
                    <a:lstStyle/>
                    <a:p>
                      <a:r>
                        <a:rPr lang="en-US" dirty="0" smtClean="0"/>
                        <a:t>62,500</a:t>
                      </a:r>
                      <a:endParaRPr lang="en-US" dirty="0"/>
                    </a:p>
                  </a:txBody>
                  <a:tcPr/>
                </a:tc>
                <a:tc>
                  <a:txBody>
                    <a:bodyPr/>
                    <a:lstStyle/>
                    <a:p>
                      <a:r>
                        <a:rPr lang="en-US" dirty="0" smtClean="0"/>
                        <a:t>82,500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 Important Goal for Hierarchical Pathfinding</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Choke points are small collections of nodes that connects two larger collections of nodes</a:t>
            </a:r>
          </a:p>
          <a:p>
            <a:pPr eaLnBrk="1" fontAlgn="auto" hangingPunct="1">
              <a:spcAft>
                <a:spcPts val="0"/>
              </a:spcAft>
              <a:buFont typeface="Arial" pitchFamily="34" charset="0"/>
              <a:buChar char="•"/>
              <a:defRPr/>
            </a:pPr>
            <a:r>
              <a:rPr lang="en-US" dirty="0" smtClean="0"/>
              <a:t>All paths coming to and from each partition must enter and exit through one of the choke points</a:t>
            </a:r>
          </a:p>
          <a:p>
            <a:pPr eaLnBrk="1" fontAlgn="auto" hangingPunct="1">
              <a:spcAft>
                <a:spcPts val="0"/>
              </a:spcAft>
              <a:buFont typeface="Arial" pitchFamily="34" charset="0"/>
              <a:buChar char="•"/>
              <a:defRPr/>
            </a:pPr>
            <a:r>
              <a:rPr lang="en-US" dirty="0" smtClean="0"/>
              <a:t>A big issue is to try to use the least number of choke points as possible</a:t>
            </a:r>
          </a:p>
          <a:p>
            <a:pPr eaLnBrk="1" fontAlgn="auto" hangingPunct="1">
              <a:spcAft>
                <a:spcPts val="0"/>
              </a:spcAft>
              <a:buFont typeface="Arial" pitchFamily="34" charset="0"/>
              <a:buChar char="•"/>
              <a:defRPr/>
            </a:pPr>
            <a:r>
              <a:rPr lang="en-US" dirty="0" smtClean="0"/>
              <a:t>This results in the final interface table being as small as possible which saves memory</a:t>
            </a:r>
          </a:p>
          <a:p>
            <a:pPr eaLnBrk="1" fontAlgn="auto" hangingPunct="1">
              <a:spcAft>
                <a:spcPts val="0"/>
              </a:spcAft>
              <a:buFont typeface="Arial" pitchFamily="34" charset="0"/>
              <a:buChar char="•"/>
              <a:defRPr/>
            </a:pPr>
            <a:r>
              <a:rPr lang="en-US" dirty="0" smtClean="0"/>
              <a:t>The fewer interface nodes there are, the faster the pathfinding process will be because there are less paths to consider</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Applying the Hierarchical Approach</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Inner set pathfinding is trivial: it is no different from the monolithic approach</a:t>
            </a:r>
          </a:p>
          <a:p>
            <a:pPr eaLnBrk="1" fontAlgn="auto" hangingPunct="1">
              <a:spcAft>
                <a:spcPts val="0"/>
              </a:spcAft>
              <a:buFont typeface="Arial" pitchFamily="34" charset="0"/>
              <a:buChar char="•"/>
              <a:defRPr/>
            </a:pPr>
            <a:r>
              <a:rPr lang="en-US" dirty="0" smtClean="0"/>
              <a:t>Inter set pathfinding is more difficult and requires four steps</a:t>
            </a:r>
          </a:p>
          <a:p>
            <a:pPr eaLnBrk="1" fontAlgn="auto" hangingPunct="1">
              <a:spcAft>
                <a:spcPts val="0"/>
              </a:spcAft>
              <a:buFont typeface="Arial" pitchFamily="34" charset="0"/>
              <a:buChar char="•"/>
              <a:defRPr/>
            </a:pPr>
            <a:r>
              <a:rPr lang="en-US" dirty="0" smtClean="0"/>
              <a:t>1.  Determine the best path from the source node to the choke point.  This is no different from the monolithic approach</a:t>
            </a:r>
          </a:p>
          <a:p>
            <a:pPr eaLnBrk="1" fontAlgn="auto" hangingPunct="1">
              <a:spcAft>
                <a:spcPts val="0"/>
              </a:spcAft>
              <a:buFont typeface="Arial" pitchFamily="34" charset="0"/>
              <a:buChar char="•"/>
              <a:defRPr/>
            </a:pPr>
            <a:r>
              <a:rPr lang="en-US" dirty="0" smtClean="0"/>
              <a:t>2.  Determine the best path from the boundary of the source set to the boundary of the destination set</a:t>
            </a:r>
          </a:p>
          <a:p>
            <a:pPr eaLnBrk="1" fontAlgn="auto" hangingPunct="1">
              <a:spcAft>
                <a:spcPts val="0"/>
              </a:spcAft>
              <a:buFont typeface="Arial" pitchFamily="34" charset="0"/>
              <a:buChar char="•"/>
              <a:defRPr/>
            </a:pPr>
            <a:r>
              <a:rPr lang="en-US" dirty="0" smtClean="0"/>
              <a:t>3.  Determine the best path from the boundary of the destination set to the destination node</a:t>
            </a:r>
          </a:p>
          <a:p>
            <a:pPr eaLnBrk="1" fontAlgn="auto" hangingPunct="1">
              <a:spcAft>
                <a:spcPts val="0"/>
              </a:spcAft>
              <a:buFont typeface="Arial" pitchFamily="34" charset="0"/>
              <a:buChar char="•"/>
              <a:defRPr/>
            </a:pPr>
            <a:r>
              <a:rPr lang="en-US" dirty="0" smtClean="0"/>
              <a:t>4.  Create a list of all possible paths from the first three steps and choose the minimal path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Is It Really Worth the Effort?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Many different paths and path costs to consider; one may wonder if this really is better than a monolithic pathfinding case</a:t>
            </a:r>
          </a:p>
          <a:p>
            <a:pPr eaLnBrk="1" fontAlgn="auto" hangingPunct="1">
              <a:spcAft>
                <a:spcPts val="0"/>
              </a:spcAft>
              <a:buFont typeface="Arial" pitchFamily="34" charset="0"/>
              <a:buChar char="•"/>
              <a:defRPr/>
            </a:pPr>
            <a:r>
              <a:rPr lang="en-US" dirty="0" smtClean="0"/>
              <a:t>However, it turns out that the number of paths that must be searched is ENTIRELY dependant on how many interface nodes there are in the source and goal sets</a:t>
            </a:r>
          </a:p>
          <a:p>
            <a:pPr eaLnBrk="1" fontAlgn="auto" hangingPunct="1">
              <a:spcAft>
                <a:spcPts val="0"/>
              </a:spcAft>
              <a:buFont typeface="Arial" pitchFamily="34" charset="0"/>
              <a:buChar char="•"/>
              <a:defRPr/>
            </a:pPr>
            <a:r>
              <a:rPr lang="en-US" dirty="0" smtClean="0"/>
              <a:t>Thus, maps can be big and complicated, but if there are a limited number of interface nodes, the cost of the set path will still be very small</a:t>
            </a:r>
          </a:p>
          <a:p>
            <a:pPr eaLnBrk="1" fontAlgn="auto" hangingPunct="1">
              <a:spcAft>
                <a:spcPts val="0"/>
              </a:spcAft>
              <a:buFont typeface="Arial" pitchFamily="34" charset="0"/>
              <a:buChar char="•"/>
              <a:defRPr/>
            </a:pPr>
            <a:r>
              <a:rPr lang="en-US" dirty="0" smtClean="0"/>
              <a:t>The growth involved is so small that big maps can be made with ease of pathfinding as long as their boundary nodes are kept to a limited size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Specialized Benefits of Hierarchical Pathfinding</a:t>
            </a: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Heterogeneous regions: Different navigation regions such as vehicle games with pedestrian areas.  Since each region can be represented by its own pathfinding solution, the modular nature can be perfectly implemented by choke points</a:t>
            </a:r>
          </a:p>
          <a:p>
            <a:pPr eaLnBrk="1" fontAlgn="auto" hangingPunct="1">
              <a:spcAft>
                <a:spcPts val="0"/>
              </a:spcAft>
              <a:buFont typeface="Arial" pitchFamily="34" charset="0"/>
              <a:buChar char="•"/>
              <a:defRPr/>
            </a:pPr>
            <a:r>
              <a:rPr lang="en-US" dirty="0" smtClean="0"/>
              <a:t>Data on Demand:  Lends itself easily to the fact that only certain parts of the map may be available in memory at any one time; a navigation set often provides all the data that is needed</a:t>
            </a:r>
          </a:p>
          <a:p>
            <a:pPr eaLnBrk="1" fontAlgn="auto" hangingPunct="1">
              <a:spcAft>
                <a:spcPts val="0"/>
              </a:spcAft>
              <a:buFont typeface="Arial" pitchFamily="34" charset="0"/>
              <a:buChar char="•"/>
              <a:defRPr/>
            </a:pPr>
            <a:r>
              <a:rPr lang="en-US" dirty="0" smtClean="0"/>
              <a:t>Extension: So far only a two-tiered example was provided, but more tiers may be required to handle much larger maps.  The modular nature of the hierarchy easily lends itself to higher tiers  </a:t>
            </a:r>
          </a:p>
          <a:p>
            <a:pPr eaLnBrk="1" fontAlgn="auto" hangingPunct="1">
              <a:spcAft>
                <a:spcPts val="0"/>
              </a:spcAft>
              <a:buFont typeface="Arial" pitchFamily="34" charset="0"/>
              <a:buChar char="•"/>
              <a:defRPr/>
            </a:pPr>
            <a:r>
              <a:rPr lang="en-US" dirty="0" smtClean="0"/>
              <a:t>Ease of Implementation: A minimal amount of work may be required to place the nodes into sets, but it is fairly trivial compared to the amount of memory saved which could be better used on other aspects of the game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Disadvantages to Lookup Tables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As previously stated, looking up information on a table is faster than searching for a path</a:t>
            </a:r>
          </a:p>
          <a:p>
            <a:pPr eaLnBrk="1" fontAlgn="auto" hangingPunct="1">
              <a:spcAft>
                <a:spcPts val="0"/>
              </a:spcAft>
              <a:buFont typeface="Arial" pitchFamily="34" charset="0"/>
              <a:buChar char="•"/>
              <a:defRPr/>
            </a:pPr>
            <a:r>
              <a:rPr lang="en-US" dirty="0" smtClean="0"/>
              <a:t>However, any changes made to terrain on maps may be difficult to change on tables</a:t>
            </a:r>
          </a:p>
          <a:p>
            <a:pPr eaLnBrk="1" fontAlgn="auto" hangingPunct="1">
              <a:spcAft>
                <a:spcPts val="0"/>
              </a:spcAft>
              <a:buFont typeface="Arial" pitchFamily="34" charset="0"/>
              <a:buChar char="•"/>
              <a:defRPr/>
            </a:pPr>
            <a:r>
              <a:rPr lang="en-US" dirty="0" smtClean="0"/>
              <a:t>Look up tables are generally not good for representing variable movement capabilities</a:t>
            </a:r>
          </a:p>
          <a:p>
            <a:pPr eaLnBrk="1" fontAlgn="auto" hangingPunct="1">
              <a:spcAft>
                <a:spcPts val="0"/>
              </a:spcAft>
              <a:buFont typeface="Arial" pitchFamily="34" charset="0"/>
              <a:buChar char="•"/>
              <a:defRPr/>
            </a:pPr>
            <a:r>
              <a:rPr lang="en-US" dirty="0" smtClean="0"/>
              <a:t>Although memory use can be optimized, on average it is still much greater than the A* search even if it is faster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Introduction: Why Pathfinding and Navigation Systems are Important</a:t>
            </a:r>
            <a:endParaRPr lang="en-US"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Pathfinding provides a basis for every navigation system; lookup tables are the fastest way to find the best path from a starting point to a destination</a:t>
            </a:r>
          </a:p>
          <a:p>
            <a:pPr eaLnBrk="1" fontAlgn="auto" hangingPunct="1">
              <a:spcAft>
                <a:spcPts val="0"/>
              </a:spcAft>
              <a:buFont typeface="Arial" pitchFamily="34" charset="0"/>
              <a:buChar char="•"/>
              <a:defRPr/>
            </a:pPr>
            <a:r>
              <a:rPr lang="en-US" dirty="0" smtClean="0"/>
              <a:t>Navigation systems are necessary for fluid movement and animation; they are also a necessary part of what makes agents intelligent, it tells them where to go based on information about the environment</a:t>
            </a:r>
          </a:p>
          <a:p>
            <a:pPr eaLnBrk="1" fontAlgn="auto" hangingPunct="1">
              <a:spcAft>
                <a:spcPts val="0"/>
              </a:spcAft>
              <a:buFont typeface="Arial" pitchFamily="34" charset="0"/>
              <a:buChar char="•"/>
              <a:defRPr/>
            </a:pPr>
            <a:r>
              <a:rPr lang="en-US" dirty="0" smtClean="0"/>
              <a:t>Agents on the player’s side would quickly frustrate the player and slow him down a lot whereas the enemies would be too easy</a:t>
            </a:r>
          </a:p>
          <a:p>
            <a:pPr eaLnBrk="1" fontAlgn="auto" hangingPunct="1">
              <a:spcAft>
                <a:spcPts val="0"/>
              </a:spcAft>
              <a:buFont typeface="Arial" pitchFamily="34" charset="0"/>
              <a:buChar char="•"/>
              <a:defRPr/>
            </a:pPr>
            <a:r>
              <a:rPr lang="en-US" dirty="0" smtClean="0"/>
              <a:t>Thus, it is important for AI programmers to understand pathfinding and navigation for agents in these increasingly complex games and environments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Pathfinding Comparisons</a:t>
            </a:r>
          </a:p>
        </p:txBody>
      </p:sp>
      <p:graphicFrame>
        <p:nvGraphicFramePr>
          <p:cNvPr id="4" name="Content Placeholder 3"/>
          <p:cNvGraphicFramePr>
            <a:graphicFrameLocks noGrp="1"/>
          </p:cNvGraphicFramePr>
          <p:nvPr>
            <p:ph idx="1"/>
          </p:nvPr>
        </p:nvGraphicFramePr>
        <p:xfrm>
          <a:off x="2286000" y="1905000"/>
          <a:ext cx="4495800" cy="3019425"/>
        </p:xfrm>
        <a:graphic>
          <a:graphicData uri="http://schemas.openxmlformats.org/drawingml/2006/table">
            <a:tbl>
              <a:tblPr firstRow="1" bandRow="1">
                <a:tableStyleId>{5C22544A-7EE6-4342-B048-85BDC9FD1C3A}</a:tableStyleId>
              </a:tblPr>
              <a:tblGrid>
                <a:gridCol w="2476853"/>
                <a:gridCol w="2018947"/>
              </a:tblGrid>
              <a:tr h="1102530">
                <a:tc>
                  <a:txBody>
                    <a:bodyPr/>
                    <a:lstStyle/>
                    <a:p>
                      <a:r>
                        <a:rPr lang="en-US" dirty="0" smtClean="0"/>
                        <a:t>Pathfinding</a:t>
                      </a:r>
                    </a:p>
                    <a:p>
                      <a:r>
                        <a:rPr lang="en-US" dirty="0" smtClean="0"/>
                        <a:t>Approach</a:t>
                      </a:r>
                      <a:endParaRPr lang="en-US" dirty="0"/>
                    </a:p>
                  </a:txBody>
                  <a:tcPr/>
                </a:tc>
                <a:tc>
                  <a:txBody>
                    <a:bodyPr/>
                    <a:lstStyle/>
                    <a:p>
                      <a:r>
                        <a:rPr lang="en-US" dirty="0" smtClean="0"/>
                        <a:t>Memory</a:t>
                      </a:r>
                    </a:p>
                    <a:p>
                      <a:r>
                        <a:rPr lang="en-US" dirty="0" smtClean="0"/>
                        <a:t>Use</a:t>
                      </a:r>
                      <a:endParaRPr lang="en-US" dirty="0"/>
                    </a:p>
                  </a:txBody>
                  <a:tcPr/>
                </a:tc>
              </a:tr>
              <a:tr h="638767">
                <a:tc>
                  <a:txBody>
                    <a:bodyPr/>
                    <a:lstStyle/>
                    <a:p>
                      <a:r>
                        <a:rPr lang="en-US" dirty="0" smtClean="0"/>
                        <a:t>Optimized A*</a:t>
                      </a:r>
                      <a:endParaRPr lang="en-US" dirty="0"/>
                    </a:p>
                  </a:txBody>
                  <a:tcPr/>
                </a:tc>
                <a:tc>
                  <a:txBody>
                    <a:bodyPr/>
                    <a:lstStyle/>
                    <a:p>
                      <a:r>
                        <a:rPr lang="en-US" dirty="0" smtClean="0"/>
                        <a:t>32KB</a:t>
                      </a:r>
                      <a:endParaRPr lang="en-US" dirty="0"/>
                    </a:p>
                  </a:txBody>
                  <a:tcPr/>
                </a:tc>
              </a:tr>
              <a:tr h="638767">
                <a:tc>
                  <a:txBody>
                    <a:bodyPr/>
                    <a:lstStyle/>
                    <a:p>
                      <a:r>
                        <a:rPr lang="en-US" dirty="0" smtClean="0"/>
                        <a:t>Path Look-Up Matrix</a:t>
                      </a:r>
                      <a:endParaRPr lang="en-US" dirty="0"/>
                    </a:p>
                  </a:txBody>
                  <a:tcPr/>
                </a:tc>
                <a:tc>
                  <a:txBody>
                    <a:bodyPr/>
                    <a:lstStyle/>
                    <a:p>
                      <a:r>
                        <a:rPr lang="en-US" dirty="0" smtClean="0"/>
                        <a:t>4572KB</a:t>
                      </a:r>
                      <a:endParaRPr lang="en-US" dirty="0"/>
                    </a:p>
                  </a:txBody>
                  <a:tcPr/>
                </a:tc>
              </a:tr>
              <a:tr h="638767">
                <a:tc>
                  <a:txBody>
                    <a:bodyPr/>
                    <a:lstStyle/>
                    <a:p>
                      <a:r>
                        <a:rPr lang="en-US" dirty="0" smtClean="0"/>
                        <a:t>Area-based look-up Table</a:t>
                      </a:r>
                      <a:endParaRPr lang="en-US" dirty="0"/>
                    </a:p>
                  </a:txBody>
                  <a:tcPr/>
                </a:tc>
                <a:tc>
                  <a:txBody>
                    <a:bodyPr/>
                    <a:lstStyle/>
                    <a:p>
                      <a:r>
                        <a:rPr lang="en-US" dirty="0" smtClean="0"/>
                        <a:t>274KB</a:t>
                      </a:r>
                      <a:endParaRPr 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Path Look Up Matrices: A Monolithic Example</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Advantages: This is the absolute fastest way to find the shortest path.  It works just as well on a flat field as it does on a maze.</a:t>
            </a:r>
          </a:p>
          <a:p>
            <a:pPr eaLnBrk="1" fontAlgn="auto" hangingPunct="1">
              <a:spcAft>
                <a:spcPts val="0"/>
              </a:spcAft>
              <a:buFont typeface="Arial" pitchFamily="34" charset="0"/>
              <a:buChar char="•"/>
              <a:defRPr/>
            </a:pPr>
            <a:r>
              <a:rPr lang="en-US" dirty="0" smtClean="0"/>
              <a:t>Disadvantages: For n waypoints or nodes, the matrix will be n by n; again, this is O(n</a:t>
            </a:r>
            <a:r>
              <a:rPr lang="en-US" baseline="30000" dirty="0" smtClean="0"/>
              <a:t>2</a:t>
            </a:r>
            <a:r>
              <a:rPr lang="en-US" dirty="0" smtClean="0"/>
              <a:t>).  This by far uses the most memory.  Also, static memory is used, this will reflect poorly with changes to the environment.  It may take O(n</a:t>
            </a:r>
            <a:r>
              <a:rPr lang="en-US" baseline="30000" dirty="0" smtClean="0"/>
              <a:t>3</a:t>
            </a:r>
            <a:r>
              <a:rPr lang="en-US" dirty="0" smtClean="0"/>
              <a:t>) to fix environmental changes!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Area Based Path Look Up Tables: A Hierarchical Example</a:t>
            </a:r>
            <a:endParaRPr lang="en-US" dirty="0"/>
          </a:p>
        </p:txBody>
      </p:sp>
      <p:pic>
        <p:nvPicPr>
          <p:cNvPr id="23555" name="Picture 2"/>
          <p:cNvPicPr>
            <a:picLocks noGrp="1" noChangeAspect="1" noChangeArrowheads="1"/>
          </p:cNvPicPr>
          <p:nvPr>
            <p:ph idx="1"/>
          </p:nvPr>
        </p:nvPicPr>
        <p:blipFill>
          <a:blip r:embed="rId2"/>
          <a:srcRect l="13380" t="30305" r="4543" b="29288"/>
          <a:stretch>
            <a:fillRect/>
          </a:stretch>
        </p:blipFill>
        <p:spPr>
          <a:xfrm>
            <a:off x="142875" y="1828800"/>
            <a:ext cx="8874125" cy="32766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Example of Areas and Portals</a:t>
            </a:r>
          </a:p>
        </p:txBody>
      </p:sp>
      <p:pic>
        <p:nvPicPr>
          <p:cNvPr id="24579" name="Picture 2"/>
          <p:cNvPicPr>
            <a:picLocks noGrp="1" noChangeAspect="1" noChangeArrowheads="1"/>
          </p:cNvPicPr>
          <p:nvPr>
            <p:ph idx="1"/>
          </p:nvPr>
        </p:nvPicPr>
        <p:blipFill>
          <a:blip r:embed="rId2"/>
          <a:srcRect l="2000" t="24139" b="1193"/>
          <a:stretch>
            <a:fillRect/>
          </a:stretch>
        </p:blipFill>
        <p:spPr>
          <a:xfrm>
            <a:off x="1143000" y="1905000"/>
            <a:ext cx="7734300" cy="4419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Systems of Navigation</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definition of a navigation system varies among developers, but the most basic can be thought of as a separate component responsible for synthesizing movement behaviors</a:t>
            </a:r>
          </a:p>
          <a:p>
            <a:pPr eaLnBrk="1" fontAlgn="auto" hangingPunct="1">
              <a:spcAft>
                <a:spcPts val="0"/>
              </a:spcAft>
              <a:buFont typeface="Arial" pitchFamily="34" charset="0"/>
              <a:buChar char="•"/>
              <a:defRPr/>
            </a:pPr>
            <a:r>
              <a:rPr lang="en-US" dirty="0" smtClean="0"/>
              <a:t>Software engineering tells us that modularization makes for the ease of testing each unit separately and independently</a:t>
            </a:r>
          </a:p>
          <a:p>
            <a:pPr eaLnBrk="1" fontAlgn="auto" hangingPunct="1">
              <a:spcAft>
                <a:spcPts val="0"/>
              </a:spcAft>
              <a:buFont typeface="Arial" pitchFamily="34" charset="0"/>
              <a:buChar char="•"/>
              <a:defRPr/>
            </a:pPr>
            <a:r>
              <a:rPr lang="en-US" dirty="0" smtClean="0"/>
              <a:t>Two important components of Navigation Systems: Interfaces and Movement Paradigms: decisions must be made based on circumstances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Abstraction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It is often unclear how much responsibility the navigation system puts on pathfinding</a:t>
            </a:r>
          </a:p>
          <a:p>
            <a:pPr eaLnBrk="1" fontAlgn="auto" hangingPunct="1">
              <a:spcAft>
                <a:spcPts val="0"/>
              </a:spcAft>
              <a:buFont typeface="Arial" pitchFamily="34" charset="0"/>
              <a:buChar char="•"/>
              <a:defRPr/>
            </a:pPr>
            <a:r>
              <a:rPr lang="en-US" dirty="0" smtClean="0"/>
              <a:t>It can often be grouped to three categories</a:t>
            </a:r>
          </a:p>
          <a:p>
            <a:pPr eaLnBrk="1" fontAlgn="auto" hangingPunct="1">
              <a:spcAft>
                <a:spcPts val="0"/>
              </a:spcAft>
              <a:buFont typeface="Arial" pitchFamily="34" charset="0"/>
              <a:buChar char="•"/>
              <a:defRPr/>
            </a:pPr>
            <a:r>
              <a:rPr lang="en-US" dirty="0" smtClean="0"/>
              <a:t>Planner: the agent makes the path request and uses the result</a:t>
            </a:r>
          </a:p>
          <a:p>
            <a:pPr eaLnBrk="1" fontAlgn="auto" hangingPunct="1">
              <a:spcAft>
                <a:spcPts val="0"/>
              </a:spcAft>
              <a:buFont typeface="Arial" pitchFamily="34" charset="0"/>
              <a:buChar char="•"/>
              <a:defRPr/>
            </a:pPr>
            <a:r>
              <a:rPr lang="en-US" dirty="0" smtClean="0"/>
              <a:t>Pathfinder: trusts the navigation system a bit more, can now make decisions based on paths, but the tedious computations are already done for it</a:t>
            </a:r>
          </a:p>
          <a:p>
            <a:pPr eaLnBrk="1" fontAlgn="auto" hangingPunct="1">
              <a:spcAft>
                <a:spcPts val="0"/>
              </a:spcAft>
              <a:buFont typeface="Arial" pitchFamily="34" charset="0"/>
              <a:buChar char="•"/>
              <a:defRPr/>
            </a:pPr>
            <a:r>
              <a:rPr lang="en-US" dirty="0" smtClean="0"/>
              <a:t>Sub-Architecture:  trust the navigation system to find the shortest path with movement behaviors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Memory Capacity</a:t>
            </a:r>
          </a:p>
        </p:txBody>
      </p:sp>
      <p:pic>
        <p:nvPicPr>
          <p:cNvPr id="4099" name="Picture 2"/>
          <p:cNvPicPr>
            <a:picLocks noGrp="1" noChangeAspect="1" noChangeArrowheads="1"/>
          </p:cNvPicPr>
          <p:nvPr>
            <p:ph idx="1"/>
          </p:nvPr>
        </p:nvPicPr>
        <p:blipFill>
          <a:blip r:embed="rId2"/>
          <a:srcRect l="19695" t="37039" r="4543" b="9085"/>
          <a:stretch>
            <a:fillRect/>
          </a:stretch>
        </p:blipFill>
        <p:spPr>
          <a:xfrm>
            <a:off x="247650" y="1524000"/>
            <a:ext cx="8572500" cy="45720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Power of Game Computing and Its Consequences</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Every year, computers are made with more and more memory</a:t>
            </a:r>
          </a:p>
          <a:p>
            <a:pPr eaLnBrk="1" fontAlgn="auto" hangingPunct="1">
              <a:spcAft>
                <a:spcPts val="0"/>
              </a:spcAft>
              <a:buFont typeface="Arial" pitchFamily="34" charset="0"/>
              <a:buChar char="•"/>
              <a:defRPr/>
            </a:pPr>
            <a:r>
              <a:rPr lang="en-US" dirty="0" smtClean="0"/>
              <a:t>This makes for bigger and bigger maps in games</a:t>
            </a:r>
          </a:p>
          <a:p>
            <a:pPr eaLnBrk="1" fontAlgn="auto" hangingPunct="1">
              <a:spcAft>
                <a:spcPts val="0"/>
              </a:spcAft>
              <a:buFont typeface="Arial" pitchFamily="34" charset="0"/>
              <a:buChar char="•"/>
              <a:defRPr/>
            </a:pPr>
            <a:r>
              <a:rPr lang="en-US" dirty="0" smtClean="0"/>
              <a:t>Much effort must be spent on pathfinding which could be better utilized elsewhere</a:t>
            </a:r>
          </a:p>
          <a:p>
            <a:pPr eaLnBrk="1" fontAlgn="auto" hangingPunct="1">
              <a:spcAft>
                <a:spcPts val="0"/>
              </a:spcAft>
              <a:buFont typeface="Arial" pitchFamily="34" charset="0"/>
              <a:buChar char="•"/>
              <a:defRPr/>
            </a:pPr>
            <a:r>
              <a:rPr lang="en-US" dirty="0" smtClean="0"/>
              <a:t>The amount of memory gained goes into the bigger maps and unfortunately a lot of it must be spent on navigation</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How Nodes are Generated</a:t>
            </a:r>
          </a:p>
        </p:txBody>
      </p:sp>
      <p:pic>
        <p:nvPicPr>
          <p:cNvPr id="6147" name="Picture 2"/>
          <p:cNvPicPr>
            <a:picLocks noGrp="1" noChangeAspect="1" noChangeArrowheads="1"/>
          </p:cNvPicPr>
          <p:nvPr>
            <p:ph idx="1"/>
          </p:nvPr>
        </p:nvPicPr>
        <p:blipFill>
          <a:blip r:embed="rId2"/>
          <a:srcRect/>
          <a:stretch>
            <a:fillRect/>
          </a:stretch>
        </p:blipFill>
        <p:spPr>
          <a:xfrm>
            <a:off x="2847975" y="2643188"/>
            <a:ext cx="3448050" cy="2438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First Step: Simplify The Search Area</a:t>
            </a:r>
            <a:endParaRPr lang="en-US" dirty="0"/>
          </a:p>
        </p:txBody>
      </p:sp>
      <p:sp>
        <p:nvSpPr>
          <p:cNvPr id="7171" name="Content Placeholder 2"/>
          <p:cNvSpPr>
            <a:spLocks noGrp="1"/>
          </p:cNvSpPr>
          <p:nvPr>
            <p:ph idx="1"/>
          </p:nvPr>
        </p:nvSpPr>
        <p:spPr/>
        <p:txBody>
          <a:bodyPr/>
          <a:lstStyle/>
          <a:p>
            <a:pPr eaLnBrk="1" hangingPunct="1"/>
            <a:r>
              <a:rPr lang="en-US" smtClean="0"/>
              <a:t>By breaking the search area into a grid as shown above, it is possible to form a simple two dimensional array</a:t>
            </a:r>
          </a:p>
          <a:p>
            <a:pPr eaLnBrk="1" hangingPunct="1"/>
            <a:r>
              <a:rPr lang="en-US" smtClean="0"/>
              <a:t>Nodes can actually be any shape one wants; they are very versatile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One Basic Pathfinding Tool: The Transition Table</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Each generalized position on the map is represented by a node in a graph</a:t>
            </a:r>
          </a:p>
          <a:p>
            <a:pPr eaLnBrk="1" fontAlgn="auto" hangingPunct="1">
              <a:spcAft>
                <a:spcPts val="0"/>
              </a:spcAft>
              <a:buFont typeface="Arial" pitchFamily="34" charset="0"/>
              <a:buChar char="•"/>
              <a:defRPr/>
            </a:pPr>
            <a:r>
              <a:rPr lang="en-US" dirty="0" smtClean="0"/>
              <a:t>Each path to get there is represented by an edge</a:t>
            </a:r>
          </a:p>
          <a:p>
            <a:pPr eaLnBrk="1" fontAlgn="auto" hangingPunct="1">
              <a:spcAft>
                <a:spcPts val="0"/>
              </a:spcAft>
              <a:buFont typeface="Arial" pitchFamily="34" charset="0"/>
              <a:buChar char="•"/>
              <a:defRPr/>
            </a:pPr>
            <a:r>
              <a:rPr lang="en-US" dirty="0" smtClean="0"/>
              <a:t>The mapping of edges to nodes is called a navigation map</a:t>
            </a:r>
          </a:p>
          <a:p>
            <a:pPr eaLnBrk="1" fontAlgn="auto" hangingPunct="1">
              <a:spcAft>
                <a:spcPts val="0"/>
              </a:spcAft>
              <a:buFont typeface="Arial" pitchFamily="34" charset="0"/>
              <a:buChar char="•"/>
              <a:defRPr/>
            </a:pPr>
            <a:r>
              <a:rPr lang="en-US" dirty="0" smtClean="0"/>
              <a:t>The mapping of a source node to the optimal node to get to a goal node is called a transition table</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Picture 2"/>
          <p:cNvPicPr>
            <a:picLocks noGrp="1" noChangeAspect="1" noChangeArrowheads="1"/>
          </p:cNvPicPr>
          <p:nvPr>
            <p:ph idx="1"/>
          </p:nvPr>
        </p:nvPicPr>
        <p:blipFill>
          <a:blip r:embed="rId3"/>
          <a:srcRect l="32323" t="13469" r="24747" b="20869"/>
          <a:stretch>
            <a:fillRect/>
          </a:stretch>
        </p:blipFill>
        <p:spPr>
          <a:xfrm>
            <a:off x="1219200" y="228600"/>
            <a:ext cx="5410200" cy="620553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The Fastest Way to Find a Path</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Recall the A* algorithm</a:t>
            </a:r>
          </a:p>
          <a:p>
            <a:pPr eaLnBrk="1" fontAlgn="auto" hangingPunct="1">
              <a:spcAft>
                <a:spcPts val="0"/>
              </a:spcAft>
              <a:buFont typeface="Arial" pitchFamily="34" charset="0"/>
              <a:buChar char="•"/>
              <a:defRPr/>
            </a:pPr>
            <a:r>
              <a:rPr lang="en-US" dirty="0" smtClean="0"/>
              <a:t>It is an informed search that is better suited than the greedy algorithm</a:t>
            </a:r>
          </a:p>
          <a:p>
            <a:pPr eaLnBrk="1" fontAlgn="auto" hangingPunct="1">
              <a:spcAft>
                <a:spcPts val="0"/>
              </a:spcAft>
              <a:buFont typeface="Arial" pitchFamily="34" charset="0"/>
              <a:buChar char="•"/>
              <a:defRPr/>
            </a:pPr>
            <a:r>
              <a:rPr lang="en-US" dirty="0" smtClean="0"/>
              <a:t>In summary, it is optimal, complete, and efficient if the heuristic is admissible</a:t>
            </a:r>
          </a:p>
          <a:p>
            <a:pPr eaLnBrk="1" fontAlgn="auto" hangingPunct="1">
              <a:spcAft>
                <a:spcPts val="0"/>
              </a:spcAft>
              <a:buFont typeface="Arial" pitchFamily="34" charset="0"/>
              <a:buChar char="•"/>
              <a:defRPr/>
            </a:pPr>
            <a:r>
              <a:rPr lang="en-US" b="1" dirty="0" smtClean="0"/>
              <a:t>Although A* is an excellent pathfinding algorithm, it is faster to look up a path from a table than to search for it</a:t>
            </a:r>
          </a:p>
          <a:p>
            <a:pPr eaLnBrk="1" fontAlgn="auto" hangingPunct="1">
              <a:spcAft>
                <a:spcPts val="0"/>
              </a:spcAft>
              <a:buFont typeface="Arial" pitchFamily="34" charset="0"/>
              <a:buChar char="•"/>
              <a:defRPr/>
            </a:pPr>
            <a:r>
              <a:rPr lang="en-US" dirty="0" smtClean="0"/>
              <a:t>Pathfinding can be made exponentially faster with lookup tables than with any searching algorithm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1440</Words>
  <Application>Microsoft Office PowerPoint</Application>
  <PresentationFormat>On-screen Show (4:3)</PresentationFormat>
  <Paragraphs>174</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General Pathfinding: Tables and Navigation</vt:lpstr>
      <vt:lpstr>Introduction: Why Pathfinding and Navigation Systems are Important</vt:lpstr>
      <vt:lpstr>Memory Capacity</vt:lpstr>
      <vt:lpstr>The Power of Game Computing and Its Consequences</vt:lpstr>
      <vt:lpstr>How Nodes are Generated</vt:lpstr>
      <vt:lpstr>The First Step: Simplify The Search Area</vt:lpstr>
      <vt:lpstr>One Basic Pathfinding Tool: The Transition Table</vt:lpstr>
      <vt:lpstr>Slide 8</vt:lpstr>
      <vt:lpstr>The Fastest Way to Find a Path</vt:lpstr>
      <vt:lpstr>Review of Searching Algorithms</vt:lpstr>
      <vt:lpstr>Using the Table Recursively to Find the Correct Path</vt:lpstr>
      <vt:lpstr>The Downfall…..</vt:lpstr>
      <vt:lpstr>Slide 13</vt:lpstr>
      <vt:lpstr>Summary: Monolithic vs. Hierarchical</vt:lpstr>
      <vt:lpstr>An Important Goal for Hierarchical Pathfinding</vt:lpstr>
      <vt:lpstr>Applying the Hierarchical Approach</vt:lpstr>
      <vt:lpstr>Is It Really Worth the Effort?</vt:lpstr>
      <vt:lpstr>Specialized Benefits of Hierarchical Pathfinding</vt:lpstr>
      <vt:lpstr>Disadvantages to Lookup Tables</vt:lpstr>
      <vt:lpstr>Pathfinding Comparisons</vt:lpstr>
      <vt:lpstr>Path Look Up Matrices: A Monolithic Example</vt:lpstr>
      <vt:lpstr>Area Based Path Look Up Tables: A Hierarchical Example</vt:lpstr>
      <vt:lpstr>Example of Areas and Portals</vt:lpstr>
      <vt:lpstr>Systems of Navigation</vt:lpstr>
      <vt:lpstr>Abstraction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Pathfinding with Tables</dc:title>
  <dc:creator/>
  <cp:lastModifiedBy> </cp:lastModifiedBy>
  <cp:revision>206</cp:revision>
  <dcterms:created xsi:type="dcterms:W3CDTF">2006-08-16T00:00:00Z</dcterms:created>
  <dcterms:modified xsi:type="dcterms:W3CDTF">2008-02-29T07:07:39Z</dcterms:modified>
</cp:coreProperties>
</file>