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7" r:id="rId2"/>
    <p:sldMasterId id="2147483700" r:id="rId3"/>
    <p:sldMasterId id="2147483712" r:id="rId4"/>
    <p:sldMasterId id="2147483725" r:id="rId5"/>
    <p:sldMasterId id="2147483738" r:id="rId6"/>
    <p:sldMasterId id="2147483751" r:id="rId7"/>
  </p:sldMasterIdLst>
  <p:notesMasterIdLst>
    <p:notesMasterId r:id="rId53"/>
  </p:notesMasterIdLst>
  <p:sldIdLst>
    <p:sldId id="256" r:id="rId8"/>
    <p:sldId id="294" r:id="rId9"/>
    <p:sldId id="295" r:id="rId10"/>
    <p:sldId id="257" r:id="rId11"/>
    <p:sldId id="296" r:id="rId12"/>
    <p:sldId id="297" r:id="rId13"/>
    <p:sldId id="285" r:id="rId14"/>
    <p:sldId id="258" r:id="rId15"/>
    <p:sldId id="330" r:id="rId16"/>
    <p:sldId id="339" r:id="rId17"/>
    <p:sldId id="331" r:id="rId18"/>
    <p:sldId id="333" r:id="rId19"/>
    <p:sldId id="334" r:id="rId20"/>
    <p:sldId id="335" r:id="rId21"/>
    <p:sldId id="336" r:id="rId22"/>
    <p:sldId id="337" r:id="rId23"/>
    <p:sldId id="338" r:id="rId24"/>
    <p:sldId id="312" r:id="rId25"/>
    <p:sldId id="298" r:id="rId26"/>
    <p:sldId id="299" r:id="rId27"/>
    <p:sldId id="300" r:id="rId28"/>
    <p:sldId id="301" r:id="rId29"/>
    <p:sldId id="302" r:id="rId30"/>
    <p:sldId id="303" r:id="rId31"/>
    <p:sldId id="304" r:id="rId32"/>
    <p:sldId id="305" r:id="rId33"/>
    <p:sldId id="306" r:id="rId34"/>
    <p:sldId id="307" r:id="rId35"/>
    <p:sldId id="308" r:id="rId36"/>
    <p:sldId id="309" r:id="rId37"/>
    <p:sldId id="313" r:id="rId38"/>
    <p:sldId id="315" r:id="rId39"/>
    <p:sldId id="316" r:id="rId40"/>
    <p:sldId id="317" r:id="rId41"/>
    <p:sldId id="318" r:id="rId42"/>
    <p:sldId id="325" r:id="rId43"/>
    <p:sldId id="326" r:id="rId44"/>
    <p:sldId id="327" r:id="rId45"/>
    <p:sldId id="328" r:id="rId46"/>
    <p:sldId id="320" r:id="rId47"/>
    <p:sldId id="321" r:id="rId48"/>
    <p:sldId id="322" r:id="rId49"/>
    <p:sldId id="323" r:id="rId50"/>
    <p:sldId id="324" r:id="rId51"/>
    <p:sldId id="329" r:id="rId52"/>
  </p:sldIdLst>
  <p:sldSz cx="9144000" cy="6858000" type="screen4x3"/>
  <p:notesSz cx="6858000" cy="9144000"/>
  <p:defaultTextStyle>
    <a:defPPr>
      <a:defRPr lang="en-US"/>
    </a:defPPr>
    <a:lvl1pPr algn="l" rtl="0" eaLnBrk="0" fontAlgn="base" hangingPunct="0">
      <a:spcBef>
        <a:spcPct val="0"/>
      </a:spcBef>
      <a:spcAft>
        <a:spcPct val="0"/>
      </a:spcAft>
      <a:defRPr b="1" kern="1200">
        <a:solidFill>
          <a:schemeClr val="tx1"/>
        </a:solidFill>
        <a:latin typeface="Arial" charset="0"/>
        <a:ea typeface="+mn-ea"/>
        <a:cs typeface="+mn-cs"/>
      </a:defRPr>
    </a:lvl1pPr>
    <a:lvl2pPr marL="457200" algn="l" rtl="0" eaLnBrk="0" fontAlgn="base" hangingPunct="0">
      <a:spcBef>
        <a:spcPct val="0"/>
      </a:spcBef>
      <a:spcAft>
        <a:spcPct val="0"/>
      </a:spcAft>
      <a:defRPr b="1" kern="1200">
        <a:solidFill>
          <a:schemeClr val="tx1"/>
        </a:solidFill>
        <a:latin typeface="Arial" charset="0"/>
        <a:ea typeface="+mn-ea"/>
        <a:cs typeface="+mn-cs"/>
      </a:defRPr>
    </a:lvl2pPr>
    <a:lvl3pPr marL="914400" algn="l" rtl="0" eaLnBrk="0" fontAlgn="base" hangingPunct="0">
      <a:spcBef>
        <a:spcPct val="0"/>
      </a:spcBef>
      <a:spcAft>
        <a:spcPct val="0"/>
      </a:spcAft>
      <a:defRPr b="1" kern="1200">
        <a:solidFill>
          <a:schemeClr val="tx1"/>
        </a:solidFill>
        <a:latin typeface="Arial" charset="0"/>
        <a:ea typeface="+mn-ea"/>
        <a:cs typeface="+mn-cs"/>
      </a:defRPr>
    </a:lvl3pPr>
    <a:lvl4pPr marL="1371600" algn="l" rtl="0" eaLnBrk="0" fontAlgn="base" hangingPunct="0">
      <a:spcBef>
        <a:spcPct val="0"/>
      </a:spcBef>
      <a:spcAft>
        <a:spcPct val="0"/>
      </a:spcAft>
      <a:defRPr b="1" kern="1200">
        <a:solidFill>
          <a:schemeClr val="tx1"/>
        </a:solidFill>
        <a:latin typeface="Arial" charset="0"/>
        <a:ea typeface="+mn-ea"/>
        <a:cs typeface="+mn-cs"/>
      </a:defRPr>
    </a:lvl4pPr>
    <a:lvl5pPr marL="1828800" algn="l" rtl="0" eaLnBrk="0" fontAlgn="base" hangingPunct="0">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jp304" initials="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00"/>
    <a:srgbClr val="66FF33"/>
    <a:srgbClr val="54B1B8"/>
    <a:srgbClr val="367D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4" autoAdjust="0"/>
    <p:restoredTop sz="94554" autoAdjust="0"/>
  </p:normalViewPr>
  <p:slideViewPr>
    <p:cSldViewPr>
      <p:cViewPr varScale="1">
        <p:scale>
          <a:sx n="63" d="100"/>
          <a:sy n="63" d="100"/>
        </p:scale>
        <p:origin x="-107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25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04-11-22T16:45:51.822" idx="1">
    <p:pos x="10" y="10"/>
    <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atin typeface="Arial"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atin typeface="Arial" pitchFamily="34" charset="0"/>
              </a:defRPr>
            </a:lvl1pPr>
          </a:lstStyle>
          <a:p>
            <a:pPr>
              <a:defRPr/>
            </a:pPr>
            <a:fld id="{9C450867-9140-486F-BC60-5C79DA2CE0ED}" type="datetimeFigureOut">
              <a:rPr lang="en-US"/>
              <a:pPr>
                <a:defRPr/>
              </a:pPr>
              <a:t>4/18/2012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atin typeface="Arial"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atin typeface="Arial" pitchFamily="34" charset="0"/>
              </a:defRPr>
            </a:lvl1pPr>
          </a:lstStyle>
          <a:p>
            <a:pPr>
              <a:defRPr/>
            </a:pPr>
            <a:fld id="{52E37F2E-B0C8-416A-B378-FCF4A0E7A980}" type="slidenum">
              <a:rPr lang="en-US"/>
              <a:pPr>
                <a:defRPr/>
              </a:pPr>
              <a:t>‹#›</a:t>
            </a:fld>
            <a:endParaRPr lang="en-US"/>
          </a:p>
        </p:txBody>
      </p:sp>
    </p:spTree>
    <p:extLst>
      <p:ext uri="{BB962C8B-B14F-4D97-AF65-F5344CB8AC3E}">
        <p14:creationId xmlns:p14="http://schemas.microsoft.com/office/powerpoint/2010/main" val="312864673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09B68CF9-5098-4FF2-9166-D86AE0B519D2}" type="datetime5">
              <a:rPr lang="en-GB"/>
              <a:pPr/>
              <a:t>18-Apr-12</a:t>
            </a:fld>
            <a:endParaRPr lang="en-GB"/>
          </a:p>
        </p:txBody>
      </p:sp>
      <p:sp>
        <p:nvSpPr>
          <p:cNvPr id="5" name="Rectangle 7"/>
          <p:cNvSpPr>
            <a:spLocks noGrp="1" noChangeArrowheads="1"/>
          </p:cNvSpPr>
          <p:nvPr>
            <p:ph type="sldNum" sz="quarter" idx="5"/>
          </p:nvPr>
        </p:nvSpPr>
        <p:spPr>
          <a:ln/>
        </p:spPr>
        <p:txBody>
          <a:bodyPr/>
          <a:lstStyle/>
          <a:p>
            <a:fld id="{AFCAB977-80B7-4CD1-85EE-69371423B399}" type="slidenum">
              <a:rPr lang="en-GB"/>
              <a:pPr/>
              <a:t>2</a:t>
            </a:fld>
            <a:endParaRPr lang="en-GB"/>
          </a:p>
        </p:txBody>
      </p:sp>
      <p:sp>
        <p:nvSpPr>
          <p:cNvPr id="532482" name="Rectangle 2"/>
          <p:cNvSpPr>
            <a:spLocks noGrp="1" noRot="1" noChangeAspect="1" noChangeArrowheads="1" noTextEdit="1"/>
          </p:cNvSpPr>
          <p:nvPr>
            <p:ph type="sldImg"/>
          </p:nvPr>
        </p:nvSpPr>
        <p:spPr>
          <a:ln/>
        </p:spPr>
      </p:sp>
      <p:sp>
        <p:nvSpPr>
          <p:cNvPr id="532483" name="Rectangle 3"/>
          <p:cNvSpPr>
            <a:spLocks noGrp="1" noChangeArrowheads="1"/>
          </p:cNvSpPr>
          <p:nvPr>
            <p:ph type="body" idx="1"/>
          </p:nvPr>
        </p:nvSpPr>
        <p:spPr/>
        <p:txBody>
          <a:bodyPr/>
          <a:lstStyle/>
          <a:p>
            <a:r>
              <a:rPr lang="en-US"/>
              <a:t>Here are two quotes illustrating the importance of game AI in modern games. The first quote is by Rabin, the author of the AI Programming Wisdom book. He more or less represents the game industries perspective. (Say quote)</a:t>
            </a:r>
          </a:p>
          <a:p>
            <a:endParaRPr lang="en-US"/>
          </a:p>
          <a:p>
            <a:r>
              <a:rPr lang="en-US"/>
              <a:t>Game AI is not only a hot topic amongst game developers, also academic people are more and more looking into games. This a quote from a famous AI researcher John Laird. He wrote a famous paper called: Human-level AI's Killer Application, wherein he makes the case that computer games are the ideal test bed for incremental AI research.</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D35E26C1-5305-4189-8B15-DB50189D710C}" type="datetime5">
              <a:rPr lang="en-GB"/>
              <a:pPr/>
              <a:t>18-Apr-12</a:t>
            </a:fld>
            <a:endParaRPr lang="en-GB"/>
          </a:p>
        </p:txBody>
      </p:sp>
      <p:sp>
        <p:nvSpPr>
          <p:cNvPr id="5" name="Rectangle 7"/>
          <p:cNvSpPr>
            <a:spLocks noGrp="1" noChangeArrowheads="1"/>
          </p:cNvSpPr>
          <p:nvPr>
            <p:ph type="sldNum" sz="quarter" idx="5"/>
          </p:nvPr>
        </p:nvSpPr>
        <p:spPr>
          <a:ln/>
        </p:spPr>
        <p:txBody>
          <a:bodyPr/>
          <a:lstStyle/>
          <a:p>
            <a:fld id="{4E45BF95-C739-47DE-80A6-780D97946C6F}" type="slidenum">
              <a:rPr lang="en-GB"/>
              <a:pPr/>
              <a:t>24</a:t>
            </a:fld>
            <a:endParaRPr lang="en-GB"/>
          </a:p>
        </p:txBody>
      </p:sp>
      <p:sp>
        <p:nvSpPr>
          <p:cNvPr id="548866" name="Rectangle 2"/>
          <p:cNvSpPr>
            <a:spLocks noGrp="1" noRot="1" noChangeAspect="1" noChangeArrowheads="1" noTextEdit="1"/>
          </p:cNvSpPr>
          <p:nvPr>
            <p:ph type="sldImg"/>
          </p:nvPr>
        </p:nvSpPr>
        <p:spPr>
          <a:xfrm>
            <a:off x="1144588" y="685800"/>
            <a:ext cx="4572000" cy="3429000"/>
          </a:xfrm>
          <a:ln/>
        </p:spPr>
      </p:sp>
      <p:sp>
        <p:nvSpPr>
          <p:cNvPr id="548867" name="Rectangle 3"/>
          <p:cNvSpPr>
            <a:spLocks noGrp="1" noChangeArrowheads="1"/>
          </p:cNvSpPr>
          <p:nvPr>
            <p:ph type="body" idx="1"/>
          </p:nvPr>
        </p:nvSpPr>
        <p:spPr/>
        <p:txBody>
          <a:bodyPr/>
          <a:lstStyle/>
          <a:p>
            <a:r>
              <a:rPr lang="en-US" b="1"/>
              <a:t>Hector:Slide # 7 is too wordy. Consider reducing the text. Specially the first bullet.</a:t>
            </a:r>
          </a:p>
          <a:p>
            <a:endParaRPr lang="en-US" b="1"/>
          </a:p>
          <a:p>
            <a:r>
              <a:rPr lang="en-US"/>
              <a:t>True, but I don’t know whether I can leave something out, all is important. I added animation to hide most text in the beginning.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EE07E662-264B-43B5-BCFD-7A8808F1CFDE}" type="datetime5">
              <a:rPr lang="en-GB"/>
              <a:pPr/>
              <a:t>18-Apr-12</a:t>
            </a:fld>
            <a:endParaRPr lang="en-GB"/>
          </a:p>
        </p:txBody>
      </p:sp>
      <p:sp>
        <p:nvSpPr>
          <p:cNvPr id="5" name="Rectangle 7"/>
          <p:cNvSpPr>
            <a:spLocks noGrp="1" noChangeArrowheads="1"/>
          </p:cNvSpPr>
          <p:nvPr>
            <p:ph type="sldNum" sz="quarter" idx="5"/>
          </p:nvPr>
        </p:nvSpPr>
        <p:spPr>
          <a:ln/>
        </p:spPr>
        <p:txBody>
          <a:bodyPr/>
          <a:lstStyle/>
          <a:p>
            <a:fld id="{F7D0042F-85C2-4100-BF9E-9EC5B2A24D57}" type="slidenum">
              <a:rPr lang="en-GB"/>
              <a:pPr/>
              <a:t>26</a:t>
            </a:fld>
            <a:endParaRPr lang="en-GB"/>
          </a:p>
        </p:txBody>
      </p:sp>
      <p:sp>
        <p:nvSpPr>
          <p:cNvPr id="551938" name="Rectangle 2"/>
          <p:cNvSpPr>
            <a:spLocks noGrp="1" noRot="1" noChangeAspect="1" noChangeArrowheads="1" noTextEdit="1"/>
          </p:cNvSpPr>
          <p:nvPr>
            <p:ph type="sldImg"/>
          </p:nvPr>
        </p:nvSpPr>
        <p:spPr>
          <a:xfrm>
            <a:off x="1144588" y="685800"/>
            <a:ext cx="4572000" cy="3429000"/>
          </a:xfrm>
          <a:ln/>
        </p:spPr>
      </p:sp>
      <p:sp>
        <p:nvSpPr>
          <p:cNvPr id="551939" name="Rectangle 3"/>
          <p:cNvSpPr>
            <a:spLocks noGrp="1" noChangeArrowheads="1"/>
          </p:cNvSpPr>
          <p:nvPr>
            <p:ph type="body" idx="1"/>
          </p:nvPr>
        </p:nvSpPr>
        <p:spPr/>
        <p:txBody>
          <a:bodyPr/>
          <a:lstStyle/>
          <a:p>
            <a:r>
              <a:rPr lang="en-US" b="1"/>
              <a:t>Hector: What I am suggesting is to have a theme for Slide # 9 that is clearly related to the</a:t>
            </a:r>
            <a:br>
              <a:rPr lang="en-US" b="1"/>
            </a:br>
            <a:r>
              <a:rPr lang="en-US" b="1"/>
              <a:t>problem stated in Slide # 10</a:t>
            </a:r>
          </a:p>
          <a:p>
            <a:r>
              <a:rPr lang="en-US"/>
              <a:t>Hector, I don’t think I know what you are referring to here. The relation between slide 9 and 10 is: we tested DS with these two sources of domain knowledge in Wargus and found that it learned efficiently against medium-skilled opponents (slide 9). Experiments also showed that (problem statement - slide 10) certain opponents that we considered as though (hard-skilled), were not beaten by DS. That’s why for future research we explored whether improving the domain knowledge could potentially increase the efficiency of DS.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8FF7307A-C5D6-4773-9248-EFF91E3B6BE5}" type="datetime5">
              <a:rPr lang="en-GB"/>
              <a:pPr/>
              <a:t>18-Apr-12</a:t>
            </a:fld>
            <a:endParaRPr lang="en-GB"/>
          </a:p>
        </p:txBody>
      </p:sp>
      <p:sp>
        <p:nvSpPr>
          <p:cNvPr id="5" name="Rectangle 7"/>
          <p:cNvSpPr>
            <a:spLocks noGrp="1" noChangeArrowheads="1"/>
          </p:cNvSpPr>
          <p:nvPr>
            <p:ph type="sldNum" sz="quarter" idx="5"/>
          </p:nvPr>
        </p:nvSpPr>
        <p:spPr>
          <a:ln/>
        </p:spPr>
        <p:txBody>
          <a:bodyPr/>
          <a:lstStyle/>
          <a:p>
            <a:fld id="{81EF215C-EF28-4033-8D11-DF8F934836CF}" type="slidenum">
              <a:rPr lang="en-GB"/>
              <a:pPr/>
              <a:t>27</a:t>
            </a:fld>
            <a:endParaRPr lang="en-GB"/>
          </a:p>
        </p:txBody>
      </p:sp>
      <p:sp>
        <p:nvSpPr>
          <p:cNvPr id="419842" name="Rectangle 2"/>
          <p:cNvSpPr>
            <a:spLocks noGrp="1" noRot="1" noChangeAspect="1" noChangeArrowheads="1" noTextEdit="1"/>
          </p:cNvSpPr>
          <p:nvPr>
            <p:ph type="sldImg"/>
          </p:nvPr>
        </p:nvSpPr>
        <p:spPr>
          <a:ln/>
        </p:spPr>
      </p:sp>
      <p:sp>
        <p:nvSpPr>
          <p:cNvPr id="41984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B47632EB-4F8C-4035-8958-5669EF6A5227}" type="datetime5">
              <a:rPr lang="en-GB"/>
              <a:pPr/>
              <a:t>18-Apr-12</a:t>
            </a:fld>
            <a:endParaRPr lang="en-GB"/>
          </a:p>
        </p:txBody>
      </p:sp>
      <p:sp>
        <p:nvSpPr>
          <p:cNvPr id="5" name="Rectangle 7"/>
          <p:cNvSpPr>
            <a:spLocks noGrp="1" noChangeArrowheads="1"/>
          </p:cNvSpPr>
          <p:nvPr>
            <p:ph type="sldNum" sz="quarter" idx="5"/>
          </p:nvPr>
        </p:nvSpPr>
        <p:spPr>
          <a:ln/>
        </p:spPr>
        <p:txBody>
          <a:bodyPr/>
          <a:lstStyle/>
          <a:p>
            <a:fld id="{27CE12B8-24FF-4FB9-B399-013F4898BD69}" type="slidenum">
              <a:rPr lang="en-GB"/>
              <a:pPr/>
              <a:t>28</a:t>
            </a:fld>
            <a:endParaRPr lang="en-GB"/>
          </a:p>
        </p:txBody>
      </p:sp>
      <p:sp>
        <p:nvSpPr>
          <p:cNvPr id="364546" name="Rectangle 2"/>
          <p:cNvSpPr>
            <a:spLocks noGrp="1" noRot="1" noChangeAspect="1" noChangeArrowheads="1" noTextEdit="1"/>
          </p:cNvSpPr>
          <p:nvPr>
            <p:ph type="sldImg"/>
          </p:nvPr>
        </p:nvSpPr>
        <p:spPr>
          <a:ln/>
        </p:spPr>
      </p:sp>
      <p:sp>
        <p:nvSpPr>
          <p:cNvPr id="364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F556656A-2097-4821-8E03-329D747FBA96}" type="datetime5">
              <a:rPr lang="en-GB"/>
              <a:pPr/>
              <a:t>18-Apr-12</a:t>
            </a:fld>
            <a:endParaRPr lang="en-GB"/>
          </a:p>
        </p:txBody>
      </p:sp>
      <p:sp>
        <p:nvSpPr>
          <p:cNvPr id="5" name="Rectangle 7"/>
          <p:cNvSpPr>
            <a:spLocks noGrp="1" noChangeArrowheads="1"/>
          </p:cNvSpPr>
          <p:nvPr>
            <p:ph type="sldNum" sz="quarter" idx="5"/>
          </p:nvPr>
        </p:nvSpPr>
        <p:spPr>
          <a:ln/>
        </p:spPr>
        <p:txBody>
          <a:bodyPr/>
          <a:lstStyle/>
          <a:p>
            <a:fld id="{AF0A187F-E057-40BD-8C9E-30DD1D65E51D}" type="slidenum">
              <a:rPr lang="en-GB"/>
              <a:pPr/>
              <a:t>29</a:t>
            </a:fld>
            <a:endParaRPr lang="en-GB"/>
          </a:p>
        </p:txBody>
      </p:sp>
      <p:sp>
        <p:nvSpPr>
          <p:cNvPr id="428034" name="Rectangle 2"/>
          <p:cNvSpPr>
            <a:spLocks noGrp="1" noRot="1" noChangeAspect="1" noChangeArrowheads="1" noTextEdit="1"/>
          </p:cNvSpPr>
          <p:nvPr>
            <p:ph type="sldImg"/>
          </p:nvPr>
        </p:nvSpPr>
        <p:spPr>
          <a:ln/>
        </p:spPr>
      </p:sp>
      <p:sp>
        <p:nvSpPr>
          <p:cNvPr id="428035" name="Rectangle 3"/>
          <p:cNvSpPr>
            <a:spLocks noGrp="1" noChangeArrowheads="1"/>
          </p:cNvSpPr>
          <p:nvPr>
            <p:ph type="body" idx="1"/>
          </p:nvPr>
        </p:nvSpPr>
        <p:spPr/>
        <p:txBody>
          <a:bodyPr/>
          <a:lstStyle/>
          <a:p>
            <a:r>
              <a:rPr lang="en-GB" b="1"/>
              <a:t>We pitted the dynamic AI against the 4 unchanging tactics and played a max of 100 consecutive games. We aborted a test as soon as we statistically can claim that the dynamic player is outperforming the opponent player. </a:t>
            </a:r>
            <a:r>
              <a:rPr lang="en-US" b="1"/>
              <a:t>The first game in which the dynamic player outperforms the static player is called the RTP. If a RTP has been reached, we may say that the dynamic player successfully learned to beat its opponent. A low value for the RTP indicates good efficiency of dynamic scripting.</a:t>
            </a:r>
            <a:endParaRPr lang="en-GB" b="1"/>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E1269EAD-FDCF-43A9-9192-957B82960EF9}" type="datetime5">
              <a:rPr lang="en-GB"/>
              <a:pPr/>
              <a:t>18-Apr-12</a:t>
            </a:fld>
            <a:endParaRPr lang="en-GB"/>
          </a:p>
        </p:txBody>
      </p:sp>
      <p:sp>
        <p:nvSpPr>
          <p:cNvPr id="5" name="Rectangle 7"/>
          <p:cNvSpPr>
            <a:spLocks noGrp="1" noChangeArrowheads="1"/>
          </p:cNvSpPr>
          <p:nvPr>
            <p:ph type="sldNum" sz="quarter" idx="5"/>
          </p:nvPr>
        </p:nvSpPr>
        <p:spPr>
          <a:ln/>
        </p:spPr>
        <p:txBody>
          <a:bodyPr/>
          <a:lstStyle/>
          <a:p>
            <a:fld id="{F822C9DE-D4CE-4A52-A690-475A8D06DAA6}" type="slidenum">
              <a:rPr lang="en-GB"/>
              <a:pPr/>
              <a:t>30</a:t>
            </a:fld>
            <a:endParaRPr lang="en-GB"/>
          </a:p>
        </p:txBody>
      </p:sp>
      <p:sp>
        <p:nvSpPr>
          <p:cNvPr id="506882" name="Rectangle 2"/>
          <p:cNvSpPr>
            <a:spLocks noGrp="1" noRot="1" noChangeAspect="1" noChangeArrowheads="1" noTextEdit="1"/>
          </p:cNvSpPr>
          <p:nvPr>
            <p:ph type="sldImg"/>
          </p:nvPr>
        </p:nvSpPr>
        <p:spPr>
          <a:ln/>
        </p:spPr>
      </p:sp>
      <p:sp>
        <p:nvSpPr>
          <p:cNvPr id="506883" name="Rectangle 3"/>
          <p:cNvSpPr>
            <a:spLocks noGrp="1" noChangeArrowheads="1"/>
          </p:cNvSpPr>
          <p:nvPr>
            <p:ph type="body" idx="1"/>
          </p:nvPr>
        </p:nvSpPr>
        <p:spPr/>
        <p:txBody>
          <a:bodyPr/>
          <a:lstStyle/>
          <a:p>
            <a:r>
              <a:rPr lang="en-GB"/>
              <a:t>From left to right, the table displays (1) the tactic used by the static player, (2) the number of tests, (3) the lowest RTP found, (4) the highest RTP found, (5) the average RTP, (6) the median RTP, (7) the number of tests that did not find an RTP within 100 games (therefore where the dynamic AI did NOT learn to adapt to static player), and (8) the average number of games won out of 100.</a:t>
            </a:r>
          </a:p>
          <a:p>
            <a:endParaRPr lang="en-GB"/>
          </a:p>
          <a:p>
            <a:r>
              <a:rPr lang="en-GB"/>
              <a:t>Conclusion 2: Terrible results. Part 2 of my thesis was to try and improve the performance against the two rush tactics. We choose to do that by improving the domain knowledge used by dynamic scripting.</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177009F9-C48B-4394-A356-A56551D7A6FF}" type="slidenum">
              <a:rPr lang="en-US">
                <a:solidFill>
                  <a:prstClr val="black"/>
                </a:solidFill>
              </a:rPr>
              <a:pPr eaLnBrk="1" hangingPunct="1"/>
              <a:t>32</a:t>
            </a:fld>
            <a:endParaRPr lang="en-US">
              <a:solidFill>
                <a:prstClr val="black"/>
              </a:solidFill>
            </a:endParaRPr>
          </a:p>
        </p:txBody>
      </p:sp>
      <p:sp>
        <p:nvSpPr>
          <p:cNvPr id="32771" name="Rectangle 2"/>
          <p:cNvSpPr>
            <a:spLocks noGrp="1" noRot="1" noChangeAspect="1" noChangeArrowheads="1" noTextEdit="1"/>
          </p:cNvSpPr>
          <p:nvPr>
            <p:ph type="sldImg"/>
          </p:nvPr>
        </p:nvSpPr>
        <p:spPr>
          <a:solidFill>
            <a:srgbClr val="FFFFFF"/>
          </a:solidFill>
          <a:ln/>
        </p:spPr>
      </p:sp>
      <p:sp>
        <p:nvSpPr>
          <p:cNvPr id="327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2C8C0DEF-FCFE-474D-A818-723AEBAB47C5}" type="slidenum">
              <a:rPr lang="en-US">
                <a:solidFill>
                  <a:prstClr val="black"/>
                </a:solidFill>
              </a:rPr>
              <a:pPr eaLnBrk="1" hangingPunct="1"/>
              <a:t>33</a:t>
            </a:fld>
            <a:endParaRPr lang="en-US">
              <a:solidFill>
                <a:prstClr val="black"/>
              </a:solidFill>
            </a:endParaRPr>
          </a:p>
        </p:txBody>
      </p:sp>
      <p:sp>
        <p:nvSpPr>
          <p:cNvPr id="33795" name="Rectangle 2"/>
          <p:cNvSpPr>
            <a:spLocks noGrp="1" noRot="1" noChangeAspect="1" noChangeArrowheads="1" noTextEdit="1"/>
          </p:cNvSpPr>
          <p:nvPr>
            <p:ph type="sldImg"/>
          </p:nvPr>
        </p:nvSpPr>
        <p:spPr>
          <a:solidFill>
            <a:srgbClr val="FFFFFF"/>
          </a:solidFill>
          <a:ln/>
        </p:spPr>
      </p:sp>
      <p:sp>
        <p:nvSpPr>
          <p:cNvPr id="337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06244CC8-39D1-4BCD-9CD2-521383E5F622}" type="slidenum">
              <a:rPr lang="en-US">
                <a:solidFill>
                  <a:prstClr val="black"/>
                </a:solidFill>
              </a:rPr>
              <a:pPr eaLnBrk="1" hangingPunct="1"/>
              <a:t>34</a:t>
            </a:fld>
            <a:endParaRPr lang="en-US">
              <a:solidFill>
                <a:prstClr val="black"/>
              </a:solidFill>
            </a:endParaRPr>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pPr lvl="1" eaLnBrk="1" hangingPunct="1"/>
            <a:r>
              <a:rPr lang="en-US" smtClean="0"/>
              <a:t>Domain knowledge not optimal &gt;&gt; Dynamic Scripting didn’t learn a winning strategy against several strong opponents</a:t>
            </a:r>
          </a:p>
          <a:p>
            <a:pPr eaLnBrk="1" hangingPunct="1"/>
            <a:r>
              <a:rPr lang="en-US" smtClean="0"/>
              <a:t>To overcome the last 2 problematic points we also evaluated an automatic approach.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8EEE9F3C-2EEF-41E7-B26B-AA2995D977E3}" type="slidenum">
              <a:rPr lang="en-US">
                <a:solidFill>
                  <a:prstClr val="black"/>
                </a:solidFill>
              </a:rPr>
              <a:pPr eaLnBrk="1" hangingPunct="1"/>
              <a:t>35</a:t>
            </a:fld>
            <a:endParaRPr lang="en-US">
              <a:solidFill>
                <a:prstClr val="black"/>
              </a:solidFill>
            </a:endParaRPr>
          </a:p>
        </p:txBody>
      </p:sp>
      <p:sp>
        <p:nvSpPr>
          <p:cNvPr id="35843" name="Rectangle 2"/>
          <p:cNvSpPr>
            <a:spLocks noGrp="1" noRot="1" noChangeAspect="1" noChangeArrowheads="1" noTextEdit="1"/>
          </p:cNvSpPr>
          <p:nvPr>
            <p:ph type="sldImg"/>
          </p:nvPr>
        </p:nvSpPr>
        <p:spPr>
          <a:solidFill>
            <a:srgbClr val="FFFFFF"/>
          </a:solidFill>
          <a:ln/>
        </p:spPr>
      </p:sp>
      <p:sp>
        <p:nvSpPr>
          <p:cNvPr id="358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F8376F1E-FB83-4E71-8C41-7B4CFDB15DD6}" type="datetime5">
              <a:rPr lang="en-GB"/>
              <a:pPr/>
              <a:t>18-Apr-12</a:t>
            </a:fld>
            <a:endParaRPr lang="en-GB"/>
          </a:p>
        </p:txBody>
      </p:sp>
      <p:sp>
        <p:nvSpPr>
          <p:cNvPr id="5" name="Rectangle 7"/>
          <p:cNvSpPr>
            <a:spLocks noGrp="1" noChangeArrowheads="1"/>
          </p:cNvSpPr>
          <p:nvPr>
            <p:ph type="sldNum" sz="quarter" idx="5"/>
          </p:nvPr>
        </p:nvSpPr>
        <p:spPr>
          <a:ln/>
        </p:spPr>
        <p:txBody>
          <a:bodyPr/>
          <a:lstStyle/>
          <a:p>
            <a:fld id="{59D55656-77EA-4D03-9191-B9E95D8D974C}" type="slidenum">
              <a:rPr lang="en-GB"/>
              <a:pPr/>
              <a:t>3</a:t>
            </a:fld>
            <a:endParaRPr lang="en-GB"/>
          </a:p>
        </p:txBody>
      </p:sp>
      <p:sp>
        <p:nvSpPr>
          <p:cNvPr id="417794" name="Rectangle 2"/>
          <p:cNvSpPr>
            <a:spLocks noGrp="1" noRot="1" noChangeAspect="1" noChangeArrowheads="1" noTextEdit="1"/>
          </p:cNvSpPr>
          <p:nvPr>
            <p:ph type="sldImg"/>
          </p:nvPr>
        </p:nvSpPr>
        <p:spPr>
          <a:ln/>
        </p:spPr>
      </p:sp>
      <p:sp>
        <p:nvSpPr>
          <p:cNvPr id="417795" name="Rectangle 3"/>
          <p:cNvSpPr>
            <a:spLocks noGrp="1" noChangeArrowheads="1"/>
          </p:cNvSpPr>
          <p:nvPr>
            <p:ph type="body" idx="1"/>
          </p:nvPr>
        </p:nvSpPr>
        <p:spPr/>
        <p:txBody>
          <a:bodyPr/>
          <a:lstStyle/>
          <a:p>
            <a:r>
              <a:rPr lang="en-GB"/>
              <a:t>Why do we need learning in games?</a:t>
            </a:r>
          </a:p>
          <a:p>
            <a:endParaRPr lang="en-GB"/>
          </a:p>
          <a:p>
            <a:r>
              <a:rPr lang="en-GB"/>
              <a:t>Learning could be applied to automatically fix weaknesses in the game AI. Designing strong AI for computer games is a very challenging task considering the tremendous complexity of modern computer games. It is feasible that an AI developer overlooked certain aspects of the game, and left the AI with weaknesses or exploits. Human players generally discover these exploits really easy. Through learning, the AI can automatically fix these exploits so that the human player is forced to continuously search for new tactics to beat the AI. </a:t>
            </a:r>
          </a:p>
          <a:p>
            <a:endParaRPr lang="en-GB"/>
          </a:p>
          <a:p>
            <a:r>
              <a:rPr lang="en-GB"/>
              <a:t>This can be considered as reactive learning, but we learning could also be used proactively. Rather than responding to human playing styles, through learning the AI could also develop a notion of creativity, make it respond seamlessly intelligent in new situations.</a:t>
            </a:r>
          </a:p>
          <a:p>
            <a:endParaRPr lang="en-GB"/>
          </a:p>
          <a:p>
            <a:r>
              <a:rPr lang="en-GB"/>
              <a:t>Definition not always true (maybe for academic people). You do not want to always improve the AIs performance. In some situation you might even want to dumb down the AI for scalability purposes &gt; Improve performance against strong players, Decrease performance against weak players. The third point is strictly from a game developers point of view. Game developers want to create an entertaining AI, one that puts up a good challenge. Academic people on the other hand are mostly trying to develop the best AI they can.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C1D195CE-ABC2-48D9-91AC-3CC9C6C4F8C9}" type="slidenum">
              <a:rPr lang="en-US">
                <a:solidFill>
                  <a:prstClr val="black"/>
                </a:solidFill>
              </a:rPr>
              <a:pPr eaLnBrk="1" hangingPunct="1"/>
              <a:t>40</a:t>
            </a:fld>
            <a:endParaRPr lang="en-US">
              <a:solidFill>
                <a:prstClr val="black"/>
              </a:solidFill>
            </a:endParaRPr>
          </a:p>
        </p:txBody>
      </p:sp>
      <p:sp>
        <p:nvSpPr>
          <p:cNvPr id="36867" name="Rectangle 2"/>
          <p:cNvSpPr>
            <a:spLocks noGrp="1" noRot="1" noChangeAspect="1" noChangeArrowheads="1" noTextEdit="1"/>
          </p:cNvSpPr>
          <p:nvPr>
            <p:ph type="sldImg"/>
          </p:nvPr>
        </p:nvSpPr>
        <p:spPr>
          <a:solidFill>
            <a:srgbClr val="FFFFFF"/>
          </a:solidFill>
          <a:ln/>
        </p:spPr>
      </p:sp>
      <p:sp>
        <p:nvSpPr>
          <p:cNvPr id="368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E72ACD6A-AE16-4BF0-9E51-BDE610A32190}" type="slidenum">
              <a:rPr lang="en-US">
                <a:solidFill>
                  <a:prstClr val="black"/>
                </a:solidFill>
              </a:rPr>
              <a:pPr eaLnBrk="1" hangingPunct="1"/>
              <a:t>43</a:t>
            </a:fld>
            <a:endParaRPr lang="en-US">
              <a:solidFill>
                <a:prstClr val="black"/>
              </a:solidFill>
            </a:endParaRPr>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May leave this one out.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E07960BA-C31A-413F-8A2F-41D4F13EE35C}" type="slidenum">
              <a:rPr lang="en-US">
                <a:solidFill>
                  <a:prstClr val="black"/>
                </a:solidFill>
              </a:rPr>
              <a:pPr eaLnBrk="1" hangingPunct="1"/>
              <a:t>44</a:t>
            </a:fld>
            <a:endParaRPr lang="en-US">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David: p18 is insufficient: Detailed slides are missing on the formal hypothesis being investigated, the empirical methodology, the analysis method, and the results.</a:t>
            </a:r>
          </a:p>
          <a:p>
            <a:pPr eaLnBrk="1" hangingPunct="1"/>
            <a:r>
              <a:rPr lang="en-US" b="1" smtClean="0"/>
              <a:t>Hector: Do you want to say something about the experimental setup?</a:t>
            </a:r>
          </a:p>
          <a:p>
            <a:pPr eaLnBrk="1" hangingPunct="1"/>
            <a:endParaRPr lang="en-US" b="1" smtClean="0"/>
          </a:p>
          <a:p>
            <a:pPr eaLnBrk="1" hangingPunct="1"/>
            <a:r>
              <a:rPr lang="en-US" smtClean="0"/>
              <a:t>David, Hector: I can add more details on the experiments, but that would require at least 3 more slides. The presentation as it is already takes 25 minutes. Also, wouldn’t discussing the exp. Setup be a bit too technical (explaining RTP, experimental run, DS learning parameters etc.) ? I prefer not to discuss that in too much detail, but I can give it a shot here anyway.</a:t>
            </a:r>
          </a:p>
          <a:p>
            <a:pPr eaLnBrk="1" hangingPunct="1"/>
            <a:endParaRPr lang="en-US" smtClean="0"/>
          </a:p>
          <a:p>
            <a:pPr eaLnBrk="1" hangingPunct="1"/>
            <a:r>
              <a:rPr lang="en-US" b="1" smtClean="0"/>
              <a:t>formal hypothesis</a:t>
            </a:r>
            <a:r>
              <a:rPr lang="en-US" smtClean="0"/>
              <a:t>: can we improve performance of DS by automatically generating a KB compared to a manually designed KB?</a:t>
            </a:r>
          </a:p>
          <a:p>
            <a:pPr eaLnBrk="1" hangingPunct="1"/>
            <a:r>
              <a:rPr lang="en-US" b="1" smtClean="0"/>
              <a:t>the empirical methodology</a:t>
            </a:r>
            <a:r>
              <a:rPr lang="en-US" smtClean="0"/>
              <a:t>: test DS  against a set of static opponents and measure RTP points and number of games won.</a:t>
            </a:r>
          </a:p>
          <a:p>
            <a:pPr eaLnBrk="1" hangingPunct="1"/>
            <a:r>
              <a:rPr lang="en-US" b="1" smtClean="0"/>
              <a:t>Analysis method</a:t>
            </a:r>
            <a:r>
              <a:rPr lang="en-US" smtClean="0"/>
              <a:t>: compare RTP and win/loss data of DS with semi-automatic generated KB with automatic generated KB.</a:t>
            </a:r>
          </a:p>
          <a:p>
            <a:pPr eaLnBrk="1" hangingPunct="1"/>
            <a:r>
              <a:rPr lang="en-US" b="1" smtClean="0"/>
              <a:t>Results</a:t>
            </a:r>
            <a:r>
              <a:rPr lang="en-US" smtClean="0"/>
              <a:t>: these are discussed here, but only in text and not in a table.</a:t>
            </a:r>
          </a:p>
          <a:p>
            <a:pPr eaLnBrk="1" hangingPunct="1"/>
            <a:endParaRPr lang="en-US" smtClean="0"/>
          </a:p>
          <a:p>
            <a:pPr eaLnBrk="1" hangingPunct="1"/>
            <a:r>
              <a:rPr lang="en-US" b="1" smtClean="0"/>
              <a:t>Hector: can you be more precise on the results ("more": 20%?, 30%?)</a:t>
            </a:r>
          </a:p>
          <a:p>
            <a:pPr eaLnBrk="1" hangingPunct="1"/>
            <a:r>
              <a:rPr lang="en-US" smtClean="0"/>
              <a:t>Done.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014C6F-916D-44BF-BF80-2F72EF8AD834}" type="slidenum">
              <a:rPr lang="en-US">
                <a:solidFill>
                  <a:prstClr val="black"/>
                </a:solidFill>
              </a:rPr>
              <a:pPr/>
              <a:t>45</a:t>
            </a:fld>
            <a:endParaRPr lang="en-US">
              <a:solidFill>
                <a:prstClr val="black"/>
              </a:solidFill>
            </a:endParaRPr>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xfrm>
            <a:off x="914400" y="4343400"/>
            <a:ext cx="5029200" cy="4114800"/>
          </a:xfrm>
        </p:spPr>
        <p:txBody>
          <a:bodyPr/>
          <a:lstStyle/>
          <a:p>
            <a:r>
              <a:rPr lang="en-US" b="1"/>
              <a:t>David: There's no final summary slide that would contain a "takeaway message". </a:t>
            </a:r>
          </a:p>
          <a:p>
            <a:r>
              <a:rPr lang="en-US"/>
              <a:t>That was the purpose of this slide. Is this not appropriate or sufficient?</a:t>
            </a:r>
          </a:p>
          <a:p>
            <a:endParaRPr lang="en-US" b="1"/>
          </a:p>
          <a:p>
            <a:endParaRPr lang="en-US" b="1"/>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B3957954-19D2-4974-B4D4-96DBFFDBD1A3}" type="datetime5">
              <a:rPr lang="en-GB"/>
              <a:pPr/>
              <a:t>18-Apr-12</a:t>
            </a:fld>
            <a:endParaRPr lang="en-GB"/>
          </a:p>
        </p:txBody>
      </p:sp>
      <p:sp>
        <p:nvSpPr>
          <p:cNvPr id="5" name="Rectangle 7"/>
          <p:cNvSpPr>
            <a:spLocks noGrp="1" noChangeArrowheads="1"/>
          </p:cNvSpPr>
          <p:nvPr>
            <p:ph type="sldNum" sz="quarter" idx="5"/>
          </p:nvPr>
        </p:nvSpPr>
        <p:spPr>
          <a:ln/>
        </p:spPr>
        <p:txBody>
          <a:bodyPr/>
          <a:lstStyle/>
          <a:p>
            <a:fld id="{65F745B2-FF22-4A6E-BC9F-521FC2B383D6}" type="slidenum">
              <a:rPr lang="en-GB"/>
              <a:pPr/>
              <a:t>5</a:t>
            </a:fld>
            <a:endParaRPr lang="en-GB"/>
          </a:p>
        </p:txBody>
      </p:sp>
      <p:sp>
        <p:nvSpPr>
          <p:cNvPr id="52941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29411" name="Rectangle 3"/>
          <p:cNvSpPr>
            <a:spLocks noGrp="1" noChangeArrowheads="1"/>
          </p:cNvSpPr>
          <p:nvPr>
            <p:ph type="body" idx="1"/>
          </p:nvPr>
        </p:nvSpPr>
        <p:spPr bwMode="auto">
          <a:xfrm>
            <a:off x="915054" y="4342883"/>
            <a:ext cx="5027893" cy="4115243"/>
          </a:xfrm>
          <a:prstGeom prst="rect">
            <a:avLst/>
          </a:prstGeom>
          <a:solidFill>
            <a:srgbClr val="FFFFFF"/>
          </a:solidFill>
          <a:ln>
            <a:solidFill>
              <a:srgbClr val="000000"/>
            </a:solidFill>
            <a:miter lim="800000"/>
            <a:headEnd/>
            <a:tailEnd/>
          </a:ln>
        </p:spPr>
        <p:txBody>
          <a:bodyPr/>
          <a:lstStyle/>
          <a:p>
            <a:r>
              <a:rPr lang="en-US"/>
              <a:t>Two different types of learning in games: online and offline:</a:t>
            </a:r>
          </a:p>
          <a:p>
            <a:r>
              <a:rPr lang="en-US"/>
              <a:t>Online learning takes place during gameplay against human players. The main applications for online learning are to adapt to player tactics and playing styles and avoid the repetition of mistakes. However, online learning has rarely been applied in commercial games because most game companies are not comfortable with shipping their games with an online learning technique included in the game. What if the NPC learns something stupid? What if the learning takes too long or is too computational expensive? Therefore we set a couple of requirements for online learning:</a:t>
            </a:r>
          </a:p>
          <a:p>
            <a:r>
              <a:rPr lang="en-US"/>
              <a:t>Computationally cheap: Should not disturb flow of gameplay.</a:t>
            </a:r>
          </a:p>
          <a:p>
            <a:r>
              <a:rPr lang="en-US"/>
              <a:t>Effective: Should not generate too many bad inferior opponents.</a:t>
            </a:r>
          </a:p>
          <a:p>
            <a:r>
              <a:rPr lang="en-US" b="1"/>
              <a:t>Robust: Should be able to deal with randomness incorporated in games. For instance you don’t want permanently unlearn a specific behavior because it performed badly at some point. The reason for the bad performance could be subscribed to chance.</a:t>
            </a:r>
          </a:p>
          <a:p>
            <a:r>
              <a:rPr lang="en-US"/>
              <a:t>Fast learning: Should lead to results quickly. Don’t want to bore the players with slow learning AI.</a:t>
            </a:r>
          </a:p>
          <a:p>
            <a:endParaRPr lang="en-US"/>
          </a:p>
          <a:p>
            <a:r>
              <a:rPr lang="en-US"/>
              <a:t>Offline learning can be applied before a games is being released. Typically, offline learning is used to explore new game tactics or to find exploits.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1DAF7330-EC89-444B-8051-FF4E2A409FB8}" type="datetime5">
              <a:rPr lang="en-GB"/>
              <a:pPr/>
              <a:t>18-Apr-12</a:t>
            </a:fld>
            <a:endParaRPr lang="en-GB"/>
          </a:p>
        </p:txBody>
      </p:sp>
      <p:sp>
        <p:nvSpPr>
          <p:cNvPr id="5" name="Rectangle 7"/>
          <p:cNvSpPr>
            <a:spLocks noGrp="1" noChangeArrowheads="1"/>
          </p:cNvSpPr>
          <p:nvPr>
            <p:ph type="sldNum" sz="quarter" idx="5"/>
          </p:nvPr>
        </p:nvSpPr>
        <p:spPr>
          <a:ln/>
        </p:spPr>
        <p:txBody>
          <a:bodyPr/>
          <a:lstStyle/>
          <a:p>
            <a:fld id="{6F27A076-E7EB-48B5-855A-9AE12CA48BAE}" type="slidenum">
              <a:rPr lang="en-GB"/>
              <a:pPr/>
              <a:t>6</a:t>
            </a:fld>
            <a:endParaRPr lang="en-GB"/>
          </a:p>
        </p:txBody>
      </p:sp>
      <p:sp>
        <p:nvSpPr>
          <p:cNvPr id="533506" name="Rectangle 2"/>
          <p:cNvSpPr>
            <a:spLocks noGrp="1" noRot="1" noChangeAspect="1" noChangeArrowheads="1" noTextEdit="1"/>
          </p:cNvSpPr>
          <p:nvPr>
            <p:ph type="sldImg"/>
          </p:nvPr>
        </p:nvSpPr>
        <p:spPr>
          <a:ln/>
        </p:spPr>
      </p:sp>
      <p:sp>
        <p:nvSpPr>
          <p:cNvPr id="533507" name="Rectangle 3"/>
          <p:cNvSpPr>
            <a:spLocks noGrp="1" noChangeArrowheads="1"/>
          </p:cNvSpPr>
          <p:nvPr>
            <p:ph type="body" idx="1"/>
          </p:nvPr>
        </p:nvSpPr>
        <p:spPr/>
        <p:txBody>
          <a:bodyPr/>
          <a:lstStyle/>
          <a:p>
            <a:r>
              <a:rPr lang="en-US"/>
              <a:t>This table presents three popular machine learning techniques: </a:t>
            </a:r>
            <a:br>
              <a:rPr lang="en-US"/>
            </a:br>
            <a:endParaRPr lang="en-US"/>
          </a:p>
          <a:p>
            <a:r>
              <a:rPr lang="en-US"/>
              <a:t>Most promising is decision trees which has been successfully applied in B&amp;W.</a:t>
            </a:r>
          </a:p>
          <a:p>
            <a:endParaRPr lang="en-US"/>
          </a:p>
          <a:p>
            <a:r>
              <a:rPr lang="en-US"/>
              <a:t>A NN is a simplified emulation of the connections of the human brain, which can be used learning purposes in an artificial environment. Neural Networks is relatively unexplored technique in computer games, especially because they are complicated to understand and are very resource intensive. However, they are flexible and can be used for many purposes such as learning, classification and pattern recognition. Despite drawback, NN has been applied in games (even B&amp;W). Has anyone here played one of these games? How was the AI?</a:t>
            </a:r>
          </a:p>
          <a:p>
            <a:endParaRPr lang="en-US"/>
          </a:p>
          <a:p>
            <a:r>
              <a:rPr lang="en-US"/>
              <a:t>Genetic Algorithms or EA are </a:t>
            </a:r>
            <a:r>
              <a:rPr lang="en-US">
                <a:latin typeface="Sylfaen" pitchFamily="18" charset="0"/>
              </a:rPr>
              <a:t>search algorithms that are based on the principle of biological evolution. EA are extremely useful in covering large search spaces, such as computer games, and can be used to develop new game strategies. This is exactly what I did with my experiments. </a:t>
            </a:r>
          </a:p>
          <a:p>
            <a:endParaRPr lang="en-US"/>
          </a:p>
          <a:p>
            <a:r>
              <a:rPr lang="en-US"/>
              <a:t>There are more machine learning techniques this table doesn’t list such as reinforcement learning.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363D47AD-F9C4-4119-9B6D-772787158204}" type="datetime5">
              <a:rPr lang="en-GB"/>
              <a:pPr/>
              <a:t>18-Apr-12</a:t>
            </a:fld>
            <a:endParaRPr lang="en-GB"/>
          </a:p>
        </p:txBody>
      </p:sp>
      <p:sp>
        <p:nvSpPr>
          <p:cNvPr id="5" name="Rectangle 7"/>
          <p:cNvSpPr>
            <a:spLocks noGrp="1" noChangeArrowheads="1"/>
          </p:cNvSpPr>
          <p:nvPr>
            <p:ph type="sldNum" sz="quarter" idx="5"/>
          </p:nvPr>
        </p:nvSpPr>
        <p:spPr>
          <a:ln/>
        </p:spPr>
        <p:txBody>
          <a:bodyPr/>
          <a:lstStyle/>
          <a:p>
            <a:fld id="{6B84FB20-8F8E-4983-89FE-C771D4D81F6E}" type="slidenum">
              <a:rPr lang="en-GB"/>
              <a:pPr/>
              <a:t>19</a:t>
            </a:fld>
            <a:endParaRPr lang="en-GB"/>
          </a:p>
        </p:txBody>
      </p:sp>
      <p:sp>
        <p:nvSpPr>
          <p:cNvPr id="520194" name="Rectangle 2"/>
          <p:cNvSpPr>
            <a:spLocks noGrp="1" noRot="1" noChangeAspect="1" noChangeArrowheads="1" noTextEdit="1"/>
          </p:cNvSpPr>
          <p:nvPr>
            <p:ph type="sldImg"/>
          </p:nvPr>
        </p:nvSpPr>
        <p:spPr>
          <a:ln/>
        </p:spPr>
      </p:sp>
      <p:sp>
        <p:nvSpPr>
          <p:cNvPr id="520195" name="Rectangle 3"/>
          <p:cNvSpPr>
            <a:spLocks noGrp="1" noChangeArrowheads="1"/>
          </p:cNvSpPr>
          <p:nvPr>
            <p:ph type="body" idx="1"/>
          </p:nvPr>
        </p:nvSpPr>
        <p:spPr/>
        <p:txBody>
          <a:bodyPr/>
          <a:lstStyle/>
          <a:p>
            <a:pPr algn="just">
              <a:spcBef>
                <a:spcPct val="0"/>
              </a:spcBef>
            </a:pPr>
            <a:r>
              <a:rPr lang="en-US">
                <a:solidFill>
                  <a:srgbClr val="000000"/>
                </a:solidFill>
              </a:rPr>
              <a:t>In Computer RolePlaying Games (CRPGs) the human player is situated in a virtual world represented by a single character or a party of characters. Each character is of a </a:t>
            </a:r>
            <a:r>
              <a:rPr lang="en-US"/>
              <a:t>specific type (e.g., a fighter or a wizard) and has certain characteristics (e.g., weak but smart). In most CRPGs, the human player goes on a quest, which involves conversing with the world’s inhabitants, solving puzzles, discovering secrets, and defeating opponents in combat. </a:t>
            </a:r>
          </a:p>
          <a:p>
            <a:pPr algn="just">
              <a:spcBef>
                <a:spcPct val="0"/>
              </a:spcBef>
            </a:pP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0D62C1E2-65D0-40AC-BE14-5B071B2AA05D}" type="datetime5">
              <a:rPr lang="en-GB"/>
              <a:pPr/>
              <a:t>18-Apr-12</a:t>
            </a:fld>
            <a:endParaRPr lang="en-GB"/>
          </a:p>
        </p:txBody>
      </p:sp>
      <p:sp>
        <p:nvSpPr>
          <p:cNvPr id="5" name="Rectangle 7"/>
          <p:cNvSpPr>
            <a:spLocks noGrp="1" noChangeArrowheads="1"/>
          </p:cNvSpPr>
          <p:nvPr>
            <p:ph type="sldNum" sz="quarter" idx="5"/>
          </p:nvPr>
        </p:nvSpPr>
        <p:spPr>
          <a:ln/>
        </p:spPr>
        <p:txBody>
          <a:bodyPr/>
          <a:lstStyle/>
          <a:p>
            <a:fld id="{A7521704-85A2-4BC7-A07E-994E9B88D3A2}" type="slidenum">
              <a:rPr lang="en-GB"/>
              <a:pPr/>
              <a:t>20</a:t>
            </a:fld>
            <a:endParaRPr lang="en-GB"/>
          </a:p>
        </p:txBody>
      </p:sp>
      <p:sp>
        <p:nvSpPr>
          <p:cNvPr id="423938" name="Rectangle 2"/>
          <p:cNvSpPr>
            <a:spLocks noGrp="1" noRot="1" noChangeAspect="1" noChangeArrowheads="1" noTextEdit="1"/>
          </p:cNvSpPr>
          <p:nvPr>
            <p:ph type="sldImg"/>
          </p:nvPr>
        </p:nvSpPr>
        <p:spPr>
          <a:ln/>
        </p:spPr>
      </p:sp>
      <p:sp>
        <p:nvSpPr>
          <p:cNvPr id="423939" name="Rectangle 3"/>
          <p:cNvSpPr>
            <a:spLocks noGrp="1" noChangeArrowheads="1"/>
          </p:cNvSpPr>
          <p:nvPr>
            <p:ph type="body" idx="1"/>
          </p:nvPr>
        </p:nvSpPr>
        <p:spPr/>
        <p:txBody>
          <a:bodyPr/>
          <a:lstStyle/>
          <a:p>
            <a:r>
              <a:rPr lang="en-US"/>
              <a:t>- Online learning technique &gt;&gt; therefore pitted against human player</a:t>
            </a:r>
          </a:p>
          <a:p>
            <a:r>
              <a:rPr lang="en-US"/>
              <a:t>- Two teams &gt;&gt; one human, one computer</a:t>
            </a:r>
          </a:p>
          <a:p>
            <a:r>
              <a:rPr lang="en-US"/>
              <a:t>- Computer player is controlled by script, a dynamic script that is generated on the fly</a:t>
            </a:r>
          </a:p>
          <a:p>
            <a:r>
              <a:rPr lang="en-US"/>
              <a:t>- Dynamic script is generated by extracting rules from rulebase</a:t>
            </a:r>
          </a:p>
          <a:p>
            <a:r>
              <a:rPr lang="en-US"/>
              <a:t>- Rules in this game include rules such as  </a:t>
            </a:r>
            <a:r>
              <a:rPr lang="en-US">
                <a:latin typeface="TimesNewRoman" charset="0"/>
              </a:rPr>
              <a:t>(1) attacking an enemy, (2) drinking a potion, (3) casting a spell, (4) moving, and (5) passing.</a:t>
            </a:r>
          </a:p>
          <a:p>
            <a:r>
              <a:rPr lang="en-US">
                <a:latin typeface="TimesNewRoman" charset="0"/>
              </a:rPr>
              <a:t>- These rules are grouped in different rulebases. </a:t>
            </a:r>
          </a:p>
          <a:p>
            <a:r>
              <a:rPr lang="en-US">
                <a:latin typeface="TimesNewRoman" charset="0"/>
              </a:rPr>
              <a:t>- Each different game character type has a set of rules it is allowed to choose from (wizard – spells, warrior – attack sword)</a:t>
            </a:r>
          </a:p>
          <a:p>
            <a:r>
              <a:rPr lang="en-US"/>
              <a:t>- The chance for a rule to be selected depends on the weight value associated with the rule. The larger the weight value, the higher the chance this rule is selected.</a:t>
            </a:r>
          </a:p>
          <a:p>
            <a:pPr>
              <a:buFontTx/>
              <a:buChar char="-"/>
            </a:pPr>
            <a:r>
              <a:rPr lang="en-US"/>
              <a:t>When script is assembled, combat between human player and computer player. </a:t>
            </a:r>
          </a:p>
          <a:p>
            <a:pPr>
              <a:buFontTx/>
              <a:buChar char="-"/>
            </a:pPr>
            <a:r>
              <a:rPr lang="en-US"/>
              <a:t>Based on the results of the fight, the weights for the rules selected in the script are updated. Rules that had positive contribution to the outcome (eg. dynamic AI won) are being rewarded, which means their weight value will be increased, hence increasing the chance that this rule will be selected in future games. Rules that had negative contribution to the outcome (eg. dynamic AI lost) are being punished, which means their weight value will be decreased, and thereby decreasing the chance that this rule will be selected in future games. </a:t>
            </a:r>
          </a:p>
          <a:p>
            <a:r>
              <a:rPr lang="en-US"/>
              <a:t>- Through this process of rewarding and punishing behavior, DS will gradually adapt to the human player tactics.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B225D910-C959-494C-B89D-099A03DE0B47}" type="datetime5">
              <a:rPr lang="en-GB"/>
              <a:pPr/>
              <a:t>18-Apr-12</a:t>
            </a:fld>
            <a:endParaRPr lang="en-GB"/>
          </a:p>
        </p:txBody>
      </p:sp>
      <p:sp>
        <p:nvSpPr>
          <p:cNvPr id="5" name="Rectangle 7"/>
          <p:cNvSpPr>
            <a:spLocks noGrp="1" noChangeArrowheads="1"/>
          </p:cNvSpPr>
          <p:nvPr>
            <p:ph type="sldNum" sz="quarter" idx="5"/>
          </p:nvPr>
        </p:nvSpPr>
        <p:spPr>
          <a:ln/>
        </p:spPr>
        <p:txBody>
          <a:bodyPr/>
          <a:lstStyle/>
          <a:p>
            <a:fld id="{2435E83D-56D6-40BF-9661-F33C939EC366}" type="slidenum">
              <a:rPr lang="en-GB"/>
              <a:pPr/>
              <a:t>21</a:t>
            </a:fld>
            <a:endParaRPr lang="en-GB"/>
          </a:p>
        </p:txBody>
      </p:sp>
      <p:sp>
        <p:nvSpPr>
          <p:cNvPr id="516098" name="Rectangle 2"/>
          <p:cNvSpPr>
            <a:spLocks noGrp="1" noRot="1" noChangeAspect="1" noChangeArrowheads="1" noTextEdit="1"/>
          </p:cNvSpPr>
          <p:nvPr>
            <p:ph type="sldImg"/>
          </p:nvPr>
        </p:nvSpPr>
        <p:spPr>
          <a:ln/>
        </p:spPr>
      </p:sp>
      <p:sp>
        <p:nvSpPr>
          <p:cNvPr id="516099" name="Rectangle 3"/>
          <p:cNvSpPr>
            <a:spLocks noGrp="1" noChangeArrowheads="1"/>
          </p:cNvSpPr>
          <p:nvPr>
            <p:ph type="body" idx="1"/>
          </p:nvPr>
        </p:nvSpPr>
        <p:spPr/>
        <p:txBody>
          <a:bodyPr/>
          <a:lstStyle/>
          <a:p>
            <a:r>
              <a:rPr lang="en-US"/>
              <a:t>Fast: Should not disturb flow of gameplay. It’s obviously fast.</a:t>
            </a:r>
          </a:p>
          <a:p>
            <a:r>
              <a:rPr lang="en-US"/>
              <a:t>Effective: Should not generate too many bad inferior opponents. It’s effective because rules are not stupid, even if they are not optimal.</a:t>
            </a:r>
          </a:p>
          <a:p>
            <a:r>
              <a:rPr lang="en-US"/>
              <a:t>Robust: Should be able to deal with randomness. It’s robust, because a penalty does not remove a rule, it just gets selected less often.</a:t>
            </a:r>
          </a:p>
          <a:p>
            <a:r>
              <a:rPr lang="en-US"/>
              <a:t>Efficient: Should lead to results quickly. Yes experiments showed that it is.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7E3ABDF9-681C-472F-AAAD-82B396E3CF88}" type="datetime5">
              <a:rPr lang="en-GB"/>
              <a:pPr/>
              <a:t>18-Apr-12</a:t>
            </a:fld>
            <a:endParaRPr lang="en-GB"/>
          </a:p>
        </p:txBody>
      </p:sp>
      <p:sp>
        <p:nvSpPr>
          <p:cNvPr id="5" name="Rectangle 7"/>
          <p:cNvSpPr>
            <a:spLocks noGrp="1" noChangeArrowheads="1"/>
          </p:cNvSpPr>
          <p:nvPr>
            <p:ph type="sldNum" sz="quarter" idx="5"/>
          </p:nvPr>
        </p:nvSpPr>
        <p:spPr>
          <a:ln/>
        </p:spPr>
        <p:txBody>
          <a:bodyPr/>
          <a:lstStyle/>
          <a:p>
            <a:fld id="{ADD89060-6CCA-485F-872F-F405CC4EDD50}" type="slidenum">
              <a:rPr lang="en-GB"/>
              <a:pPr/>
              <a:t>22</a:t>
            </a:fld>
            <a:endParaRPr lang="en-GB"/>
          </a:p>
        </p:txBody>
      </p:sp>
      <p:sp>
        <p:nvSpPr>
          <p:cNvPr id="546818" name="Rectangle 2"/>
          <p:cNvSpPr>
            <a:spLocks noGrp="1" noRot="1" noChangeAspect="1" noChangeArrowheads="1" noTextEdit="1"/>
          </p:cNvSpPr>
          <p:nvPr>
            <p:ph type="sldImg"/>
          </p:nvPr>
        </p:nvSpPr>
        <p:spPr>
          <a:xfrm>
            <a:off x="1144588" y="685800"/>
            <a:ext cx="4572000" cy="3429000"/>
          </a:xfrm>
          <a:ln/>
        </p:spPr>
      </p:sp>
      <p:sp>
        <p:nvSpPr>
          <p:cNvPr id="546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B0CA7C48-0711-4119-9405-49AC8387484A}" type="datetime5">
              <a:rPr lang="en-GB"/>
              <a:pPr/>
              <a:t>18-Apr-12</a:t>
            </a:fld>
            <a:endParaRPr lang="en-GB"/>
          </a:p>
        </p:txBody>
      </p:sp>
      <p:sp>
        <p:nvSpPr>
          <p:cNvPr id="5" name="Rectangle 7"/>
          <p:cNvSpPr>
            <a:spLocks noGrp="1" noChangeArrowheads="1"/>
          </p:cNvSpPr>
          <p:nvPr>
            <p:ph type="sldNum" sz="quarter" idx="5"/>
          </p:nvPr>
        </p:nvSpPr>
        <p:spPr>
          <a:ln/>
        </p:spPr>
        <p:txBody>
          <a:bodyPr/>
          <a:lstStyle/>
          <a:p>
            <a:fld id="{26F9C366-EABB-47E4-9804-408A183B2785}" type="slidenum">
              <a:rPr lang="en-GB"/>
              <a:pPr/>
              <a:t>23</a:t>
            </a:fld>
            <a:endParaRPr lang="en-GB"/>
          </a:p>
        </p:txBody>
      </p:sp>
      <p:sp>
        <p:nvSpPr>
          <p:cNvPr id="401410" name="Rectangle 2"/>
          <p:cNvSpPr>
            <a:spLocks noGrp="1" noRot="1" noChangeAspect="1" noChangeArrowheads="1" noTextEdit="1"/>
          </p:cNvSpPr>
          <p:nvPr>
            <p:ph type="sldImg"/>
          </p:nvPr>
        </p:nvSpPr>
        <p:spPr>
          <a:ln/>
        </p:spPr>
      </p:sp>
      <p:sp>
        <p:nvSpPr>
          <p:cNvPr id="401411" name="Rectangle 3"/>
          <p:cNvSpPr>
            <a:spLocks noGrp="1" noChangeArrowheads="1"/>
          </p:cNvSpPr>
          <p:nvPr>
            <p:ph type="body" idx="1"/>
          </p:nvPr>
        </p:nvSpPr>
        <p:spPr/>
        <p:txBody>
          <a:bodyPr/>
          <a:lstStyle/>
          <a:p>
            <a:r>
              <a:rPr lang="en-US" b="1"/>
              <a:t>This concludes my talk on dynamic scripting in NWN. Part of my master thesis, was to implement dynamic scripting in a RTS genre, for which I choose Wargus. Because of the difference between CRPG and RTS, I had to make a few changes to the original DS implementation. First of all, while dynamic scripting for CRPGs employs different rulebases for different opponent types in the game (such as wizzard or warrior), my RTS implementation of dynamic scripting employs different rulebases for the different states of the game. Typically, players in RTS games start a game with only very few game options, and as they gradually move up the technology ladder, new game options will open up to them. In order to let the dynamic AI only select appropriate rules, we have to inform it what is possible at any given state of the game. Therefore, I chose to structure the states based on the building a player possesses. The Buildings a player possess in RTS games usually determine what game options are available to the player. For instance if you want to train an archer in Wargus, you have to own a barrack and lumbermill. If you want to build a catapult, you also need a blacksmith etc. A state transition happen on constructing a building that allows the training of new units or research.</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DD9751-EB79-4D23-8941-681B150B130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3BD2E5-2966-4AF5-9BF7-A3B7F4499EB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732E0F-F810-4D30-9860-60F65CEA38F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87E7709-D2F4-413B-A939-CF8E080C9087}" type="slidenum">
              <a:rPr lang="en-US">
                <a:solidFill>
                  <a:srgbClr val="000000"/>
                </a:solidFill>
              </a:rPr>
              <a:pPr/>
              <a:t>‹#›</a:t>
            </a:fld>
            <a:endParaRPr lang="en-US">
              <a:solidFill>
                <a:srgbClr val="000000"/>
              </a:solidFill>
            </a:endParaRPr>
          </a:p>
        </p:txBody>
      </p:sp>
      <p:sp>
        <p:nvSpPr>
          <p:cNvPr id="7" name="Freeform 7"/>
          <p:cNvSpPr>
            <a:spLocks noChangeArrowheads="1"/>
          </p:cNvSpPr>
          <p:nvPr userDrawn="1"/>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rgbClr val="FFC000"/>
            </a:solidFill>
            <a:prstDash val="solid"/>
            <a:miter lim="800000"/>
            <a:headEnd/>
            <a:tailEnd/>
          </a:ln>
        </p:spPr>
        <p:txBody>
          <a:bodyPr/>
          <a:lstStyle/>
          <a:p>
            <a:pPr eaLnBrk="1" hangingPunct="1"/>
            <a:endParaRPr lang="en-US" sz="2400" b="0">
              <a:solidFill>
                <a:srgbClr val="000000"/>
              </a:solidFill>
              <a:latin typeface="Times New Roman" pitchFamily="18" charset="0"/>
            </a:endParaRPr>
          </a:p>
        </p:txBody>
      </p:sp>
      <p:sp>
        <p:nvSpPr>
          <p:cNvPr id="8" name="Line 8"/>
          <p:cNvSpPr>
            <a:spLocks noChangeShapeType="1"/>
          </p:cNvSpPr>
          <p:nvPr userDrawn="1"/>
        </p:nvSpPr>
        <p:spPr bwMode="auto">
          <a:xfrm>
            <a:off x="1981200" y="3962400"/>
            <a:ext cx="6511925" cy="0"/>
          </a:xfrm>
          <a:prstGeom prst="line">
            <a:avLst/>
          </a:prstGeom>
          <a:noFill/>
          <a:ln w="19050">
            <a:solidFill>
              <a:srgbClr val="FFC000"/>
            </a:solidFill>
            <a:round/>
            <a:headEnd/>
            <a:tailEnd/>
          </a:ln>
          <a:effectLst/>
        </p:spPr>
        <p:txBody>
          <a:bodyPr/>
          <a:lstStyle/>
          <a:p>
            <a:pPr eaLnBrk="1" hangingPunct="1"/>
            <a:endParaRPr lang="en-US" sz="2400" b="0">
              <a:solidFill>
                <a:srgbClr val="000000"/>
              </a:solidFill>
              <a:latin typeface="Times New Roman" pitchFamily="18" charset="0"/>
            </a:endParaRPr>
          </a:p>
        </p:txBody>
      </p:sp>
      <p:pic>
        <p:nvPicPr>
          <p:cNvPr id="9" name="Picture 10" descr="lehighu"/>
          <p:cNvPicPr>
            <a:picLocks noChangeAspect="1" noChangeArrowheads="1"/>
          </p:cNvPicPr>
          <p:nvPr userDrawn="1"/>
        </p:nvPicPr>
        <p:blipFill>
          <a:blip r:embed="rId2" cstate="print"/>
          <a:srcRect/>
          <a:stretch>
            <a:fillRect/>
          </a:stretch>
        </p:blipFill>
        <p:spPr bwMode="auto">
          <a:xfrm>
            <a:off x="6629400" y="381000"/>
            <a:ext cx="2286000" cy="573088"/>
          </a:xfrm>
          <a:prstGeom prst="rect">
            <a:avLst/>
          </a:prstGeom>
          <a:noFill/>
        </p:spPr>
      </p:pic>
    </p:spTree>
    <p:extLst>
      <p:ext uri="{BB962C8B-B14F-4D97-AF65-F5344CB8AC3E}">
        <p14:creationId xmlns:p14="http://schemas.microsoft.com/office/powerpoint/2010/main" val="110011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2F3A8B6-CE42-47C4-9D9B-4FDB6E91D4F0}" type="slidenum">
              <a:rPr lang="en-US">
                <a:solidFill>
                  <a:srgbClr val="000000"/>
                </a:solidFill>
              </a:rPr>
              <a:pPr/>
              <a:t>‹#›</a:t>
            </a:fld>
            <a:endParaRPr lang="en-US">
              <a:solidFill>
                <a:srgbClr val="000000"/>
              </a:solidFill>
            </a:endParaRPr>
          </a:p>
        </p:txBody>
      </p:sp>
      <p:sp>
        <p:nvSpPr>
          <p:cNvPr id="7" name="Freeform 7"/>
          <p:cNvSpPr>
            <a:spLocks noChangeArrowheads="1"/>
          </p:cNvSpPr>
          <p:nvPr userDrawn="1"/>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rgbClr val="FFC000"/>
            </a:solidFill>
            <a:prstDash val="solid"/>
            <a:miter lim="800000"/>
            <a:headEnd/>
            <a:tailEnd/>
          </a:ln>
        </p:spPr>
        <p:txBody>
          <a:bodyPr/>
          <a:lstStyle/>
          <a:p>
            <a:pPr eaLnBrk="1" hangingPunct="1"/>
            <a:endParaRPr lang="en-US" sz="2400" b="0">
              <a:solidFill>
                <a:srgbClr val="000000"/>
              </a:solidFill>
              <a:latin typeface="Times New Roman" pitchFamily="18" charset="0"/>
            </a:endParaRPr>
          </a:p>
        </p:txBody>
      </p:sp>
      <p:pic>
        <p:nvPicPr>
          <p:cNvPr id="8" name="Picture 9" descr="lehighu"/>
          <p:cNvPicPr>
            <a:picLocks noChangeAspect="1" noChangeArrowheads="1"/>
          </p:cNvPicPr>
          <p:nvPr userDrawn="1"/>
        </p:nvPicPr>
        <p:blipFill>
          <a:blip r:embed="rId2" cstate="print"/>
          <a:srcRect/>
          <a:stretch>
            <a:fillRect/>
          </a:stretch>
        </p:blipFill>
        <p:spPr bwMode="auto">
          <a:xfrm>
            <a:off x="7239000" y="6248400"/>
            <a:ext cx="2286000" cy="573087"/>
          </a:xfrm>
          <a:prstGeom prst="rect">
            <a:avLst/>
          </a:prstGeom>
          <a:noFill/>
          <a:ln>
            <a:noFill/>
          </a:ln>
        </p:spPr>
      </p:pic>
    </p:spTree>
    <p:extLst>
      <p:ext uri="{BB962C8B-B14F-4D97-AF65-F5344CB8AC3E}">
        <p14:creationId xmlns:p14="http://schemas.microsoft.com/office/powerpoint/2010/main" val="120276663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BB08611-9489-466C-ABEA-A215F3F7121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5434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86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600200"/>
            <a:ext cx="3886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4E23D47-5B0B-4F3F-BEC1-2A70EEBF84E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37955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F4F7B81-B770-4BAF-B530-6E5BEED4CA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549198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4250138-BEE9-4C57-BC9D-44D64D9E9ABF}" type="slidenum">
              <a:rPr lang="en-US">
                <a:solidFill>
                  <a:srgbClr val="000000"/>
                </a:solidFill>
              </a:rPr>
              <a:pPr/>
              <a:t>‹#›</a:t>
            </a:fld>
            <a:endParaRPr lang="en-US">
              <a:solidFill>
                <a:srgbClr val="000000"/>
              </a:solidFill>
            </a:endParaRPr>
          </a:p>
        </p:txBody>
      </p:sp>
      <p:pic>
        <p:nvPicPr>
          <p:cNvPr id="6" name="Picture 9" descr="lehighu"/>
          <p:cNvPicPr>
            <a:picLocks noChangeAspect="1" noChangeArrowheads="1"/>
          </p:cNvPicPr>
          <p:nvPr userDrawn="1"/>
        </p:nvPicPr>
        <p:blipFill>
          <a:blip r:embed="rId2" cstate="print"/>
          <a:srcRect/>
          <a:stretch>
            <a:fillRect/>
          </a:stretch>
        </p:blipFill>
        <p:spPr bwMode="auto">
          <a:xfrm>
            <a:off x="7239000" y="6248400"/>
            <a:ext cx="2286000" cy="573087"/>
          </a:xfrm>
          <a:prstGeom prst="rect">
            <a:avLst/>
          </a:prstGeom>
          <a:noFill/>
          <a:ln>
            <a:noFill/>
          </a:ln>
        </p:spPr>
      </p:pic>
    </p:spTree>
    <p:extLst>
      <p:ext uri="{BB962C8B-B14F-4D97-AF65-F5344CB8AC3E}">
        <p14:creationId xmlns:p14="http://schemas.microsoft.com/office/powerpoint/2010/main" val="138948412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E17E2AB-4166-4C4F-BA1F-2EE921036AE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405169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8D168EF-D08B-4555-A808-0DA168775A8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60088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FA5C5D-A579-49A6-B2FF-0F5AE894BA35}"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4F0FBE3-0563-4F3E-971A-32689CC29B0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861358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E0279EF-2E26-4A19-A905-3C5DC9DC407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66220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19812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7912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E2FD255-54FA-4FBD-AA6E-6F7BB9707FF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841591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00200"/>
            <a:ext cx="38862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724400" y="1600200"/>
            <a:ext cx="3886200" cy="4495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1D1D221D-C10D-4839-9BB4-56450956E43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238926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eaLnBrk="1" hangingPunct="1">
              <a:defRPr/>
            </a:pPr>
            <a:endParaRPr lang="en-US" b="0">
              <a:solidFill>
                <a:srgbClr val="000000"/>
              </a:solidFill>
              <a:latin typeface="Verdana" pitchFamily="34" charset="0"/>
            </a:endParaRPr>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eaLnBrk="1" hangingPunct="1">
              <a:defRPr/>
            </a:pPr>
            <a:endParaRPr lang="en-US" b="0">
              <a:solidFill>
                <a:srgbClr val="000000"/>
              </a:solidFill>
              <a:latin typeface="Verdana" pitchFamily="34" charset="0"/>
            </a:endParaRPr>
          </a:p>
        </p:txBody>
      </p:sp>
      <p:pic>
        <p:nvPicPr>
          <p:cNvPr id="6" name="Picture 12" descr="lehighu"/>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8000" y="381000"/>
            <a:ext cx="2286000"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0"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124931"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7" name="Rectangle 5"/>
          <p:cNvSpPr>
            <a:spLocks noGrp="1" noChangeArrowheads="1"/>
          </p:cNvSpPr>
          <p:nvPr>
            <p:ph type="ftr" sz="quarter" idx="10"/>
          </p:nvPr>
        </p:nvSpPr>
        <p:spPr>
          <a:xfrm>
            <a:off x="914400" y="6019800"/>
            <a:ext cx="7620000" cy="457200"/>
          </a:xfrm>
        </p:spPr>
        <p:txBody>
          <a:bodyPr/>
          <a:lstStyle>
            <a:lvl1pPr>
              <a:defRPr smtClean="0"/>
            </a:lvl1pPr>
          </a:lstStyle>
          <a:p>
            <a:pPr>
              <a:defRPr/>
            </a:pPr>
            <a:endParaRPr lang="en-US" altLang="en-US">
              <a:solidFill>
                <a:srgbClr val="000000"/>
              </a:solidFill>
            </a:endParaRPr>
          </a:p>
        </p:txBody>
      </p:sp>
    </p:spTree>
    <p:extLst>
      <p:ext uri="{BB962C8B-B14F-4D97-AF65-F5344CB8AC3E}">
        <p14:creationId xmlns:p14="http://schemas.microsoft.com/office/powerpoint/2010/main" val="36225440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BC4EA20-1EF2-4A9E-B177-419BA0D1922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426814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1C92AA-9F1B-4818-8A55-0BCBC5CA3ED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345361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0A7A3B7-84A1-446D-96C2-C81F324D888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794628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ACC57A8-6360-4BB0-BBF0-23091332383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650708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8B5208C-4487-4F1F-8458-FCAE32DD19E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85057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FA653E-3F81-4EC1-83E6-B36C6CEBCBBB}"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0CDB30B-6FB3-4AEE-9A05-FF91FFA58A8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574186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0ADB2D-D238-4882-9543-54AE81BF504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13718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1A431B5-E251-4509-8FF8-35397679DA5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849488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089D1EE-9372-4903-8C0E-3A1AD622B59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475149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35013"/>
            <a:ext cx="2057400" cy="57769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35013"/>
            <a:ext cx="6019800" cy="57769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6365032-F26F-4F69-86BA-0EF4AEE07EB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824434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D60F30C-4F31-4555-A3D1-8AEBE30C70A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629944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D5E7C83-F290-4117-95B7-BABE95FA722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270126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9F18476-B10B-4614-80E6-BBBADD41861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044775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712F59E-55B1-4D10-9848-A87F13C89D9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617907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63CDF89-BADF-469A-ACDA-E00B9229D13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15684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95056BF-12F4-4D40-8D4C-11CAF23E30EC}"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E5A08C9-3930-45BC-A03E-93093001D55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153282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EE635196-7A24-459E-8A25-B765CF7D526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404970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A00046E-304B-4581-8258-B0E17168B1E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942931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D34BE83-860F-4221-AE6D-7198F86C37E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212600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46AEFA7-6F20-4BDB-B0A4-1A95AE96AB0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724912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0992EE3-F55C-4C80-B86E-213917B0E57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037640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BF3F2A44-74D0-4EF4-8FF2-A87293D3D5A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172856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D60F30C-4F31-4555-A3D1-8AEBE30C70A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306339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D5E7C83-F290-4117-95B7-BABE95FA722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239027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9F18476-B10B-4614-80E6-BBBADD41861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01191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8D45763-05D0-4FDC-8609-C01EC9BC4CCC}"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712F59E-55B1-4D10-9848-A87F13C89D9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260569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63CDF89-BADF-469A-ACDA-E00B9229D13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046640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E5A08C9-3930-45BC-A03E-93093001D55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039488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EE635196-7A24-459E-8A25-B765CF7D526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489110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A00046E-304B-4581-8258-B0E17168B1E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914983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D34BE83-860F-4221-AE6D-7198F86C37E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721332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46AEFA7-6F20-4BDB-B0A4-1A95AE96AB0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55460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0992EE3-F55C-4C80-B86E-213917B0E57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406874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BF3F2A44-74D0-4EF4-8FF2-A87293D3D5A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785777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DD9751-EB79-4D23-8941-681B150B13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0623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6270828-6665-49BC-886F-4342EA1EBD72}"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FA5C5D-A579-49A6-B2FF-0F5AE894BA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97626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CFA653E-3F81-4EC1-83E6-B36C6CEBCB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329444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5056BF-12F4-4D40-8D4C-11CAF23E30E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96801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8D45763-05D0-4FDC-8609-C01EC9BC4C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787232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6270828-6665-49BC-886F-4342EA1EBD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352013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B2F9AB5-78B4-4077-9A2F-2AC853FD08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551399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BA2BEDF-9CA0-4048-9376-D2A9BEF6085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674700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0682733-0727-4F9E-A329-595E95FA59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762677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43BD2E5-2966-4AF5-9BF7-A3B7F4499E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50210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4732E0F-F810-4D30-9860-60F65CEA38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87120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B2F9AB5-78B4-4077-9A2F-2AC853FD088D}"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49325" y="1981200"/>
            <a:ext cx="7661275" cy="4114800"/>
          </a:xfrm>
        </p:spPr>
        <p:txBody>
          <a:bodyPr/>
          <a:lstStyle/>
          <a:p>
            <a:pPr lvl="0"/>
            <a:endParaRPr lang="en-US" noProof="0" smtClean="0"/>
          </a:p>
        </p:txBody>
      </p:sp>
      <p:sp>
        <p:nvSpPr>
          <p:cNvPr id="4" name="Date Placeholder 3"/>
          <p:cNvSpPr>
            <a:spLocks noGrp="1"/>
          </p:cNvSpPr>
          <p:nvPr>
            <p:ph type="dt" sz="half" idx="10"/>
          </p:nvPr>
        </p:nvSpPr>
        <p:spPr>
          <a:xfrm>
            <a:off x="946150" y="6248400"/>
            <a:ext cx="1905000" cy="457200"/>
          </a:xfrm>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a:xfrm>
            <a:off x="3352800" y="6248400"/>
            <a:ext cx="2895600" cy="457200"/>
          </a:xfrm>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a:xfrm>
            <a:off x="6705600" y="6248400"/>
            <a:ext cx="1905000" cy="457200"/>
          </a:xfrm>
        </p:spPr>
        <p:txBody>
          <a:bodyPr/>
          <a:lstStyle>
            <a:lvl1pPr>
              <a:defRPr/>
            </a:lvl1pPr>
          </a:lstStyle>
          <a:p>
            <a:pPr>
              <a:defRPr/>
            </a:pPr>
            <a:fld id="{0E4682A2-CAE4-447C-B7D7-35043E7407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3341745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F542597-3274-4354-ABE6-015244758C6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6085964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5ED4FDD-F571-4E24-9E65-A02D68CC8CD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785973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19EDAF4-13A0-4503-A9D5-1B0F134801B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381111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275A50D-269D-4EDB-AB4A-E16761BCF21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0093085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3BA938A-06CE-4A7C-956D-F889A00BC46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7916887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7E90C383-E947-4E4B-ADDA-EC963E595C1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680457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49FCE0B-0CAD-40D2-AE22-4CE61015278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724447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4C28A8B-4086-41F5-88A4-622A5E0D07C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3820582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7A65B4C-3789-405D-B56F-87152EB1546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04093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A2BEDF-9CA0-4048-9376-D2A9BEF6085E}"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1AA8C90-0D55-4FE7-8A31-6314ECD82A3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692677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760023E-5FA1-4949-A9BA-4B87D607612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77202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0682733-0727-4F9E-A329-595E95FA592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latin typeface="Arial" charset="0"/>
              </a:defRPr>
            </a:lvl1pPr>
          </a:lstStyle>
          <a:p>
            <a:pPr>
              <a:defRPr/>
            </a:pPr>
            <a:fld id="{CB8BEC1F-74E5-4282-BCCB-B2B6D84D455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600200"/>
            <a:ext cx="79248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b="0">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b="0">
              <a:solidFill>
                <a:srgbClr val="000000"/>
              </a:solidFill>
              <a:latin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7B24B51C-A2A5-45F6-8F01-048CBFE46880}" type="slidenum">
              <a:rPr lang="en-US" b="0">
                <a:solidFill>
                  <a:srgbClr val="000000"/>
                </a:solidFill>
                <a:latin typeface="Times New Roman" pitchFamily="18" charset="0"/>
              </a:rPr>
              <a:pPr eaLnBrk="1" hangingPunct="1"/>
              <a:t>‹#›</a:t>
            </a:fld>
            <a:endParaRPr lang="en-US" b="0">
              <a:solidFill>
                <a:srgbClr val="000000"/>
              </a:solidFill>
              <a:latin typeface="Times New Roman" pitchFamily="18" charset="0"/>
            </a:endParaRPr>
          </a:p>
        </p:txBody>
      </p:sp>
    </p:spTree>
    <p:extLst>
      <p:ext uri="{BB962C8B-B14F-4D97-AF65-F5344CB8AC3E}">
        <p14:creationId xmlns:p14="http://schemas.microsoft.com/office/powerpoint/2010/main" val="350947798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ctr" rtl="0" fontAlgn="base">
        <a:spcBef>
          <a:spcPct val="0"/>
        </a:spcBef>
        <a:spcAft>
          <a:spcPct val="0"/>
        </a:spcAft>
        <a:defRPr sz="3600" b="1">
          <a:solidFill>
            <a:schemeClr val="tx2"/>
          </a:solidFill>
          <a:latin typeface="+mj-lt"/>
          <a:ea typeface="+mj-ea"/>
          <a:cs typeface="+mj-cs"/>
        </a:defRPr>
      </a:lvl1pPr>
      <a:lvl2pPr algn="ctr" rtl="0" fontAlgn="base">
        <a:spcBef>
          <a:spcPct val="0"/>
        </a:spcBef>
        <a:spcAft>
          <a:spcPct val="0"/>
        </a:spcAft>
        <a:defRPr sz="3600" b="1">
          <a:solidFill>
            <a:schemeClr val="tx2"/>
          </a:solidFill>
          <a:latin typeface="Times New Roman" pitchFamily="18" charset="0"/>
        </a:defRPr>
      </a:lvl2pPr>
      <a:lvl3pPr algn="ctr" rtl="0" fontAlgn="base">
        <a:spcBef>
          <a:spcPct val="0"/>
        </a:spcBef>
        <a:spcAft>
          <a:spcPct val="0"/>
        </a:spcAft>
        <a:defRPr sz="3600" b="1">
          <a:solidFill>
            <a:schemeClr val="tx2"/>
          </a:solidFill>
          <a:latin typeface="Times New Roman" pitchFamily="18" charset="0"/>
        </a:defRPr>
      </a:lvl3pPr>
      <a:lvl4pPr algn="ctr" rtl="0" fontAlgn="base">
        <a:spcBef>
          <a:spcPct val="0"/>
        </a:spcBef>
        <a:spcAft>
          <a:spcPct val="0"/>
        </a:spcAft>
        <a:defRPr sz="3600" b="1">
          <a:solidFill>
            <a:schemeClr val="tx2"/>
          </a:solidFill>
          <a:latin typeface="Times New Roman" pitchFamily="18" charset="0"/>
        </a:defRPr>
      </a:lvl4pPr>
      <a:lvl5pPr algn="ctr" rtl="0" fontAlgn="base">
        <a:spcBef>
          <a:spcPct val="0"/>
        </a:spcBef>
        <a:spcAft>
          <a:spcPct val="0"/>
        </a:spcAft>
        <a:defRPr sz="3600" b="1">
          <a:solidFill>
            <a:schemeClr val="tx2"/>
          </a:solidFill>
          <a:latin typeface="Times New Roman" pitchFamily="18" charset="0"/>
        </a:defRPr>
      </a:lvl5pPr>
      <a:lvl6pPr marL="457200" algn="ctr" rtl="0" fontAlgn="base">
        <a:spcBef>
          <a:spcPct val="0"/>
        </a:spcBef>
        <a:spcAft>
          <a:spcPct val="0"/>
        </a:spcAft>
        <a:defRPr sz="3600" b="1">
          <a:solidFill>
            <a:schemeClr val="tx2"/>
          </a:solidFill>
          <a:latin typeface="Times New Roman" pitchFamily="18" charset="0"/>
        </a:defRPr>
      </a:lvl6pPr>
      <a:lvl7pPr marL="914400" algn="ctr" rtl="0" fontAlgn="base">
        <a:spcBef>
          <a:spcPct val="0"/>
        </a:spcBef>
        <a:spcAft>
          <a:spcPct val="0"/>
        </a:spcAft>
        <a:defRPr sz="3600" b="1">
          <a:solidFill>
            <a:schemeClr val="tx2"/>
          </a:solidFill>
          <a:latin typeface="Times New Roman" pitchFamily="18" charset="0"/>
        </a:defRPr>
      </a:lvl7pPr>
      <a:lvl8pPr marL="1371600" algn="ctr" rtl="0" fontAlgn="base">
        <a:spcBef>
          <a:spcPct val="0"/>
        </a:spcBef>
        <a:spcAft>
          <a:spcPct val="0"/>
        </a:spcAft>
        <a:defRPr sz="3600" b="1">
          <a:solidFill>
            <a:schemeClr val="tx2"/>
          </a:solidFill>
          <a:latin typeface="Times New Roman" pitchFamily="18" charset="0"/>
        </a:defRPr>
      </a:lvl8pPr>
      <a:lvl9pPr marL="1828800" algn="ctr" rtl="0" fontAlgn="base">
        <a:spcBef>
          <a:spcPct val="0"/>
        </a:spcBef>
        <a:spcAft>
          <a:spcPct val="0"/>
        </a:spcAft>
        <a:defRPr sz="3600" b="1">
          <a:solidFill>
            <a:schemeClr val="tx2"/>
          </a:solidFill>
          <a:latin typeface="Times New Roman" pitchFamily="18"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200">
          <a:solidFill>
            <a:schemeClr val="tx1"/>
          </a:solidFill>
          <a:latin typeface="+mn-lt"/>
        </a:defRPr>
      </a:lvl3pPr>
      <a:lvl4pPr marL="1600200" indent="-228600" algn="l" rtl="0" fontAlgn="base">
        <a:spcBef>
          <a:spcPct val="20000"/>
        </a:spcBef>
        <a:spcAft>
          <a:spcPct val="0"/>
        </a:spcAft>
        <a:buChar char="–"/>
        <a:defRPr sz="2200">
          <a:solidFill>
            <a:schemeClr val="tx1"/>
          </a:solidFill>
          <a:latin typeface="+mn-lt"/>
        </a:defRPr>
      </a:lvl4pPr>
      <a:lvl5pPr marL="2057400" indent="-228600" algn="l" rtl="0" fontAlgn="base">
        <a:spcBef>
          <a:spcPct val="20000"/>
        </a:spcBef>
        <a:spcAft>
          <a:spcPct val="0"/>
        </a:spcAft>
        <a:buChar char="»"/>
        <a:defRPr sz="2200">
          <a:solidFill>
            <a:schemeClr val="tx1"/>
          </a:solidFill>
          <a:latin typeface="+mn-lt"/>
        </a:defRPr>
      </a:lvl5pPr>
      <a:lvl6pPr marL="2514600" indent="-228600" algn="l" rtl="0" fontAlgn="base">
        <a:spcBef>
          <a:spcPct val="20000"/>
        </a:spcBef>
        <a:spcAft>
          <a:spcPct val="0"/>
        </a:spcAft>
        <a:buChar char="»"/>
        <a:defRPr sz="2200">
          <a:solidFill>
            <a:schemeClr val="tx1"/>
          </a:solidFill>
          <a:latin typeface="+mn-lt"/>
        </a:defRPr>
      </a:lvl6pPr>
      <a:lvl7pPr marL="2971800" indent="-228600" algn="l" rtl="0" fontAlgn="base">
        <a:spcBef>
          <a:spcPct val="20000"/>
        </a:spcBef>
        <a:spcAft>
          <a:spcPct val="0"/>
        </a:spcAft>
        <a:buChar char="»"/>
        <a:defRPr sz="2200">
          <a:solidFill>
            <a:schemeClr val="tx1"/>
          </a:solidFill>
          <a:latin typeface="+mn-lt"/>
        </a:defRPr>
      </a:lvl7pPr>
      <a:lvl8pPr marL="3429000" indent="-228600" algn="l" rtl="0" fontAlgn="base">
        <a:spcBef>
          <a:spcPct val="20000"/>
        </a:spcBef>
        <a:spcAft>
          <a:spcPct val="0"/>
        </a:spcAft>
        <a:buChar char="»"/>
        <a:defRPr sz="2200">
          <a:solidFill>
            <a:schemeClr val="tx1"/>
          </a:solidFill>
          <a:latin typeface="+mn-lt"/>
        </a:defRPr>
      </a:lvl8pPr>
      <a:lvl9pPr marL="3886200" indent="-228600" algn="l" rtl="0" fontAlgn="base">
        <a:spcBef>
          <a:spcPct val="20000"/>
        </a:spcBef>
        <a:spcAft>
          <a:spcPct val="0"/>
        </a:spcAft>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7350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981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3908" name="Rectangle 4"/>
          <p:cNvSpPr>
            <a:spLocks noGrp="1" noChangeArrowheads="1"/>
          </p:cNvSpPr>
          <p:nvPr>
            <p:ph type="dt" sz="half" idx="2"/>
          </p:nvPr>
        </p:nvSpPr>
        <p:spPr bwMode="auto">
          <a:xfrm>
            <a:off x="457200" y="6619875"/>
            <a:ext cx="2133600" cy="233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mj-lt"/>
              </a:defRPr>
            </a:lvl1pPr>
          </a:lstStyle>
          <a:p>
            <a:pPr eaLnBrk="1" hangingPunct="1">
              <a:defRPr/>
            </a:pPr>
            <a:endParaRPr lang="en-US" altLang="en-US" b="0">
              <a:solidFill>
                <a:srgbClr val="000000"/>
              </a:solidFill>
            </a:endParaRPr>
          </a:p>
        </p:txBody>
      </p:sp>
      <p:sp>
        <p:nvSpPr>
          <p:cNvPr id="123909" name="Rectangle 5"/>
          <p:cNvSpPr>
            <a:spLocks noGrp="1" noChangeArrowheads="1"/>
          </p:cNvSpPr>
          <p:nvPr>
            <p:ph type="ftr" sz="quarter" idx="3"/>
          </p:nvPr>
        </p:nvSpPr>
        <p:spPr bwMode="auto">
          <a:xfrm>
            <a:off x="3124200" y="6624638"/>
            <a:ext cx="2895600" cy="2333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latin typeface="+mj-lt"/>
              </a:defRPr>
            </a:lvl1pPr>
          </a:lstStyle>
          <a:p>
            <a:pPr eaLnBrk="1" hangingPunct="1">
              <a:defRPr/>
            </a:pPr>
            <a:endParaRPr lang="en-US" altLang="en-US" b="0">
              <a:solidFill>
                <a:srgbClr val="000000"/>
              </a:solidFill>
            </a:endParaRPr>
          </a:p>
        </p:txBody>
      </p:sp>
      <p:sp>
        <p:nvSpPr>
          <p:cNvPr id="123910" name="Rectangle 6"/>
          <p:cNvSpPr>
            <a:spLocks noGrp="1" noChangeArrowheads="1"/>
          </p:cNvSpPr>
          <p:nvPr>
            <p:ph type="sldNum" sz="quarter" idx="4"/>
          </p:nvPr>
        </p:nvSpPr>
        <p:spPr bwMode="auto">
          <a:xfrm>
            <a:off x="6553200" y="6619875"/>
            <a:ext cx="2133600" cy="233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mj-lt"/>
              </a:defRPr>
            </a:lvl1pPr>
          </a:lstStyle>
          <a:p>
            <a:pPr eaLnBrk="1" hangingPunct="1">
              <a:defRPr/>
            </a:pPr>
            <a:fld id="{3C909B45-8FF9-4626-93D4-4523364A088C}" type="slidenum">
              <a:rPr lang="en-US" altLang="en-US" b="0">
                <a:solidFill>
                  <a:srgbClr val="000000"/>
                </a:solidFill>
              </a:rPr>
              <a:pPr eaLnBrk="1" hangingPunct="1">
                <a:defRPr/>
              </a:pPr>
              <a:t>‹#›</a:t>
            </a:fld>
            <a:endParaRPr lang="en-US" altLang="en-US" b="0">
              <a:solidFill>
                <a:srgbClr val="000000"/>
              </a:solidFill>
            </a:endParaRPr>
          </a:p>
        </p:txBody>
      </p:sp>
      <p:sp>
        <p:nvSpPr>
          <p:cNvPr id="123911" name="Freeform 7"/>
          <p:cNvSpPr>
            <a:spLocks noChangeArrowheads="1"/>
          </p:cNvSpPr>
          <p:nvPr userDrawn="1"/>
        </p:nvSpPr>
        <p:spPr bwMode="auto">
          <a:xfrm>
            <a:off x="381000" y="6858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eaLnBrk="1" hangingPunct="1">
              <a:defRPr/>
            </a:pPr>
            <a:endParaRPr lang="en-US" b="0">
              <a:solidFill>
                <a:srgbClr val="000000"/>
              </a:solidFill>
              <a:latin typeface="Verdana" pitchFamily="34" charset="0"/>
            </a:endParaRPr>
          </a:p>
        </p:txBody>
      </p:sp>
      <p:sp>
        <p:nvSpPr>
          <p:cNvPr id="123912" name="Line 8"/>
          <p:cNvSpPr>
            <a:spLocks noChangeShapeType="1"/>
          </p:cNvSpPr>
          <p:nvPr userDrawn="1"/>
        </p:nvSpPr>
        <p:spPr bwMode="auto">
          <a:xfrm>
            <a:off x="457200" y="6553200"/>
            <a:ext cx="8229600" cy="0"/>
          </a:xfrm>
          <a:prstGeom prst="line">
            <a:avLst/>
          </a:prstGeom>
          <a:noFill/>
          <a:ln w="19050">
            <a:solidFill>
              <a:schemeClr val="accent1"/>
            </a:solidFill>
            <a:round/>
            <a:headEnd/>
            <a:tailEnd/>
          </a:ln>
          <a:effectLst/>
        </p:spPr>
        <p:txBody>
          <a:bodyPr/>
          <a:lstStyle/>
          <a:p>
            <a:pPr eaLnBrk="1" hangingPunct="1">
              <a:defRPr/>
            </a:pPr>
            <a:endParaRPr lang="en-US" b="0">
              <a:solidFill>
                <a:srgbClr val="000000"/>
              </a:solidFill>
              <a:latin typeface="Verdana" pitchFamily="34" charset="0"/>
            </a:endParaRPr>
          </a:p>
        </p:txBody>
      </p:sp>
      <p:pic>
        <p:nvPicPr>
          <p:cNvPr id="2057" name="Picture 11" descr="lehighu"/>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705600" y="112713"/>
            <a:ext cx="2286000"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076900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0"/>
            </a:lvl1pPr>
          </a:lstStyle>
          <a:p>
            <a:endParaRPr lang="en-US" smtClean="0">
              <a:solidFill>
                <a:srgbClr val="000000"/>
              </a:solidFill>
              <a:latin typeface="Arial" pitchFamily="34"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0"/>
            </a:lvl1pPr>
          </a:lstStyle>
          <a:p>
            <a:endParaRPr lang="en-US" smtClean="0">
              <a:solidFill>
                <a:srgbClr val="000000"/>
              </a:solidFill>
              <a:latin typeface="Arial" pitchFamily="34"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a:lvl1pPr>
          </a:lstStyle>
          <a:p>
            <a:fld id="{692F2839-0D36-4D7B-AE4C-997193E9F6DB}" type="slidenum">
              <a:rPr lang="en-US" smtClean="0">
                <a:solidFill>
                  <a:srgbClr val="000000"/>
                </a:solidFill>
                <a:latin typeface="Arial" pitchFamily="34" charset="0"/>
              </a:rPr>
              <a:pPr/>
              <a:t>‹#›</a:t>
            </a:fld>
            <a:endParaRPr lang="en-US" smtClean="0">
              <a:solidFill>
                <a:srgbClr val="000000"/>
              </a:solidFill>
              <a:latin typeface="Arial" pitchFamily="34" charset="0"/>
            </a:endParaRPr>
          </a:p>
        </p:txBody>
      </p:sp>
    </p:spTree>
    <p:extLst>
      <p:ext uri="{BB962C8B-B14F-4D97-AF65-F5344CB8AC3E}">
        <p14:creationId xmlns:p14="http://schemas.microsoft.com/office/powerpoint/2010/main" val="154969510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0"/>
            </a:lvl1pPr>
          </a:lstStyle>
          <a:p>
            <a:endParaRPr lang="en-US" smtClean="0">
              <a:solidFill>
                <a:srgbClr val="000000"/>
              </a:solidFill>
              <a:latin typeface="Arial" pitchFamily="34"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0"/>
            </a:lvl1pPr>
          </a:lstStyle>
          <a:p>
            <a:endParaRPr lang="en-US" smtClean="0">
              <a:solidFill>
                <a:srgbClr val="000000"/>
              </a:solidFill>
              <a:latin typeface="Arial" pitchFamily="34"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a:lvl1pPr>
          </a:lstStyle>
          <a:p>
            <a:fld id="{692F2839-0D36-4D7B-AE4C-997193E9F6DB}" type="slidenum">
              <a:rPr lang="en-US" smtClean="0">
                <a:solidFill>
                  <a:srgbClr val="000000"/>
                </a:solidFill>
                <a:latin typeface="Arial" pitchFamily="34" charset="0"/>
              </a:rPr>
              <a:pPr/>
              <a:t>‹#›</a:t>
            </a:fld>
            <a:endParaRPr lang="en-US" smtClean="0">
              <a:solidFill>
                <a:srgbClr val="000000"/>
              </a:solidFill>
              <a:latin typeface="Arial" pitchFamily="34" charset="0"/>
            </a:endParaRPr>
          </a:p>
        </p:txBody>
      </p:sp>
    </p:spTree>
    <p:extLst>
      <p:ext uri="{BB962C8B-B14F-4D97-AF65-F5344CB8AC3E}">
        <p14:creationId xmlns:p14="http://schemas.microsoft.com/office/powerpoint/2010/main" val="1290271"/>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latin typeface="Arial" charset="0"/>
              </a:defRPr>
            </a:lvl1pPr>
          </a:lstStyle>
          <a:p>
            <a:pPr>
              <a:defRPr/>
            </a:pPr>
            <a:fld id="{CB8BEC1F-74E5-4282-BCCB-B2B6D84D45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1811941"/>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b="0" smtClean="0">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b="0" smtClean="0">
              <a:solidFill>
                <a:srgbClr val="000000"/>
              </a:solidFill>
              <a:latin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1" hangingPunct="1"/>
            <a:fld id="{2B25F40D-D0EC-45F2-8380-F494665346E2}" type="slidenum">
              <a:rPr lang="en-US" b="0" smtClean="0">
                <a:solidFill>
                  <a:srgbClr val="000000"/>
                </a:solidFill>
                <a:latin typeface="Times New Roman" pitchFamily="18" charset="0"/>
              </a:rPr>
              <a:pPr eaLnBrk="1" hangingPunct="1"/>
              <a:t>‹#›</a:t>
            </a:fld>
            <a:endParaRPr lang="en-US" b="0" smtClean="0">
              <a:solidFill>
                <a:srgbClr val="000000"/>
              </a:solidFill>
              <a:latin typeface="Times New Roman" pitchFamily="18" charset="0"/>
            </a:endParaRPr>
          </a:p>
        </p:txBody>
      </p:sp>
    </p:spTree>
    <p:extLst>
      <p:ext uri="{BB962C8B-B14F-4D97-AF65-F5344CB8AC3E}">
        <p14:creationId xmlns:p14="http://schemas.microsoft.com/office/powerpoint/2010/main" val="347686561"/>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4.xml"/></Relationships>
</file>

<file path=ppt/slides/_rels/slide14.xml.rels><?xml version="1.0" encoding="UTF-8" standalone="yes"?>
<Relationships xmlns="http://schemas.openxmlformats.org/package/2006/relationships"><Relationship Id="rId2" Type="http://schemas.openxmlformats.org/officeDocument/2006/relationships/hyperlink" Target="http://www.youtube.com/watch?v=-mOjqtO1A7Y" TargetMode="External"/><Relationship Id="rId1" Type="http://schemas.openxmlformats.org/officeDocument/2006/relationships/slideLayout" Target="../slideLayouts/slideLayout6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12.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5.xml"/><Relationship Id="rId1" Type="http://schemas.openxmlformats.org/officeDocument/2006/relationships/vmlDrawing" Target="../drawings/vmlDrawing1.vml"/><Relationship Id="rId4" Type="http://schemas.openxmlformats.org/officeDocument/2006/relationships/image" Target="../media/image15.wmf"/></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ctrTitle"/>
          </p:nvPr>
        </p:nvSpPr>
        <p:spPr/>
        <p:txBody>
          <a:bodyPr/>
          <a:lstStyle/>
          <a:p>
            <a:pPr eaLnBrk="1" hangingPunct="1"/>
            <a:r>
              <a:rPr lang="en-US" dirty="0" smtClean="0"/>
              <a:t>Other Potential Machine Learning Uses</a:t>
            </a:r>
          </a:p>
        </p:txBody>
      </p:sp>
      <p:sp>
        <p:nvSpPr>
          <p:cNvPr id="3075" name="Rectangle 6"/>
          <p:cNvSpPr>
            <a:spLocks noGrp="1" noChangeArrowheads="1"/>
          </p:cNvSpPr>
          <p:nvPr>
            <p:ph type="subTitle" idx="1"/>
          </p:nvPr>
        </p:nvSpPr>
        <p:spPr/>
        <p:txBody>
          <a:bodyPr/>
          <a:lstStyle/>
          <a:p>
            <a:pPr eaLnBrk="1" hangingPunct="1"/>
            <a:r>
              <a:rPr lang="en-US" smtClean="0"/>
              <a:t>A Quick look</a:t>
            </a:r>
          </a:p>
        </p:txBody>
      </p:sp>
      <p:sp>
        <p:nvSpPr>
          <p:cNvPr id="3076" name="Text Box 7"/>
          <p:cNvSpPr txBox="1">
            <a:spLocks noChangeArrowheads="1"/>
          </p:cNvSpPr>
          <p:nvPr/>
        </p:nvSpPr>
        <p:spPr bwMode="auto">
          <a:xfrm>
            <a:off x="4327525" y="4837113"/>
            <a:ext cx="4416425" cy="915987"/>
          </a:xfrm>
          <a:prstGeom prst="rect">
            <a:avLst/>
          </a:prstGeom>
          <a:noFill/>
          <a:ln w="9525">
            <a:noFill/>
            <a:miter lim="800000"/>
            <a:headEnd/>
            <a:tailEnd/>
          </a:ln>
        </p:spPr>
        <p:txBody>
          <a:bodyPr wrap="none">
            <a:spAutoFit/>
          </a:bodyPr>
          <a:lstStyle/>
          <a:p>
            <a:r>
              <a:rPr lang="en-US" b="0"/>
              <a:t>Sources:</a:t>
            </a:r>
          </a:p>
          <a:p>
            <a:pPr>
              <a:buFontTx/>
              <a:buChar char="•"/>
            </a:pPr>
            <a:r>
              <a:rPr lang="en-US" b="0"/>
              <a:t>   Artificial Intelligence – Russell &amp; Norvig</a:t>
            </a:r>
          </a:p>
          <a:p>
            <a:pPr>
              <a:buFontTx/>
              <a:buChar char="•"/>
            </a:pPr>
            <a:r>
              <a:rPr lang="en-US" b="0"/>
              <a:t>   Artifical Intelligence - Luger</a:t>
            </a:r>
          </a:p>
        </p:txBody>
      </p:sp>
      <p:sp>
        <p:nvSpPr>
          <p:cNvPr id="3077" name="Text Box 8"/>
          <p:cNvSpPr txBox="1">
            <a:spLocks noChangeArrowheads="1"/>
          </p:cNvSpPr>
          <p:nvPr/>
        </p:nvSpPr>
        <p:spPr bwMode="auto">
          <a:xfrm>
            <a:off x="5249862" y="6000434"/>
            <a:ext cx="2591415" cy="646331"/>
          </a:xfrm>
          <a:prstGeom prst="rect">
            <a:avLst/>
          </a:prstGeom>
          <a:noFill/>
          <a:ln w="9525">
            <a:noFill/>
            <a:miter lim="800000"/>
            <a:headEnd/>
            <a:tailEnd/>
          </a:ln>
        </p:spPr>
        <p:txBody>
          <a:bodyPr wrap="none">
            <a:spAutoFit/>
          </a:bodyPr>
          <a:lstStyle/>
          <a:p>
            <a:r>
              <a:rPr lang="en-US" b="0" dirty="0"/>
              <a:t>By: </a:t>
            </a:r>
            <a:r>
              <a:rPr lang="en-US" b="0" dirty="0" err="1"/>
              <a:t>H</a:t>
            </a:r>
            <a:r>
              <a:rPr lang="en-US" b="0" dirty="0" err="1">
                <a:cs typeface="Arial" charset="0"/>
              </a:rPr>
              <a:t>é</a:t>
            </a:r>
            <a:r>
              <a:rPr lang="en-US" b="0" dirty="0" err="1"/>
              <a:t>ctor</a:t>
            </a:r>
            <a:r>
              <a:rPr lang="en-US" b="0" dirty="0"/>
              <a:t> </a:t>
            </a:r>
            <a:r>
              <a:rPr lang="en-US" b="0" dirty="0" smtClean="0"/>
              <a:t>Muñoz-Avila</a:t>
            </a:r>
          </a:p>
          <a:p>
            <a:r>
              <a:rPr lang="en-US" b="0" dirty="0"/>
              <a:t> </a:t>
            </a:r>
            <a:r>
              <a:rPr lang="en-US" b="0" dirty="0" smtClean="0"/>
              <a:t>     Marc </a:t>
            </a:r>
            <a:r>
              <a:rPr lang="en-US" b="0" dirty="0" err="1" smtClean="0"/>
              <a:t>Ponsen</a:t>
            </a:r>
            <a:endParaRPr lang="en-US" b="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304800"/>
            <a:ext cx="7772400" cy="1143000"/>
          </a:xfrm>
        </p:spPr>
        <p:txBody>
          <a:bodyPr/>
          <a:lstStyle/>
          <a:p>
            <a:r>
              <a:rPr lang="en-US" sz="3600" b="1"/>
              <a:t>Example</a:t>
            </a:r>
          </a:p>
        </p:txBody>
      </p:sp>
      <p:graphicFrame>
        <p:nvGraphicFramePr>
          <p:cNvPr id="6423" name="Group 279"/>
          <p:cNvGraphicFramePr>
            <a:graphicFrameLocks noGrp="1"/>
          </p:cNvGraphicFramePr>
          <p:nvPr/>
        </p:nvGraphicFramePr>
        <p:xfrm>
          <a:off x="381000" y="1447800"/>
          <a:ext cx="8382000" cy="4652964"/>
        </p:xfrm>
        <a:graphic>
          <a:graphicData uri="http://schemas.openxmlformats.org/drawingml/2006/table">
            <a:tbl>
              <a:tblPr/>
              <a:tblGrid>
                <a:gridCol w="1371600"/>
                <a:gridCol w="990600"/>
                <a:gridCol w="914400"/>
                <a:gridCol w="1066800"/>
                <a:gridCol w="1143000"/>
                <a:gridCol w="914400"/>
                <a:gridCol w="1143000"/>
                <a:gridCol w="838200"/>
              </a:tblGrid>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Ex’ple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  Bar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  Fri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  Hun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   Pat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Alt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Type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wait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x1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some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French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yes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x4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full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Thai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yes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x5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full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French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x6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some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Italian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yes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x7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none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Burger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x8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some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Thai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yes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x9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full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Burger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x10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full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Italian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x11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none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Thai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9479363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0"/>
            <a:ext cx="7772400" cy="1143000"/>
          </a:xfrm>
        </p:spPr>
        <p:txBody>
          <a:bodyPr/>
          <a:lstStyle/>
          <a:p>
            <a:pPr eaLnBrk="1" hangingPunct="1"/>
            <a:r>
              <a:rPr lang="en-US" sz="3600" b="1" smtClean="0"/>
              <a:t>Example of a Decision Tree</a:t>
            </a:r>
          </a:p>
        </p:txBody>
      </p:sp>
      <p:sp>
        <p:nvSpPr>
          <p:cNvPr id="21507" name="Text Box 3"/>
          <p:cNvSpPr txBox="1">
            <a:spLocks noChangeArrowheads="1"/>
          </p:cNvSpPr>
          <p:nvPr/>
        </p:nvSpPr>
        <p:spPr bwMode="auto">
          <a:xfrm>
            <a:off x="1143000" y="914400"/>
            <a:ext cx="1243013" cy="466725"/>
          </a:xfrm>
          <a:prstGeom prst="rect">
            <a:avLst/>
          </a:prstGeom>
          <a:noFill/>
          <a:ln w="9525">
            <a:solidFill>
              <a:schemeClr val="tx1"/>
            </a:solidFill>
            <a:miter lim="800000"/>
            <a:headEnd/>
            <a:tailEnd/>
          </a:ln>
        </p:spPr>
        <p:txBody>
          <a:bodyPr wrap="none">
            <a:spAutoFit/>
          </a:bodyPr>
          <a:lstStyle/>
          <a:p>
            <a:r>
              <a:rPr lang="en-US">
                <a:solidFill>
                  <a:srgbClr val="000000"/>
                </a:solidFill>
              </a:rPr>
              <a:t>Patrons?</a:t>
            </a:r>
          </a:p>
        </p:txBody>
      </p:sp>
      <p:grpSp>
        <p:nvGrpSpPr>
          <p:cNvPr id="2" name="Group 80"/>
          <p:cNvGrpSpPr>
            <a:grpSpLocks/>
          </p:cNvGrpSpPr>
          <p:nvPr/>
        </p:nvGrpSpPr>
        <p:grpSpPr bwMode="auto">
          <a:xfrm>
            <a:off x="533400" y="1336675"/>
            <a:ext cx="1954213" cy="1152525"/>
            <a:chOff x="336" y="842"/>
            <a:chExt cx="1231" cy="726"/>
          </a:xfrm>
        </p:grpSpPr>
        <p:sp>
          <p:nvSpPr>
            <p:cNvPr id="21571" name="Text Box 4"/>
            <p:cNvSpPr txBox="1">
              <a:spLocks noChangeArrowheads="1"/>
            </p:cNvSpPr>
            <p:nvPr/>
          </p:nvSpPr>
          <p:spPr bwMode="auto">
            <a:xfrm>
              <a:off x="374" y="1274"/>
              <a:ext cx="314" cy="294"/>
            </a:xfrm>
            <a:prstGeom prst="rect">
              <a:avLst/>
            </a:prstGeom>
            <a:solidFill>
              <a:schemeClr val="folHlink"/>
            </a:solidFill>
            <a:ln w="9525">
              <a:solidFill>
                <a:schemeClr val="tx1"/>
              </a:solidFill>
              <a:miter lim="800000"/>
              <a:headEnd/>
              <a:tailEnd/>
            </a:ln>
          </p:spPr>
          <p:txBody>
            <a:bodyPr wrap="none">
              <a:spAutoFit/>
            </a:bodyPr>
            <a:lstStyle/>
            <a:p>
              <a:r>
                <a:rPr lang="en-US">
                  <a:solidFill>
                    <a:srgbClr val="000000"/>
                  </a:solidFill>
                </a:rPr>
                <a:t>no</a:t>
              </a:r>
            </a:p>
          </p:txBody>
        </p:sp>
        <p:sp>
          <p:nvSpPr>
            <p:cNvPr id="21572" name="Text Box 5"/>
            <p:cNvSpPr txBox="1">
              <a:spLocks noChangeArrowheads="1"/>
            </p:cNvSpPr>
            <p:nvPr/>
          </p:nvSpPr>
          <p:spPr bwMode="auto">
            <a:xfrm>
              <a:off x="902" y="1274"/>
              <a:ext cx="378" cy="294"/>
            </a:xfrm>
            <a:prstGeom prst="rect">
              <a:avLst/>
            </a:prstGeom>
            <a:solidFill>
              <a:schemeClr val="folHlink"/>
            </a:solidFill>
            <a:ln w="9525">
              <a:solidFill>
                <a:schemeClr val="tx1"/>
              </a:solidFill>
              <a:miter lim="800000"/>
              <a:headEnd/>
              <a:tailEnd/>
            </a:ln>
          </p:spPr>
          <p:txBody>
            <a:bodyPr wrap="none">
              <a:spAutoFit/>
            </a:bodyPr>
            <a:lstStyle/>
            <a:p>
              <a:r>
                <a:rPr lang="en-US">
                  <a:solidFill>
                    <a:srgbClr val="000000"/>
                  </a:solidFill>
                </a:rPr>
                <a:t>yes</a:t>
              </a:r>
            </a:p>
          </p:txBody>
        </p:sp>
        <p:sp>
          <p:nvSpPr>
            <p:cNvPr id="21573" name="Line 19"/>
            <p:cNvSpPr>
              <a:spLocks noChangeShapeType="1"/>
            </p:cNvSpPr>
            <p:nvPr/>
          </p:nvSpPr>
          <p:spPr bwMode="auto">
            <a:xfrm flipH="1">
              <a:off x="528" y="864"/>
              <a:ext cx="432" cy="432"/>
            </a:xfrm>
            <a:prstGeom prst="line">
              <a:avLst/>
            </a:prstGeom>
            <a:noFill/>
            <a:ln w="9525">
              <a:solidFill>
                <a:schemeClr val="tx1"/>
              </a:solidFill>
              <a:round/>
              <a:headEnd/>
              <a:tailEnd type="triangle" w="med" len="med"/>
            </a:ln>
          </p:spPr>
          <p:txBody>
            <a:bodyPr/>
            <a:lstStyle/>
            <a:p>
              <a:endParaRPr lang="en-US">
                <a:solidFill>
                  <a:srgbClr val="000000"/>
                </a:solidFill>
              </a:endParaRPr>
            </a:p>
          </p:txBody>
        </p:sp>
        <p:sp>
          <p:nvSpPr>
            <p:cNvPr id="21574" name="Line 20"/>
            <p:cNvSpPr>
              <a:spLocks noChangeShapeType="1"/>
            </p:cNvSpPr>
            <p:nvPr/>
          </p:nvSpPr>
          <p:spPr bwMode="auto">
            <a:xfrm>
              <a:off x="1056" y="864"/>
              <a:ext cx="0" cy="432"/>
            </a:xfrm>
            <a:prstGeom prst="line">
              <a:avLst/>
            </a:prstGeom>
            <a:noFill/>
            <a:ln w="9525">
              <a:solidFill>
                <a:schemeClr val="tx1"/>
              </a:solidFill>
              <a:round/>
              <a:headEnd/>
              <a:tailEnd type="triangle" w="med" len="med"/>
            </a:ln>
          </p:spPr>
          <p:txBody>
            <a:bodyPr/>
            <a:lstStyle/>
            <a:p>
              <a:endParaRPr lang="en-US">
                <a:solidFill>
                  <a:srgbClr val="000000"/>
                </a:solidFill>
              </a:endParaRPr>
            </a:p>
          </p:txBody>
        </p:sp>
        <p:sp>
          <p:nvSpPr>
            <p:cNvPr id="21575" name="Text Box 43"/>
            <p:cNvSpPr txBox="1">
              <a:spLocks noChangeArrowheads="1"/>
            </p:cNvSpPr>
            <p:nvPr/>
          </p:nvSpPr>
          <p:spPr bwMode="auto">
            <a:xfrm>
              <a:off x="336" y="842"/>
              <a:ext cx="489" cy="288"/>
            </a:xfrm>
            <a:prstGeom prst="rect">
              <a:avLst/>
            </a:prstGeom>
            <a:noFill/>
            <a:ln w="9525">
              <a:noFill/>
              <a:miter lim="800000"/>
              <a:headEnd/>
              <a:tailEnd/>
            </a:ln>
          </p:spPr>
          <p:txBody>
            <a:bodyPr wrap="none">
              <a:spAutoFit/>
            </a:bodyPr>
            <a:lstStyle/>
            <a:p>
              <a:r>
                <a:rPr lang="en-US">
                  <a:solidFill>
                    <a:srgbClr val="000000"/>
                  </a:solidFill>
                </a:rPr>
                <a:t>none</a:t>
              </a:r>
            </a:p>
          </p:txBody>
        </p:sp>
        <p:sp>
          <p:nvSpPr>
            <p:cNvPr id="21576" name="Text Box 44"/>
            <p:cNvSpPr txBox="1">
              <a:spLocks noChangeArrowheads="1"/>
            </p:cNvSpPr>
            <p:nvPr/>
          </p:nvSpPr>
          <p:spPr bwMode="auto">
            <a:xfrm>
              <a:off x="1046" y="938"/>
              <a:ext cx="521" cy="288"/>
            </a:xfrm>
            <a:prstGeom prst="rect">
              <a:avLst/>
            </a:prstGeom>
            <a:noFill/>
            <a:ln w="9525">
              <a:noFill/>
              <a:miter lim="800000"/>
              <a:headEnd/>
              <a:tailEnd/>
            </a:ln>
          </p:spPr>
          <p:txBody>
            <a:bodyPr wrap="none">
              <a:spAutoFit/>
            </a:bodyPr>
            <a:lstStyle/>
            <a:p>
              <a:r>
                <a:rPr lang="en-US">
                  <a:solidFill>
                    <a:srgbClr val="000000"/>
                  </a:solidFill>
                </a:rPr>
                <a:t>some</a:t>
              </a:r>
            </a:p>
          </p:txBody>
        </p:sp>
      </p:grpSp>
      <p:grpSp>
        <p:nvGrpSpPr>
          <p:cNvPr id="3" name="Group 81"/>
          <p:cNvGrpSpPr>
            <a:grpSpLocks/>
          </p:cNvGrpSpPr>
          <p:nvPr/>
        </p:nvGrpSpPr>
        <p:grpSpPr bwMode="auto">
          <a:xfrm>
            <a:off x="838200" y="1260475"/>
            <a:ext cx="7239000" cy="2397125"/>
            <a:chOff x="528" y="794"/>
            <a:chExt cx="4560" cy="1510"/>
          </a:xfrm>
        </p:grpSpPr>
        <p:sp>
          <p:nvSpPr>
            <p:cNvPr id="21562" name="Text Box 6"/>
            <p:cNvSpPr txBox="1">
              <a:spLocks noChangeArrowheads="1"/>
            </p:cNvSpPr>
            <p:nvPr/>
          </p:nvSpPr>
          <p:spPr bwMode="auto">
            <a:xfrm>
              <a:off x="1670" y="1296"/>
              <a:ext cx="1207" cy="294"/>
            </a:xfrm>
            <a:prstGeom prst="rect">
              <a:avLst/>
            </a:prstGeom>
            <a:noFill/>
            <a:ln w="9525">
              <a:solidFill>
                <a:schemeClr val="tx1"/>
              </a:solidFill>
              <a:miter lim="800000"/>
              <a:headEnd/>
              <a:tailEnd/>
            </a:ln>
          </p:spPr>
          <p:txBody>
            <a:bodyPr wrap="none">
              <a:spAutoFit/>
            </a:bodyPr>
            <a:lstStyle/>
            <a:p>
              <a:r>
                <a:rPr lang="en-US">
                  <a:solidFill>
                    <a:srgbClr val="000000"/>
                  </a:solidFill>
                </a:rPr>
                <a:t>waitEstimate?</a:t>
              </a:r>
            </a:p>
          </p:txBody>
        </p:sp>
        <p:sp>
          <p:nvSpPr>
            <p:cNvPr id="21563" name="Text Box 7"/>
            <p:cNvSpPr txBox="1">
              <a:spLocks noChangeArrowheads="1"/>
            </p:cNvSpPr>
            <p:nvPr/>
          </p:nvSpPr>
          <p:spPr bwMode="auto">
            <a:xfrm>
              <a:off x="528" y="1994"/>
              <a:ext cx="314" cy="294"/>
            </a:xfrm>
            <a:prstGeom prst="rect">
              <a:avLst/>
            </a:prstGeom>
            <a:solidFill>
              <a:schemeClr val="folHlink"/>
            </a:solidFill>
            <a:ln w="9525">
              <a:solidFill>
                <a:schemeClr val="tx1"/>
              </a:solidFill>
              <a:miter lim="800000"/>
              <a:headEnd/>
              <a:tailEnd/>
            </a:ln>
          </p:spPr>
          <p:txBody>
            <a:bodyPr wrap="none">
              <a:spAutoFit/>
            </a:bodyPr>
            <a:lstStyle/>
            <a:p>
              <a:r>
                <a:rPr lang="en-US">
                  <a:solidFill>
                    <a:srgbClr val="000000"/>
                  </a:solidFill>
                </a:rPr>
                <a:t>no</a:t>
              </a:r>
            </a:p>
          </p:txBody>
        </p:sp>
        <p:sp>
          <p:nvSpPr>
            <p:cNvPr id="21564" name="Text Box 10"/>
            <p:cNvSpPr txBox="1">
              <a:spLocks noChangeArrowheads="1"/>
            </p:cNvSpPr>
            <p:nvPr/>
          </p:nvSpPr>
          <p:spPr bwMode="auto">
            <a:xfrm>
              <a:off x="4710" y="2010"/>
              <a:ext cx="378" cy="294"/>
            </a:xfrm>
            <a:prstGeom prst="rect">
              <a:avLst/>
            </a:prstGeom>
            <a:solidFill>
              <a:schemeClr val="folHlink"/>
            </a:solidFill>
            <a:ln w="9525">
              <a:solidFill>
                <a:schemeClr val="tx1"/>
              </a:solidFill>
              <a:miter lim="800000"/>
              <a:headEnd/>
              <a:tailEnd/>
            </a:ln>
          </p:spPr>
          <p:txBody>
            <a:bodyPr wrap="none">
              <a:spAutoFit/>
            </a:bodyPr>
            <a:lstStyle/>
            <a:p>
              <a:r>
                <a:rPr lang="en-US">
                  <a:solidFill>
                    <a:srgbClr val="000000"/>
                  </a:solidFill>
                </a:rPr>
                <a:t>yes</a:t>
              </a:r>
            </a:p>
          </p:txBody>
        </p:sp>
        <p:sp>
          <p:nvSpPr>
            <p:cNvPr id="21565" name="Line 21"/>
            <p:cNvSpPr>
              <a:spLocks noChangeShapeType="1"/>
            </p:cNvSpPr>
            <p:nvPr/>
          </p:nvSpPr>
          <p:spPr bwMode="auto">
            <a:xfrm>
              <a:off x="1392" y="864"/>
              <a:ext cx="672" cy="432"/>
            </a:xfrm>
            <a:prstGeom prst="line">
              <a:avLst/>
            </a:prstGeom>
            <a:noFill/>
            <a:ln w="9525">
              <a:solidFill>
                <a:schemeClr val="tx1"/>
              </a:solidFill>
              <a:round/>
              <a:headEnd/>
              <a:tailEnd type="triangle" w="med" len="med"/>
            </a:ln>
          </p:spPr>
          <p:txBody>
            <a:bodyPr/>
            <a:lstStyle/>
            <a:p>
              <a:endParaRPr lang="en-US">
                <a:solidFill>
                  <a:srgbClr val="000000"/>
                </a:solidFill>
              </a:endParaRPr>
            </a:p>
          </p:txBody>
        </p:sp>
        <p:sp>
          <p:nvSpPr>
            <p:cNvPr id="21566" name="Line 22"/>
            <p:cNvSpPr>
              <a:spLocks noChangeShapeType="1"/>
            </p:cNvSpPr>
            <p:nvPr/>
          </p:nvSpPr>
          <p:spPr bwMode="auto">
            <a:xfrm flipH="1">
              <a:off x="672" y="1584"/>
              <a:ext cx="1104" cy="432"/>
            </a:xfrm>
            <a:prstGeom prst="line">
              <a:avLst/>
            </a:prstGeom>
            <a:noFill/>
            <a:ln w="9525">
              <a:solidFill>
                <a:schemeClr val="tx1"/>
              </a:solidFill>
              <a:round/>
              <a:headEnd/>
              <a:tailEnd type="triangle" w="med" len="med"/>
            </a:ln>
          </p:spPr>
          <p:txBody>
            <a:bodyPr/>
            <a:lstStyle/>
            <a:p>
              <a:endParaRPr lang="en-US">
                <a:solidFill>
                  <a:srgbClr val="000000"/>
                </a:solidFill>
              </a:endParaRPr>
            </a:p>
          </p:txBody>
        </p:sp>
        <p:sp>
          <p:nvSpPr>
            <p:cNvPr id="21567" name="Line 25"/>
            <p:cNvSpPr>
              <a:spLocks noChangeShapeType="1"/>
            </p:cNvSpPr>
            <p:nvPr/>
          </p:nvSpPr>
          <p:spPr bwMode="auto">
            <a:xfrm>
              <a:off x="2784" y="1584"/>
              <a:ext cx="2064" cy="432"/>
            </a:xfrm>
            <a:prstGeom prst="line">
              <a:avLst/>
            </a:prstGeom>
            <a:noFill/>
            <a:ln w="9525">
              <a:solidFill>
                <a:schemeClr val="tx1"/>
              </a:solidFill>
              <a:round/>
              <a:headEnd/>
              <a:tailEnd type="triangle" w="med" len="med"/>
            </a:ln>
          </p:spPr>
          <p:txBody>
            <a:bodyPr/>
            <a:lstStyle/>
            <a:p>
              <a:endParaRPr lang="en-US">
                <a:solidFill>
                  <a:srgbClr val="000000"/>
                </a:solidFill>
              </a:endParaRPr>
            </a:p>
          </p:txBody>
        </p:sp>
        <p:sp>
          <p:nvSpPr>
            <p:cNvPr id="21568" name="Text Box 39"/>
            <p:cNvSpPr txBox="1">
              <a:spLocks noChangeArrowheads="1"/>
            </p:cNvSpPr>
            <p:nvPr/>
          </p:nvSpPr>
          <p:spPr bwMode="auto">
            <a:xfrm>
              <a:off x="3900" y="1584"/>
              <a:ext cx="468" cy="288"/>
            </a:xfrm>
            <a:prstGeom prst="rect">
              <a:avLst/>
            </a:prstGeom>
            <a:noFill/>
            <a:ln w="9525">
              <a:noFill/>
              <a:miter lim="800000"/>
              <a:headEnd/>
              <a:tailEnd/>
            </a:ln>
          </p:spPr>
          <p:txBody>
            <a:bodyPr wrap="none">
              <a:spAutoFit/>
            </a:bodyPr>
            <a:lstStyle/>
            <a:p>
              <a:r>
                <a:rPr lang="en-US">
                  <a:solidFill>
                    <a:srgbClr val="000000"/>
                  </a:solidFill>
                </a:rPr>
                <a:t>0-10</a:t>
              </a:r>
            </a:p>
          </p:txBody>
        </p:sp>
        <p:sp>
          <p:nvSpPr>
            <p:cNvPr id="21569" name="Text Box 42"/>
            <p:cNvSpPr txBox="1">
              <a:spLocks noChangeArrowheads="1"/>
            </p:cNvSpPr>
            <p:nvPr/>
          </p:nvSpPr>
          <p:spPr bwMode="auto">
            <a:xfrm>
              <a:off x="592" y="1680"/>
              <a:ext cx="416" cy="288"/>
            </a:xfrm>
            <a:prstGeom prst="rect">
              <a:avLst/>
            </a:prstGeom>
            <a:noFill/>
            <a:ln w="9525">
              <a:noFill/>
              <a:miter lim="800000"/>
              <a:headEnd/>
              <a:tailEnd/>
            </a:ln>
          </p:spPr>
          <p:txBody>
            <a:bodyPr wrap="none">
              <a:spAutoFit/>
            </a:bodyPr>
            <a:lstStyle/>
            <a:p>
              <a:r>
                <a:rPr lang="en-US">
                  <a:solidFill>
                    <a:srgbClr val="000000"/>
                  </a:solidFill>
                </a:rPr>
                <a:t>&gt;60</a:t>
              </a:r>
            </a:p>
          </p:txBody>
        </p:sp>
        <p:sp>
          <p:nvSpPr>
            <p:cNvPr id="21570" name="Text Box 45"/>
            <p:cNvSpPr txBox="1">
              <a:spLocks noChangeArrowheads="1"/>
            </p:cNvSpPr>
            <p:nvPr/>
          </p:nvSpPr>
          <p:spPr bwMode="auto">
            <a:xfrm>
              <a:off x="1622" y="794"/>
              <a:ext cx="425" cy="288"/>
            </a:xfrm>
            <a:prstGeom prst="rect">
              <a:avLst/>
            </a:prstGeom>
            <a:noFill/>
            <a:ln w="9525">
              <a:noFill/>
              <a:miter lim="800000"/>
              <a:headEnd/>
              <a:tailEnd/>
            </a:ln>
          </p:spPr>
          <p:txBody>
            <a:bodyPr wrap="none">
              <a:spAutoFit/>
            </a:bodyPr>
            <a:lstStyle/>
            <a:p>
              <a:r>
                <a:rPr lang="en-US">
                  <a:solidFill>
                    <a:srgbClr val="000000"/>
                  </a:solidFill>
                </a:rPr>
                <a:t>Full</a:t>
              </a:r>
            </a:p>
          </p:txBody>
        </p:sp>
      </p:grpSp>
      <p:grpSp>
        <p:nvGrpSpPr>
          <p:cNvPr id="4" name="Group 82"/>
          <p:cNvGrpSpPr>
            <a:grpSpLocks/>
          </p:cNvGrpSpPr>
          <p:nvPr/>
        </p:nvGrpSpPr>
        <p:grpSpPr bwMode="auto">
          <a:xfrm>
            <a:off x="1066800" y="2514600"/>
            <a:ext cx="2632075" cy="3209925"/>
            <a:chOff x="672" y="1584"/>
            <a:chExt cx="1658" cy="2022"/>
          </a:xfrm>
        </p:grpSpPr>
        <p:sp>
          <p:nvSpPr>
            <p:cNvPr id="21553" name="Line 49"/>
            <p:cNvSpPr>
              <a:spLocks noChangeShapeType="1"/>
            </p:cNvSpPr>
            <p:nvPr/>
          </p:nvSpPr>
          <p:spPr bwMode="auto">
            <a:xfrm>
              <a:off x="1344" y="2976"/>
              <a:ext cx="240" cy="336"/>
            </a:xfrm>
            <a:prstGeom prst="line">
              <a:avLst/>
            </a:prstGeom>
            <a:noFill/>
            <a:ln w="9525">
              <a:solidFill>
                <a:schemeClr val="tx1"/>
              </a:solidFill>
              <a:round/>
              <a:headEnd/>
              <a:tailEnd type="triangle" w="med" len="med"/>
            </a:ln>
          </p:spPr>
          <p:txBody>
            <a:bodyPr/>
            <a:lstStyle/>
            <a:p>
              <a:endParaRPr lang="en-US">
                <a:solidFill>
                  <a:srgbClr val="000000"/>
                </a:solidFill>
              </a:endParaRPr>
            </a:p>
          </p:txBody>
        </p:sp>
        <p:sp>
          <p:nvSpPr>
            <p:cNvPr id="21554" name="Text Box 8"/>
            <p:cNvSpPr txBox="1">
              <a:spLocks noChangeArrowheads="1"/>
            </p:cNvSpPr>
            <p:nvPr/>
          </p:nvSpPr>
          <p:spPr bwMode="auto">
            <a:xfrm>
              <a:off x="1258" y="1994"/>
              <a:ext cx="920" cy="294"/>
            </a:xfrm>
            <a:prstGeom prst="rect">
              <a:avLst/>
            </a:prstGeom>
            <a:noFill/>
            <a:ln w="9525">
              <a:solidFill>
                <a:schemeClr val="tx1"/>
              </a:solidFill>
              <a:miter lim="800000"/>
              <a:headEnd/>
              <a:tailEnd/>
            </a:ln>
          </p:spPr>
          <p:txBody>
            <a:bodyPr wrap="none">
              <a:spAutoFit/>
            </a:bodyPr>
            <a:lstStyle/>
            <a:p>
              <a:r>
                <a:rPr lang="en-US">
                  <a:solidFill>
                    <a:srgbClr val="000000"/>
                  </a:solidFill>
                </a:rPr>
                <a:t>Alternate?</a:t>
              </a:r>
            </a:p>
          </p:txBody>
        </p:sp>
        <p:sp>
          <p:nvSpPr>
            <p:cNvPr id="21555" name="Text Box 17"/>
            <p:cNvSpPr txBox="1">
              <a:spLocks noChangeArrowheads="1"/>
            </p:cNvSpPr>
            <p:nvPr/>
          </p:nvSpPr>
          <p:spPr bwMode="auto">
            <a:xfrm>
              <a:off x="672" y="2666"/>
              <a:ext cx="1123" cy="294"/>
            </a:xfrm>
            <a:prstGeom prst="rect">
              <a:avLst/>
            </a:prstGeom>
            <a:noFill/>
            <a:ln w="9525">
              <a:solidFill>
                <a:schemeClr val="tx1"/>
              </a:solidFill>
              <a:miter lim="800000"/>
              <a:headEnd/>
              <a:tailEnd/>
            </a:ln>
          </p:spPr>
          <p:txBody>
            <a:bodyPr wrap="none">
              <a:spAutoFit/>
            </a:bodyPr>
            <a:lstStyle/>
            <a:p>
              <a:r>
                <a:rPr lang="en-US">
                  <a:solidFill>
                    <a:srgbClr val="000000"/>
                  </a:solidFill>
                </a:rPr>
                <a:t>Reservation?</a:t>
              </a:r>
            </a:p>
          </p:txBody>
        </p:sp>
        <p:sp>
          <p:nvSpPr>
            <p:cNvPr id="21556" name="Line 23"/>
            <p:cNvSpPr>
              <a:spLocks noChangeShapeType="1"/>
            </p:cNvSpPr>
            <p:nvPr/>
          </p:nvSpPr>
          <p:spPr bwMode="auto">
            <a:xfrm flipH="1">
              <a:off x="1680" y="1584"/>
              <a:ext cx="240" cy="432"/>
            </a:xfrm>
            <a:prstGeom prst="line">
              <a:avLst/>
            </a:prstGeom>
            <a:noFill/>
            <a:ln w="9525">
              <a:solidFill>
                <a:schemeClr val="tx1"/>
              </a:solidFill>
              <a:round/>
              <a:headEnd/>
              <a:tailEnd type="triangle" w="med" len="med"/>
            </a:ln>
          </p:spPr>
          <p:txBody>
            <a:bodyPr/>
            <a:lstStyle/>
            <a:p>
              <a:endParaRPr lang="en-US">
                <a:solidFill>
                  <a:srgbClr val="000000"/>
                </a:solidFill>
              </a:endParaRPr>
            </a:p>
          </p:txBody>
        </p:sp>
        <p:sp>
          <p:nvSpPr>
            <p:cNvPr id="21557" name="Line 26"/>
            <p:cNvSpPr>
              <a:spLocks noChangeShapeType="1"/>
            </p:cNvSpPr>
            <p:nvPr/>
          </p:nvSpPr>
          <p:spPr bwMode="auto">
            <a:xfrm flipH="1">
              <a:off x="1248" y="2304"/>
              <a:ext cx="336" cy="336"/>
            </a:xfrm>
            <a:prstGeom prst="line">
              <a:avLst/>
            </a:prstGeom>
            <a:noFill/>
            <a:ln w="9525">
              <a:solidFill>
                <a:schemeClr val="tx1"/>
              </a:solidFill>
              <a:round/>
              <a:headEnd/>
              <a:tailEnd type="triangle" w="med" len="med"/>
            </a:ln>
          </p:spPr>
          <p:txBody>
            <a:bodyPr/>
            <a:lstStyle/>
            <a:p>
              <a:endParaRPr lang="en-US">
                <a:solidFill>
                  <a:srgbClr val="000000"/>
                </a:solidFill>
              </a:endParaRPr>
            </a:p>
          </p:txBody>
        </p:sp>
        <p:sp>
          <p:nvSpPr>
            <p:cNvPr id="21558" name="Text Box 31"/>
            <p:cNvSpPr txBox="1">
              <a:spLocks noChangeArrowheads="1"/>
            </p:cNvSpPr>
            <p:nvPr/>
          </p:nvSpPr>
          <p:spPr bwMode="auto">
            <a:xfrm>
              <a:off x="1430" y="3312"/>
              <a:ext cx="421" cy="294"/>
            </a:xfrm>
            <a:prstGeom prst="rect">
              <a:avLst/>
            </a:prstGeom>
            <a:solidFill>
              <a:schemeClr val="folHlink"/>
            </a:solidFill>
            <a:ln w="9525">
              <a:solidFill>
                <a:schemeClr val="tx1"/>
              </a:solidFill>
              <a:miter lim="800000"/>
              <a:headEnd/>
              <a:tailEnd/>
            </a:ln>
          </p:spPr>
          <p:txBody>
            <a:bodyPr wrap="none">
              <a:spAutoFit/>
            </a:bodyPr>
            <a:lstStyle/>
            <a:p>
              <a:r>
                <a:rPr lang="en-US">
                  <a:solidFill>
                    <a:srgbClr val="000000"/>
                  </a:solidFill>
                </a:rPr>
                <a:t>Yes</a:t>
              </a:r>
            </a:p>
          </p:txBody>
        </p:sp>
        <p:sp>
          <p:nvSpPr>
            <p:cNvPr id="21559" name="Text Box 41"/>
            <p:cNvSpPr txBox="1">
              <a:spLocks noChangeArrowheads="1"/>
            </p:cNvSpPr>
            <p:nvPr/>
          </p:nvSpPr>
          <p:spPr bwMode="auto">
            <a:xfrm>
              <a:off x="1766" y="1706"/>
              <a:ext cx="564" cy="288"/>
            </a:xfrm>
            <a:prstGeom prst="rect">
              <a:avLst/>
            </a:prstGeom>
            <a:noFill/>
            <a:ln w="9525">
              <a:noFill/>
              <a:miter lim="800000"/>
              <a:headEnd/>
              <a:tailEnd/>
            </a:ln>
          </p:spPr>
          <p:txBody>
            <a:bodyPr wrap="none">
              <a:spAutoFit/>
            </a:bodyPr>
            <a:lstStyle/>
            <a:p>
              <a:r>
                <a:rPr lang="en-US">
                  <a:solidFill>
                    <a:srgbClr val="000000"/>
                  </a:solidFill>
                </a:rPr>
                <a:t>30-60</a:t>
              </a:r>
            </a:p>
          </p:txBody>
        </p:sp>
        <p:sp>
          <p:nvSpPr>
            <p:cNvPr id="21560" name="Text Box 46"/>
            <p:cNvSpPr txBox="1">
              <a:spLocks noChangeArrowheads="1"/>
            </p:cNvSpPr>
            <p:nvPr/>
          </p:nvSpPr>
          <p:spPr bwMode="auto">
            <a:xfrm>
              <a:off x="1132" y="2256"/>
              <a:ext cx="308" cy="288"/>
            </a:xfrm>
            <a:prstGeom prst="rect">
              <a:avLst/>
            </a:prstGeom>
            <a:noFill/>
            <a:ln w="9525">
              <a:noFill/>
              <a:miter lim="800000"/>
              <a:headEnd/>
              <a:tailEnd/>
            </a:ln>
          </p:spPr>
          <p:txBody>
            <a:bodyPr wrap="none">
              <a:spAutoFit/>
            </a:bodyPr>
            <a:lstStyle/>
            <a:p>
              <a:r>
                <a:rPr lang="en-US">
                  <a:solidFill>
                    <a:srgbClr val="000000"/>
                  </a:solidFill>
                </a:rPr>
                <a:t>no</a:t>
              </a:r>
            </a:p>
          </p:txBody>
        </p:sp>
        <p:sp>
          <p:nvSpPr>
            <p:cNvPr id="21561" name="Text Box 57"/>
            <p:cNvSpPr txBox="1">
              <a:spLocks noChangeArrowheads="1"/>
            </p:cNvSpPr>
            <p:nvPr/>
          </p:nvSpPr>
          <p:spPr bwMode="auto">
            <a:xfrm>
              <a:off x="1430" y="2954"/>
              <a:ext cx="372" cy="288"/>
            </a:xfrm>
            <a:prstGeom prst="rect">
              <a:avLst/>
            </a:prstGeom>
            <a:noFill/>
            <a:ln w="9525">
              <a:noFill/>
              <a:miter lim="800000"/>
              <a:headEnd/>
              <a:tailEnd/>
            </a:ln>
          </p:spPr>
          <p:txBody>
            <a:bodyPr wrap="none">
              <a:spAutoFit/>
            </a:bodyPr>
            <a:lstStyle/>
            <a:p>
              <a:r>
                <a:rPr lang="en-US">
                  <a:solidFill>
                    <a:srgbClr val="000000"/>
                  </a:solidFill>
                </a:rPr>
                <a:t>yes</a:t>
              </a:r>
            </a:p>
          </p:txBody>
        </p:sp>
      </p:grpSp>
      <p:grpSp>
        <p:nvGrpSpPr>
          <p:cNvPr id="5" name="Group 83"/>
          <p:cNvGrpSpPr>
            <a:grpSpLocks/>
          </p:cNvGrpSpPr>
          <p:nvPr/>
        </p:nvGrpSpPr>
        <p:grpSpPr bwMode="auto">
          <a:xfrm>
            <a:off x="517525" y="4689475"/>
            <a:ext cx="1978025" cy="1949450"/>
            <a:chOff x="326" y="2954"/>
            <a:chExt cx="1246" cy="1228"/>
          </a:xfrm>
        </p:grpSpPr>
        <p:sp>
          <p:nvSpPr>
            <p:cNvPr id="21544" name="Line 50"/>
            <p:cNvSpPr>
              <a:spLocks noChangeShapeType="1"/>
            </p:cNvSpPr>
            <p:nvPr/>
          </p:nvSpPr>
          <p:spPr bwMode="auto">
            <a:xfrm flipH="1">
              <a:off x="576" y="3600"/>
              <a:ext cx="336" cy="288"/>
            </a:xfrm>
            <a:prstGeom prst="line">
              <a:avLst/>
            </a:prstGeom>
            <a:noFill/>
            <a:ln w="9525">
              <a:solidFill>
                <a:schemeClr val="tx1"/>
              </a:solidFill>
              <a:round/>
              <a:headEnd/>
              <a:tailEnd type="triangle" w="med" len="med"/>
            </a:ln>
          </p:spPr>
          <p:txBody>
            <a:bodyPr/>
            <a:lstStyle/>
            <a:p>
              <a:endParaRPr lang="en-US">
                <a:solidFill>
                  <a:srgbClr val="000000"/>
                </a:solidFill>
              </a:endParaRPr>
            </a:p>
          </p:txBody>
        </p:sp>
        <p:sp>
          <p:nvSpPr>
            <p:cNvPr id="21545" name="Line 51"/>
            <p:cNvSpPr>
              <a:spLocks noChangeShapeType="1"/>
            </p:cNvSpPr>
            <p:nvPr/>
          </p:nvSpPr>
          <p:spPr bwMode="auto">
            <a:xfrm>
              <a:off x="1056" y="3600"/>
              <a:ext cx="288" cy="288"/>
            </a:xfrm>
            <a:prstGeom prst="line">
              <a:avLst/>
            </a:prstGeom>
            <a:noFill/>
            <a:ln w="9525">
              <a:solidFill>
                <a:schemeClr val="tx1"/>
              </a:solidFill>
              <a:round/>
              <a:headEnd/>
              <a:tailEnd type="triangle" w="med" len="med"/>
            </a:ln>
          </p:spPr>
          <p:txBody>
            <a:bodyPr/>
            <a:lstStyle/>
            <a:p>
              <a:endParaRPr lang="en-US">
                <a:solidFill>
                  <a:srgbClr val="000000"/>
                </a:solidFill>
              </a:endParaRPr>
            </a:p>
          </p:txBody>
        </p:sp>
        <p:sp>
          <p:nvSpPr>
            <p:cNvPr id="21546" name="Text Box 29"/>
            <p:cNvSpPr txBox="1">
              <a:spLocks noChangeArrowheads="1"/>
            </p:cNvSpPr>
            <p:nvPr/>
          </p:nvSpPr>
          <p:spPr bwMode="auto">
            <a:xfrm>
              <a:off x="326" y="3882"/>
              <a:ext cx="357" cy="294"/>
            </a:xfrm>
            <a:prstGeom prst="rect">
              <a:avLst/>
            </a:prstGeom>
            <a:solidFill>
              <a:schemeClr val="folHlink"/>
            </a:solidFill>
            <a:ln w="9525">
              <a:solidFill>
                <a:schemeClr val="tx1"/>
              </a:solidFill>
              <a:miter lim="800000"/>
              <a:headEnd/>
              <a:tailEnd/>
            </a:ln>
          </p:spPr>
          <p:txBody>
            <a:bodyPr wrap="none">
              <a:spAutoFit/>
            </a:bodyPr>
            <a:lstStyle/>
            <a:p>
              <a:r>
                <a:rPr lang="en-US">
                  <a:solidFill>
                    <a:srgbClr val="000000"/>
                  </a:solidFill>
                </a:rPr>
                <a:t>No</a:t>
              </a:r>
            </a:p>
          </p:txBody>
        </p:sp>
        <p:sp>
          <p:nvSpPr>
            <p:cNvPr id="21547" name="Text Box 58"/>
            <p:cNvSpPr txBox="1">
              <a:spLocks noChangeArrowheads="1"/>
            </p:cNvSpPr>
            <p:nvPr/>
          </p:nvSpPr>
          <p:spPr bwMode="auto">
            <a:xfrm>
              <a:off x="518" y="3530"/>
              <a:ext cx="308" cy="288"/>
            </a:xfrm>
            <a:prstGeom prst="rect">
              <a:avLst/>
            </a:prstGeom>
            <a:noFill/>
            <a:ln w="9525">
              <a:noFill/>
              <a:miter lim="800000"/>
              <a:headEnd/>
              <a:tailEnd/>
            </a:ln>
          </p:spPr>
          <p:txBody>
            <a:bodyPr wrap="none">
              <a:spAutoFit/>
            </a:bodyPr>
            <a:lstStyle/>
            <a:p>
              <a:r>
                <a:rPr lang="en-US">
                  <a:solidFill>
                    <a:srgbClr val="000000"/>
                  </a:solidFill>
                </a:rPr>
                <a:t>no</a:t>
              </a:r>
            </a:p>
          </p:txBody>
        </p:sp>
        <p:sp>
          <p:nvSpPr>
            <p:cNvPr id="21548" name="Text Box 28"/>
            <p:cNvSpPr txBox="1">
              <a:spLocks noChangeArrowheads="1"/>
            </p:cNvSpPr>
            <p:nvPr/>
          </p:nvSpPr>
          <p:spPr bwMode="auto">
            <a:xfrm>
              <a:off x="716" y="3306"/>
              <a:ext cx="484" cy="294"/>
            </a:xfrm>
            <a:prstGeom prst="rect">
              <a:avLst/>
            </a:prstGeom>
            <a:noFill/>
            <a:ln w="9525">
              <a:solidFill>
                <a:schemeClr val="tx1"/>
              </a:solidFill>
              <a:miter lim="800000"/>
              <a:headEnd/>
              <a:tailEnd/>
            </a:ln>
          </p:spPr>
          <p:txBody>
            <a:bodyPr wrap="none">
              <a:spAutoFit/>
            </a:bodyPr>
            <a:lstStyle/>
            <a:p>
              <a:r>
                <a:rPr lang="en-US">
                  <a:solidFill>
                    <a:srgbClr val="000000"/>
                  </a:solidFill>
                </a:rPr>
                <a:t>Bar?</a:t>
              </a:r>
            </a:p>
          </p:txBody>
        </p:sp>
        <p:sp>
          <p:nvSpPr>
            <p:cNvPr id="21549" name="Text Box 30"/>
            <p:cNvSpPr txBox="1">
              <a:spLocks noChangeArrowheads="1"/>
            </p:cNvSpPr>
            <p:nvPr/>
          </p:nvSpPr>
          <p:spPr bwMode="auto">
            <a:xfrm>
              <a:off x="1056" y="3888"/>
              <a:ext cx="421" cy="294"/>
            </a:xfrm>
            <a:prstGeom prst="rect">
              <a:avLst/>
            </a:prstGeom>
            <a:solidFill>
              <a:schemeClr val="folHlink"/>
            </a:solidFill>
            <a:ln w="9525">
              <a:solidFill>
                <a:schemeClr val="tx1"/>
              </a:solidFill>
              <a:miter lim="800000"/>
              <a:headEnd/>
              <a:tailEnd/>
            </a:ln>
          </p:spPr>
          <p:txBody>
            <a:bodyPr wrap="none">
              <a:spAutoFit/>
            </a:bodyPr>
            <a:lstStyle/>
            <a:p>
              <a:r>
                <a:rPr lang="en-US">
                  <a:solidFill>
                    <a:srgbClr val="000000"/>
                  </a:solidFill>
                </a:rPr>
                <a:t>Yes</a:t>
              </a:r>
            </a:p>
          </p:txBody>
        </p:sp>
        <p:sp>
          <p:nvSpPr>
            <p:cNvPr id="21550" name="Line 48"/>
            <p:cNvSpPr>
              <a:spLocks noChangeShapeType="1"/>
            </p:cNvSpPr>
            <p:nvPr/>
          </p:nvSpPr>
          <p:spPr bwMode="auto">
            <a:xfrm flipH="1">
              <a:off x="960" y="2976"/>
              <a:ext cx="288" cy="336"/>
            </a:xfrm>
            <a:prstGeom prst="line">
              <a:avLst/>
            </a:prstGeom>
            <a:noFill/>
            <a:ln w="9525">
              <a:solidFill>
                <a:schemeClr val="tx1"/>
              </a:solidFill>
              <a:round/>
              <a:headEnd/>
              <a:tailEnd type="triangle" w="med" len="med"/>
            </a:ln>
          </p:spPr>
          <p:txBody>
            <a:bodyPr/>
            <a:lstStyle/>
            <a:p>
              <a:endParaRPr lang="en-US">
                <a:solidFill>
                  <a:srgbClr val="000000"/>
                </a:solidFill>
              </a:endParaRPr>
            </a:p>
          </p:txBody>
        </p:sp>
        <p:sp>
          <p:nvSpPr>
            <p:cNvPr id="21551" name="Text Box 56"/>
            <p:cNvSpPr txBox="1">
              <a:spLocks noChangeArrowheads="1"/>
            </p:cNvSpPr>
            <p:nvPr/>
          </p:nvSpPr>
          <p:spPr bwMode="auto">
            <a:xfrm>
              <a:off x="854" y="2954"/>
              <a:ext cx="308" cy="288"/>
            </a:xfrm>
            <a:prstGeom prst="rect">
              <a:avLst/>
            </a:prstGeom>
            <a:noFill/>
            <a:ln w="9525">
              <a:noFill/>
              <a:miter lim="800000"/>
              <a:headEnd/>
              <a:tailEnd/>
            </a:ln>
          </p:spPr>
          <p:txBody>
            <a:bodyPr wrap="none">
              <a:spAutoFit/>
            </a:bodyPr>
            <a:lstStyle/>
            <a:p>
              <a:r>
                <a:rPr lang="en-US">
                  <a:solidFill>
                    <a:srgbClr val="000000"/>
                  </a:solidFill>
                </a:rPr>
                <a:t>no</a:t>
              </a:r>
            </a:p>
          </p:txBody>
        </p:sp>
        <p:sp>
          <p:nvSpPr>
            <p:cNvPr id="21552" name="Text Box 59"/>
            <p:cNvSpPr txBox="1">
              <a:spLocks noChangeArrowheads="1"/>
            </p:cNvSpPr>
            <p:nvPr/>
          </p:nvSpPr>
          <p:spPr bwMode="auto">
            <a:xfrm>
              <a:off x="1200" y="3552"/>
              <a:ext cx="372" cy="288"/>
            </a:xfrm>
            <a:prstGeom prst="rect">
              <a:avLst/>
            </a:prstGeom>
            <a:noFill/>
            <a:ln w="9525">
              <a:noFill/>
              <a:miter lim="800000"/>
              <a:headEnd/>
              <a:tailEnd/>
            </a:ln>
          </p:spPr>
          <p:txBody>
            <a:bodyPr wrap="none">
              <a:spAutoFit/>
            </a:bodyPr>
            <a:lstStyle/>
            <a:p>
              <a:r>
                <a:rPr lang="en-US">
                  <a:solidFill>
                    <a:srgbClr val="000000"/>
                  </a:solidFill>
                </a:rPr>
                <a:t>yes</a:t>
              </a:r>
            </a:p>
          </p:txBody>
        </p:sp>
      </p:grpSp>
      <p:grpSp>
        <p:nvGrpSpPr>
          <p:cNvPr id="6" name="Group 84"/>
          <p:cNvGrpSpPr>
            <a:grpSpLocks/>
          </p:cNvGrpSpPr>
          <p:nvPr/>
        </p:nvGrpSpPr>
        <p:grpSpPr bwMode="auto">
          <a:xfrm>
            <a:off x="3032125" y="3622675"/>
            <a:ext cx="1751013" cy="2066925"/>
            <a:chOff x="1910" y="2282"/>
            <a:chExt cx="1103" cy="1302"/>
          </a:xfrm>
        </p:grpSpPr>
        <p:sp>
          <p:nvSpPr>
            <p:cNvPr id="21535" name="Text Box 18"/>
            <p:cNvSpPr txBox="1">
              <a:spLocks noChangeArrowheads="1"/>
            </p:cNvSpPr>
            <p:nvPr/>
          </p:nvSpPr>
          <p:spPr bwMode="auto">
            <a:xfrm>
              <a:off x="1910" y="2682"/>
              <a:ext cx="729" cy="294"/>
            </a:xfrm>
            <a:prstGeom prst="rect">
              <a:avLst/>
            </a:prstGeom>
            <a:noFill/>
            <a:ln w="9525">
              <a:solidFill>
                <a:schemeClr val="tx1"/>
              </a:solidFill>
              <a:miter lim="800000"/>
              <a:headEnd/>
              <a:tailEnd/>
            </a:ln>
          </p:spPr>
          <p:txBody>
            <a:bodyPr wrap="none">
              <a:spAutoFit/>
            </a:bodyPr>
            <a:lstStyle/>
            <a:p>
              <a:r>
                <a:rPr lang="en-US">
                  <a:solidFill>
                    <a:srgbClr val="000000"/>
                  </a:solidFill>
                </a:rPr>
                <a:t>Fri/Sat?</a:t>
              </a:r>
            </a:p>
          </p:txBody>
        </p:sp>
        <p:sp>
          <p:nvSpPr>
            <p:cNvPr id="21536" name="Line 27"/>
            <p:cNvSpPr>
              <a:spLocks noChangeShapeType="1"/>
            </p:cNvSpPr>
            <p:nvPr/>
          </p:nvSpPr>
          <p:spPr bwMode="auto">
            <a:xfrm>
              <a:off x="1920" y="2304"/>
              <a:ext cx="336" cy="384"/>
            </a:xfrm>
            <a:prstGeom prst="line">
              <a:avLst/>
            </a:prstGeom>
            <a:noFill/>
            <a:ln w="9525">
              <a:solidFill>
                <a:schemeClr val="tx1"/>
              </a:solidFill>
              <a:round/>
              <a:headEnd/>
              <a:tailEnd type="triangle" w="med" len="med"/>
            </a:ln>
          </p:spPr>
          <p:txBody>
            <a:bodyPr/>
            <a:lstStyle/>
            <a:p>
              <a:endParaRPr lang="en-US">
                <a:solidFill>
                  <a:srgbClr val="000000"/>
                </a:solidFill>
              </a:endParaRPr>
            </a:p>
          </p:txBody>
        </p:sp>
        <p:sp>
          <p:nvSpPr>
            <p:cNvPr id="21537" name="Text Box 32"/>
            <p:cNvSpPr txBox="1">
              <a:spLocks noChangeArrowheads="1"/>
            </p:cNvSpPr>
            <p:nvPr/>
          </p:nvSpPr>
          <p:spPr bwMode="auto">
            <a:xfrm>
              <a:off x="2006" y="3290"/>
              <a:ext cx="357" cy="294"/>
            </a:xfrm>
            <a:prstGeom prst="rect">
              <a:avLst/>
            </a:prstGeom>
            <a:solidFill>
              <a:schemeClr val="folHlink"/>
            </a:solidFill>
            <a:ln w="9525">
              <a:solidFill>
                <a:schemeClr val="tx1"/>
              </a:solidFill>
              <a:miter lim="800000"/>
              <a:headEnd/>
              <a:tailEnd/>
            </a:ln>
          </p:spPr>
          <p:txBody>
            <a:bodyPr wrap="none">
              <a:spAutoFit/>
            </a:bodyPr>
            <a:lstStyle/>
            <a:p>
              <a:r>
                <a:rPr lang="en-US">
                  <a:solidFill>
                    <a:srgbClr val="000000"/>
                  </a:solidFill>
                </a:rPr>
                <a:t>No</a:t>
              </a:r>
            </a:p>
          </p:txBody>
        </p:sp>
        <p:sp>
          <p:nvSpPr>
            <p:cNvPr id="21538" name="Text Box 33"/>
            <p:cNvSpPr txBox="1">
              <a:spLocks noChangeArrowheads="1"/>
            </p:cNvSpPr>
            <p:nvPr/>
          </p:nvSpPr>
          <p:spPr bwMode="auto">
            <a:xfrm>
              <a:off x="2592" y="3290"/>
              <a:ext cx="421" cy="294"/>
            </a:xfrm>
            <a:prstGeom prst="rect">
              <a:avLst/>
            </a:prstGeom>
            <a:solidFill>
              <a:schemeClr val="folHlink"/>
            </a:solidFill>
            <a:ln w="9525">
              <a:solidFill>
                <a:schemeClr val="tx1"/>
              </a:solidFill>
              <a:miter lim="800000"/>
              <a:headEnd/>
              <a:tailEnd/>
            </a:ln>
          </p:spPr>
          <p:txBody>
            <a:bodyPr wrap="none">
              <a:spAutoFit/>
            </a:bodyPr>
            <a:lstStyle/>
            <a:p>
              <a:r>
                <a:rPr lang="en-US">
                  <a:solidFill>
                    <a:srgbClr val="000000"/>
                  </a:solidFill>
                </a:rPr>
                <a:t>Yes</a:t>
              </a:r>
            </a:p>
          </p:txBody>
        </p:sp>
        <p:sp>
          <p:nvSpPr>
            <p:cNvPr id="21539" name="Text Box 47"/>
            <p:cNvSpPr txBox="1">
              <a:spLocks noChangeArrowheads="1"/>
            </p:cNvSpPr>
            <p:nvPr/>
          </p:nvSpPr>
          <p:spPr bwMode="auto">
            <a:xfrm>
              <a:off x="2054" y="2282"/>
              <a:ext cx="372" cy="288"/>
            </a:xfrm>
            <a:prstGeom prst="rect">
              <a:avLst/>
            </a:prstGeom>
            <a:noFill/>
            <a:ln w="9525">
              <a:noFill/>
              <a:miter lim="800000"/>
              <a:headEnd/>
              <a:tailEnd/>
            </a:ln>
          </p:spPr>
          <p:txBody>
            <a:bodyPr wrap="none">
              <a:spAutoFit/>
            </a:bodyPr>
            <a:lstStyle/>
            <a:p>
              <a:r>
                <a:rPr lang="en-US">
                  <a:solidFill>
                    <a:srgbClr val="000000"/>
                  </a:solidFill>
                </a:rPr>
                <a:t>yes</a:t>
              </a:r>
            </a:p>
          </p:txBody>
        </p:sp>
        <p:sp>
          <p:nvSpPr>
            <p:cNvPr id="21540" name="Line 60"/>
            <p:cNvSpPr>
              <a:spLocks noChangeShapeType="1"/>
            </p:cNvSpPr>
            <p:nvPr/>
          </p:nvSpPr>
          <p:spPr bwMode="auto">
            <a:xfrm flipH="1">
              <a:off x="2160" y="2976"/>
              <a:ext cx="144" cy="336"/>
            </a:xfrm>
            <a:prstGeom prst="line">
              <a:avLst/>
            </a:prstGeom>
            <a:noFill/>
            <a:ln w="9525">
              <a:solidFill>
                <a:schemeClr val="tx1"/>
              </a:solidFill>
              <a:round/>
              <a:headEnd/>
              <a:tailEnd type="triangle" w="med" len="med"/>
            </a:ln>
          </p:spPr>
          <p:txBody>
            <a:bodyPr/>
            <a:lstStyle/>
            <a:p>
              <a:endParaRPr lang="en-US">
                <a:solidFill>
                  <a:srgbClr val="000000"/>
                </a:solidFill>
              </a:endParaRPr>
            </a:p>
          </p:txBody>
        </p:sp>
        <p:sp>
          <p:nvSpPr>
            <p:cNvPr id="21541" name="Line 61"/>
            <p:cNvSpPr>
              <a:spLocks noChangeShapeType="1"/>
            </p:cNvSpPr>
            <p:nvPr/>
          </p:nvSpPr>
          <p:spPr bwMode="auto">
            <a:xfrm>
              <a:off x="2448" y="2976"/>
              <a:ext cx="336" cy="336"/>
            </a:xfrm>
            <a:prstGeom prst="line">
              <a:avLst/>
            </a:prstGeom>
            <a:noFill/>
            <a:ln w="9525">
              <a:solidFill>
                <a:schemeClr val="tx1"/>
              </a:solidFill>
              <a:round/>
              <a:headEnd/>
              <a:tailEnd type="triangle" w="med" len="med"/>
            </a:ln>
          </p:spPr>
          <p:txBody>
            <a:bodyPr/>
            <a:lstStyle/>
            <a:p>
              <a:endParaRPr lang="en-US">
                <a:solidFill>
                  <a:srgbClr val="000000"/>
                </a:solidFill>
              </a:endParaRPr>
            </a:p>
          </p:txBody>
        </p:sp>
        <p:sp>
          <p:nvSpPr>
            <p:cNvPr id="21542" name="Text Box 62"/>
            <p:cNvSpPr txBox="1">
              <a:spLocks noChangeArrowheads="1"/>
            </p:cNvSpPr>
            <p:nvPr/>
          </p:nvSpPr>
          <p:spPr bwMode="auto">
            <a:xfrm>
              <a:off x="2006" y="2954"/>
              <a:ext cx="308" cy="288"/>
            </a:xfrm>
            <a:prstGeom prst="rect">
              <a:avLst/>
            </a:prstGeom>
            <a:noFill/>
            <a:ln w="9525">
              <a:noFill/>
              <a:miter lim="800000"/>
              <a:headEnd/>
              <a:tailEnd/>
            </a:ln>
          </p:spPr>
          <p:txBody>
            <a:bodyPr wrap="none">
              <a:spAutoFit/>
            </a:bodyPr>
            <a:lstStyle/>
            <a:p>
              <a:r>
                <a:rPr lang="en-US">
                  <a:solidFill>
                    <a:srgbClr val="000000"/>
                  </a:solidFill>
                </a:rPr>
                <a:t>no</a:t>
              </a:r>
            </a:p>
          </p:txBody>
        </p:sp>
        <p:sp>
          <p:nvSpPr>
            <p:cNvPr id="21543" name="Text Box 63"/>
            <p:cNvSpPr txBox="1">
              <a:spLocks noChangeArrowheads="1"/>
            </p:cNvSpPr>
            <p:nvPr/>
          </p:nvSpPr>
          <p:spPr bwMode="auto">
            <a:xfrm>
              <a:off x="2582" y="2906"/>
              <a:ext cx="372" cy="288"/>
            </a:xfrm>
            <a:prstGeom prst="rect">
              <a:avLst/>
            </a:prstGeom>
            <a:noFill/>
            <a:ln w="9525">
              <a:noFill/>
              <a:miter lim="800000"/>
              <a:headEnd/>
              <a:tailEnd/>
            </a:ln>
          </p:spPr>
          <p:txBody>
            <a:bodyPr wrap="none">
              <a:spAutoFit/>
            </a:bodyPr>
            <a:lstStyle/>
            <a:p>
              <a:r>
                <a:rPr lang="en-US">
                  <a:solidFill>
                    <a:srgbClr val="000000"/>
                  </a:solidFill>
                </a:rPr>
                <a:t>yes</a:t>
              </a:r>
            </a:p>
          </p:txBody>
        </p:sp>
      </p:grpSp>
      <p:grpSp>
        <p:nvGrpSpPr>
          <p:cNvPr id="7" name="Group 85"/>
          <p:cNvGrpSpPr>
            <a:grpSpLocks/>
          </p:cNvGrpSpPr>
          <p:nvPr/>
        </p:nvGrpSpPr>
        <p:grpSpPr bwMode="auto">
          <a:xfrm>
            <a:off x="3962400" y="2514600"/>
            <a:ext cx="4689475" cy="4114800"/>
            <a:chOff x="2496" y="1584"/>
            <a:chExt cx="2954" cy="2592"/>
          </a:xfrm>
        </p:grpSpPr>
        <p:sp>
          <p:nvSpPr>
            <p:cNvPr id="21514" name="Line 35"/>
            <p:cNvSpPr>
              <a:spLocks noChangeShapeType="1"/>
            </p:cNvSpPr>
            <p:nvPr/>
          </p:nvSpPr>
          <p:spPr bwMode="auto">
            <a:xfrm flipH="1">
              <a:off x="3360" y="2304"/>
              <a:ext cx="240" cy="336"/>
            </a:xfrm>
            <a:prstGeom prst="line">
              <a:avLst/>
            </a:prstGeom>
            <a:noFill/>
            <a:ln w="9525">
              <a:solidFill>
                <a:schemeClr val="tx1"/>
              </a:solidFill>
              <a:round/>
              <a:headEnd/>
              <a:tailEnd type="triangle" w="med" len="med"/>
            </a:ln>
          </p:spPr>
          <p:txBody>
            <a:bodyPr/>
            <a:lstStyle/>
            <a:p>
              <a:endParaRPr lang="en-US">
                <a:solidFill>
                  <a:srgbClr val="000000"/>
                </a:solidFill>
              </a:endParaRPr>
            </a:p>
          </p:txBody>
        </p:sp>
        <p:sp>
          <p:nvSpPr>
            <p:cNvPr id="21515" name="Text Box 9"/>
            <p:cNvSpPr txBox="1">
              <a:spLocks noChangeArrowheads="1"/>
            </p:cNvSpPr>
            <p:nvPr/>
          </p:nvSpPr>
          <p:spPr bwMode="auto">
            <a:xfrm>
              <a:off x="3286" y="1994"/>
              <a:ext cx="794" cy="294"/>
            </a:xfrm>
            <a:prstGeom prst="rect">
              <a:avLst/>
            </a:prstGeom>
            <a:noFill/>
            <a:ln w="9525">
              <a:solidFill>
                <a:schemeClr val="tx1"/>
              </a:solidFill>
              <a:miter lim="800000"/>
              <a:headEnd/>
              <a:tailEnd/>
            </a:ln>
          </p:spPr>
          <p:txBody>
            <a:bodyPr wrap="none">
              <a:spAutoFit/>
            </a:bodyPr>
            <a:lstStyle/>
            <a:p>
              <a:r>
                <a:rPr lang="en-US">
                  <a:solidFill>
                    <a:srgbClr val="000000"/>
                  </a:solidFill>
                </a:rPr>
                <a:t>Hungry?</a:t>
              </a:r>
            </a:p>
          </p:txBody>
        </p:sp>
        <p:sp>
          <p:nvSpPr>
            <p:cNvPr id="21516" name="Text Box 11"/>
            <p:cNvSpPr txBox="1">
              <a:spLocks noChangeArrowheads="1"/>
            </p:cNvSpPr>
            <p:nvPr/>
          </p:nvSpPr>
          <p:spPr bwMode="auto">
            <a:xfrm>
              <a:off x="3120" y="2618"/>
              <a:ext cx="378" cy="294"/>
            </a:xfrm>
            <a:prstGeom prst="rect">
              <a:avLst/>
            </a:prstGeom>
            <a:solidFill>
              <a:schemeClr val="folHlink"/>
            </a:solidFill>
            <a:ln w="9525">
              <a:solidFill>
                <a:schemeClr val="tx1"/>
              </a:solidFill>
              <a:miter lim="800000"/>
              <a:headEnd/>
              <a:tailEnd/>
            </a:ln>
          </p:spPr>
          <p:txBody>
            <a:bodyPr wrap="none">
              <a:spAutoFit/>
            </a:bodyPr>
            <a:lstStyle/>
            <a:p>
              <a:r>
                <a:rPr lang="en-US">
                  <a:solidFill>
                    <a:srgbClr val="000000"/>
                  </a:solidFill>
                </a:rPr>
                <a:t>yes</a:t>
              </a:r>
            </a:p>
          </p:txBody>
        </p:sp>
        <p:sp>
          <p:nvSpPr>
            <p:cNvPr id="21517" name="Line 24"/>
            <p:cNvSpPr>
              <a:spLocks noChangeShapeType="1"/>
            </p:cNvSpPr>
            <p:nvPr/>
          </p:nvSpPr>
          <p:spPr bwMode="auto">
            <a:xfrm>
              <a:off x="2496" y="1584"/>
              <a:ext cx="1200" cy="384"/>
            </a:xfrm>
            <a:prstGeom prst="line">
              <a:avLst/>
            </a:prstGeom>
            <a:noFill/>
            <a:ln w="9525">
              <a:solidFill>
                <a:schemeClr val="tx1"/>
              </a:solidFill>
              <a:round/>
              <a:headEnd/>
              <a:tailEnd type="triangle" w="med" len="med"/>
            </a:ln>
          </p:spPr>
          <p:txBody>
            <a:bodyPr/>
            <a:lstStyle/>
            <a:p>
              <a:endParaRPr lang="en-US">
                <a:solidFill>
                  <a:srgbClr val="000000"/>
                </a:solidFill>
              </a:endParaRPr>
            </a:p>
          </p:txBody>
        </p:sp>
        <p:sp>
          <p:nvSpPr>
            <p:cNvPr id="21518" name="Text Box 37"/>
            <p:cNvSpPr txBox="1">
              <a:spLocks noChangeArrowheads="1"/>
            </p:cNvSpPr>
            <p:nvPr/>
          </p:nvSpPr>
          <p:spPr bwMode="auto">
            <a:xfrm>
              <a:off x="3158" y="2282"/>
              <a:ext cx="351" cy="288"/>
            </a:xfrm>
            <a:prstGeom prst="rect">
              <a:avLst/>
            </a:prstGeom>
            <a:noFill/>
            <a:ln w="9525">
              <a:noFill/>
              <a:miter lim="800000"/>
              <a:headEnd/>
              <a:tailEnd/>
            </a:ln>
          </p:spPr>
          <p:txBody>
            <a:bodyPr wrap="none">
              <a:spAutoFit/>
            </a:bodyPr>
            <a:lstStyle/>
            <a:p>
              <a:r>
                <a:rPr lang="en-US">
                  <a:solidFill>
                    <a:srgbClr val="000000"/>
                  </a:solidFill>
                </a:rPr>
                <a:t>No</a:t>
              </a:r>
            </a:p>
          </p:txBody>
        </p:sp>
        <p:sp>
          <p:nvSpPr>
            <p:cNvPr id="21519" name="Text Box 40"/>
            <p:cNvSpPr txBox="1">
              <a:spLocks noChangeArrowheads="1"/>
            </p:cNvSpPr>
            <p:nvPr/>
          </p:nvSpPr>
          <p:spPr bwMode="auto">
            <a:xfrm>
              <a:off x="2796" y="1754"/>
              <a:ext cx="564" cy="288"/>
            </a:xfrm>
            <a:prstGeom prst="rect">
              <a:avLst/>
            </a:prstGeom>
            <a:noFill/>
            <a:ln w="9525">
              <a:noFill/>
              <a:miter lim="800000"/>
              <a:headEnd/>
              <a:tailEnd/>
            </a:ln>
          </p:spPr>
          <p:txBody>
            <a:bodyPr wrap="none">
              <a:spAutoFit/>
            </a:bodyPr>
            <a:lstStyle/>
            <a:p>
              <a:r>
                <a:rPr lang="en-US">
                  <a:solidFill>
                    <a:srgbClr val="000000"/>
                  </a:solidFill>
                </a:rPr>
                <a:t>10-30</a:t>
              </a:r>
            </a:p>
          </p:txBody>
        </p:sp>
        <p:sp>
          <p:nvSpPr>
            <p:cNvPr id="21520" name="Line 52"/>
            <p:cNvSpPr>
              <a:spLocks noChangeShapeType="1"/>
            </p:cNvSpPr>
            <p:nvPr/>
          </p:nvSpPr>
          <p:spPr bwMode="auto">
            <a:xfrm flipH="1">
              <a:off x="3936" y="2928"/>
              <a:ext cx="192" cy="336"/>
            </a:xfrm>
            <a:prstGeom prst="line">
              <a:avLst/>
            </a:prstGeom>
            <a:noFill/>
            <a:ln w="9525">
              <a:solidFill>
                <a:schemeClr val="tx1"/>
              </a:solidFill>
              <a:round/>
              <a:headEnd/>
              <a:tailEnd type="triangle" w="med" len="med"/>
            </a:ln>
          </p:spPr>
          <p:txBody>
            <a:bodyPr/>
            <a:lstStyle/>
            <a:p>
              <a:endParaRPr lang="en-US">
                <a:solidFill>
                  <a:srgbClr val="000000"/>
                </a:solidFill>
              </a:endParaRPr>
            </a:p>
          </p:txBody>
        </p:sp>
        <p:sp>
          <p:nvSpPr>
            <p:cNvPr id="21521" name="Line 54"/>
            <p:cNvSpPr>
              <a:spLocks noChangeShapeType="1"/>
            </p:cNvSpPr>
            <p:nvPr/>
          </p:nvSpPr>
          <p:spPr bwMode="auto">
            <a:xfrm flipH="1">
              <a:off x="4416" y="3552"/>
              <a:ext cx="240" cy="336"/>
            </a:xfrm>
            <a:prstGeom prst="line">
              <a:avLst/>
            </a:prstGeom>
            <a:noFill/>
            <a:ln w="9525">
              <a:solidFill>
                <a:schemeClr val="tx1"/>
              </a:solidFill>
              <a:round/>
              <a:headEnd/>
              <a:tailEnd type="triangle" w="med" len="med"/>
            </a:ln>
          </p:spPr>
          <p:txBody>
            <a:bodyPr/>
            <a:lstStyle/>
            <a:p>
              <a:endParaRPr lang="en-US">
                <a:solidFill>
                  <a:srgbClr val="000000"/>
                </a:solidFill>
              </a:endParaRPr>
            </a:p>
          </p:txBody>
        </p:sp>
        <p:sp>
          <p:nvSpPr>
            <p:cNvPr id="21522" name="Text Box 12"/>
            <p:cNvSpPr txBox="1">
              <a:spLocks noChangeArrowheads="1"/>
            </p:cNvSpPr>
            <p:nvPr/>
          </p:nvSpPr>
          <p:spPr bwMode="auto">
            <a:xfrm>
              <a:off x="3744" y="2618"/>
              <a:ext cx="920" cy="294"/>
            </a:xfrm>
            <a:prstGeom prst="rect">
              <a:avLst/>
            </a:prstGeom>
            <a:noFill/>
            <a:ln w="9525">
              <a:solidFill>
                <a:schemeClr val="tx1"/>
              </a:solidFill>
              <a:miter lim="800000"/>
              <a:headEnd/>
              <a:tailEnd/>
            </a:ln>
          </p:spPr>
          <p:txBody>
            <a:bodyPr wrap="none">
              <a:spAutoFit/>
            </a:bodyPr>
            <a:lstStyle/>
            <a:p>
              <a:r>
                <a:rPr lang="en-US">
                  <a:solidFill>
                    <a:srgbClr val="000000"/>
                  </a:solidFill>
                </a:rPr>
                <a:t>Alternate?</a:t>
              </a:r>
            </a:p>
          </p:txBody>
        </p:sp>
        <p:sp>
          <p:nvSpPr>
            <p:cNvPr id="21523" name="Text Box 13"/>
            <p:cNvSpPr txBox="1">
              <a:spLocks noChangeArrowheads="1"/>
            </p:cNvSpPr>
            <p:nvPr/>
          </p:nvSpPr>
          <p:spPr bwMode="auto">
            <a:xfrm>
              <a:off x="3698" y="3258"/>
              <a:ext cx="378" cy="294"/>
            </a:xfrm>
            <a:prstGeom prst="rect">
              <a:avLst/>
            </a:prstGeom>
            <a:solidFill>
              <a:schemeClr val="folHlink"/>
            </a:solidFill>
            <a:ln w="9525">
              <a:solidFill>
                <a:schemeClr val="tx1"/>
              </a:solidFill>
              <a:miter lim="800000"/>
              <a:headEnd/>
              <a:tailEnd/>
            </a:ln>
          </p:spPr>
          <p:txBody>
            <a:bodyPr wrap="none">
              <a:spAutoFit/>
            </a:bodyPr>
            <a:lstStyle/>
            <a:p>
              <a:r>
                <a:rPr lang="en-US">
                  <a:solidFill>
                    <a:srgbClr val="000000"/>
                  </a:solidFill>
                </a:rPr>
                <a:t>yes</a:t>
              </a:r>
            </a:p>
          </p:txBody>
        </p:sp>
        <p:sp>
          <p:nvSpPr>
            <p:cNvPr id="21524" name="Line 36"/>
            <p:cNvSpPr>
              <a:spLocks noChangeShapeType="1"/>
            </p:cNvSpPr>
            <p:nvPr/>
          </p:nvSpPr>
          <p:spPr bwMode="auto">
            <a:xfrm>
              <a:off x="3792" y="2304"/>
              <a:ext cx="336" cy="336"/>
            </a:xfrm>
            <a:prstGeom prst="line">
              <a:avLst/>
            </a:prstGeom>
            <a:noFill/>
            <a:ln w="9525">
              <a:solidFill>
                <a:schemeClr val="tx1"/>
              </a:solidFill>
              <a:round/>
              <a:headEnd/>
              <a:tailEnd type="triangle" w="med" len="med"/>
            </a:ln>
          </p:spPr>
          <p:txBody>
            <a:bodyPr/>
            <a:lstStyle/>
            <a:p>
              <a:endParaRPr lang="en-US">
                <a:solidFill>
                  <a:srgbClr val="000000"/>
                </a:solidFill>
              </a:endParaRPr>
            </a:p>
          </p:txBody>
        </p:sp>
        <p:sp>
          <p:nvSpPr>
            <p:cNvPr id="21525" name="Text Box 38"/>
            <p:cNvSpPr txBox="1">
              <a:spLocks noChangeArrowheads="1"/>
            </p:cNvSpPr>
            <p:nvPr/>
          </p:nvSpPr>
          <p:spPr bwMode="auto">
            <a:xfrm>
              <a:off x="4070" y="2234"/>
              <a:ext cx="415" cy="288"/>
            </a:xfrm>
            <a:prstGeom prst="rect">
              <a:avLst/>
            </a:prstGeom>
            <a:noFill/>
            <a:ln w="9525">
              <a:noFill/>
              <a:miter lim="800000"/>
              <a:headEnd/>
              <a:tailEnd/>
            </a:ln>
          </p:spPr>
          <p:txBody>
            <a:bodyPr wrap="none">
              <a:spAutoFit/>
            </a:bodyPr>
            <a:lstStyle/>
            <a:p>
              <a:r>
                <a:rPr lang="en-US">
                  <a:solidFill>
                    <a:srgbClr val="000000"/>
                  </a:solidFill>
                </a:rPr>
                <a:t>Yes</a:t>
              </a:r>
            </a:p>
          </p:txBody>
        </p:sp>
        <p:sp>
          <p:nvSpPr>
            <p:cNvPr id="21526" name="Text Box 64"/>
            <p:cNvSpPr txBox="1">
              <a:spLocks noChangeArrowheads="1"/>
            </p:cNvSpPr>
            <p:nvPr/>
          </p:nvSpPr>
          <p:spPr bwMode="auto">
            <a:xfrm>
              <a:off x="3734" y="2906"/>
              <a:ext cx="308" cy="288"/>
            </a:xfrm>
            <a:prstGeom prst="rect">
              <a:avLst/>
            </a:prstGeom>
            <a:noFill/>
            <a:ln w="9525">
              <a:noFill/>
              <a:miter lim="800000"/>
              <a:headEnd/>
              <a:tailEnd/>
            </a:ln>
          </p:spPr>
          <p:txBody>
            <a:bodyPr wrap="none">
              <a:spAutoFit/>
            </a:bodyPr>
            <a:lstStyle/>
            <a:p>
              <a:r>
                <a:rPr lang="en-US">
                  <a:solidFill>
                    <a:srgbClr val="000000"/>
                  </a:solidFill>
                </a:rPr>
                <a:t>no</a:t>
              </a:r>
            </a:p>
          </p:txBody>
        </p:sp>
        <p:sp>
          <p:nvSpPr>
            <p:cNvPr id="21527" name="Text Box 14"/>
            <p:cNvSpPr txBox="1">
              <a:spLocks noChangeArrowheads="1"/>
            </p:cNvSpPr>
            <p:nvPr/>
          </p:nvSpPr>
          <p:spPr bwMode="auto">
            <a:xfrm>
              <a:off x="4370" y="3258"/>
              <a:ext cx="814" cy="294"/>
            </a:xfrm>
            <a:prstGeom prst="rect">
              <a:avLst/>
            </a:prstGeom>
            <a:noFill/>
            <a:ln w="9525">
              <a:solidFill>
                <a:schemeClr val="tx1"/>
              </a:solidFill>
              <a:miter lim="800000"/>
              <a:headEnd/>
              <a:tailEnd/>
            </a:ln>
          </p:spPr>
          <p:txBody>
            <a:bodyPr wrap="none">
              <a:spAutoFit/>
            </a:bodyPr>
            <a:lstStyle/>
            <a:p>
              <a:r>
                <a:rPr lang="en-US">
                  <a:solidFill>
                    <a:srgbClr val="000000"/>
                  </a:solidFill>
                </a:rPr>
                <a:t>Raining?</a:t>
              </a:r>
            </a:p>
          </p:txBody>
        </p:sp>
        <p:sp>
          <p:nvSpPr>
            <p:cNvPr id="21528" name="Text Box 15"/>
            <p:cNvSpPr txBox="1">
              <a:spLocks noChangeArrowheads="1"/>
            </p:cNvSpPr>
            <p:nvPr/>
          </p:nvSpPr>
          <p:spPr bwMode="auto">
            <a:xfrm>
              <a:off x="4230" y="3882"/>
              <a:ext cx="314" cy="294"/>
            </a:xfrm>
            <a:prstGeom prst="rect">
              <a:avLst/>
            </a:prstGeom>
            <a:solidFill>
              <a:schemeClr val="folHlink"/>
            </a:solidFill>
            <a:ln w="9525">
              <a:solidFill>
                <a:schemeClr val="tx1"/>
              </a:solidFill>
              <a:miter lim="800000"/>
              <a:headEnd/>
              <a:tailEnd/>
            </a:ln>
          </p:spPr>
          <p:txBody>
            <a:bodyPr wrap="none">
              <a:spAutoFit/>
            </a:bodyPr>
            <a:lstStyle/>
            <a:p>
              <a:r>
                <a:rPr lang="en-US">
                  <a:solidFill>
                    <a:srgbClr val="000000"/>
                  </a:solidFill>
                </a:rPr>
                <a:t>no</a:t>
              </a:r>
            </a:p>
          </p:txBody>
        </p:sp>
        <p:sp>
          <p:nvSpPr>
            <p:cNvPr id="21529" name="Text Box 16"/>
            <p:cNvSpPr txBox="1">
              <a:spLocks noChangeArrowheads="1"/>
            </p:cNvSpPr>
            <p:nvPr/>
          </p:nvSpPr>
          <p:spPr bwMode="auto">
            <a:xfrm>
              <a:off x="4950" y="3834"/>
              <a:ext cx="378" cy="294"/>
            </a:xfrm>
            <a:prstGeom prst="rect">
              <a:avLst/>
            </a:prstGeom>
            <a:solidFill>
              <a:schemeClr val="folHlink"/>
            </a:solidFill>
            <a:ln w="9525">
              <a:solidFill>
                <a:schemeClr val="tx1"/>
              </a:solidFill>
              <a:miter lim="800000"/>
              <a:headEnd/>
              <a:tailEnd/>
            </a:ln>
          </p:spPr>
          <p:txBody>
            <a:bodyPr wrap="none">
              <a:spAutoFit/>
            </a:bodyPr>
            <a:lstStyle/>
            <a:p>
              <a:r>
                <a:rPr lang="en-US">
                  <a:solidFill>
                    <a:srgbClr val="000000"/>
                  </a:solidFill>
                </a:rPr>
                <a:t>yes</a:t>
              </a:r>
            </a:p>
          </p:txBody>
        </p:sp>
        <p:sp>
          <p:nvSpPr>
            <p:cNvPr id="21530" name="Line 53"/>
            <p:cNvSpPr>
              <a:spLocks noChangeShapeType="1"/>
            </p:cNvSpPr>
            <p:nvPr/>
          </p:nvSpPr>
          <p:spPr bwMode="auto">
            <a:xfrm>
              <a:off x="4320" y="2928"/>
              <a:ext cx="384" cy="336"/>
            </a:xfrm>
            <a:prstGeom prst="line">
              <a:avLst/>
            </a:prstGeom>
            <a:noFill/>
            <a:ln w="9525">
              <a:solidFill>
                <a:schemeClr val="tx1"/>
              </a:solidFill>
              <a:round/>
              <a:headEnd/>
              <a:tailEnd type="triangle" w="med" len="med"/>
            </a:ln>
          </p:spPr>
          <p:txBody>
            <a:bodyPr/>
            <a:lstStyle/>
            <a:p>
              <a:endParaRPr lang="en-US">
                <a:solidFill>
                  <a:srgbClr val="000000"/>
                </a:solidFill>
              </a:endParaRPr>
            </a:p>
          </p:txBody>
        </p:sp>
        <p:sp>
          <p:nvSpPr>
            <p:cNvPr id="21531" name="Line 55"/>
            <p:cNvSpPr>
              <a:spLocks noChangeShapeType="1"/>
            </p:cNvSpPr>
            <p:nvPr/>
          </p:nvSpPr>
          <p:spPr bwMode="auto">
            <a:xfrm>
              <a:off x="4896" y="3552"/>
              <a:ext cx="240" cy="288"/>
            </a:xfrm>
            <a:prstGeom prst="line">
              <a:avLst/>
            </a:prstGeom>
            <a:noFill/>
            <a:ln w="9525">
              <a:solidFill>
                <a:schemeClr val="tx1"/>
              </a:solidFill>
              <a:round/>
              <a:headEnd/>
              <a:tailEnd type="triangle" w="med" len="med"/>
            </a:ln>
          </p:spPr>
          <p:txBody>
            <a:bodyPr/>
            <a:lstStyle/>
            <a:p>
              <a:endParaRPr lang="en-US">
                <a:solidFill>
                  <a:srgbClr val="000000"/>
                </a:solidFill>
              </a:endParaRPr>
            </a:p>
          </p:txBody>
        </p:sp>
        <p:sp>
          <p:nvSpPr>
            <p:cNvPr id="21532" name="Text Box 65"/>
            <p:cNvSpPr txBox="1">
              <a:spLocks noChangeArrowheads="1"/>
            </p:cNvSpPr>
            <p:nvPr/>
          </p:nvSpPr>
          <p:spPr bwMode="auto">
            <a:xfrm>
              <a:off x="4512" y="2880"/>
              <a:ext cx="372" cy="288"/>
            </a:xfrm>
            <a:prstGeom prst="rect">
              <a:avLst/>
            </a:prstGeom>
            <a:noFill/>
            <a:ln w="9525">
              <a:noFill/>
              <a:miter lim="800000"/>
              <a:headEnd/>
              <a:tailEnd/>
            </a:ln>
          </p:spPr>
          <p:txBody>
            <a:bodyPr wrap="none">
              <a:spAutoFit/>
            </a:bodyPr>
            <a:lstStyle/>
            <a:p>
              <a:r>
                <a:rPr lang="en-US">
                  <a:solidFill>
                    <a:srgbClr val="000000"/>
                  </a:solidFill>
                </a:rPr>
                <a:t>yes</a:t>
              </a:r>
            </a:p>
          </p:txBody>
        </p:sp>
        <p:sp>
          <p:nvSpPr>
            <p:cNvPr id="21533" name="Text Box 66"/>
            <p:cNvSpPr txBox="1">
              <a:spLocks noChangeArrowheads="1"/>
            </p:cNvSpPr>
            <p:nvPr/>
          </p:nvSpPr>
          <p:spPr bwMode="auto">
            <a:xfrm>
              <a:off x="4262" y="3530"/>
              <a:ext cx="308" cy="288"/>
            </a:xfrm>
            <a:prstGeom prst="rect">
              <a:avLst/>
            </a:prstGeom>
            <a:noFill/>
            <a:ln w="9525">
              <a:noFill/>
              <a:miter lim="800000"/>
              <a:headEnd/>
              <a:tailEnd/>
            </a:ln>
          </p:spPr>
          <p:txBody>
            <a:bodyPr wrap="none">
              <a:spAutoFit/>
            </a:bodyPr>
            <a:lstStyle/>
            <a:p>
              <a:r>
                <a:rPr lang="en-US">
                  <a:solidFill>
                    <a:srgbClr val="000000"/>
                  </a:solidFill>
                </a:rPr>
                <a:t>no</a:t>
              </a:r>
            </a:p>
          </p:txBody>
        </p:sp>
        <p:sp>
          <p:nvSpPr>
            <p:cNvPr id="21534" name="Text Box 67"/>
            <p:cNvSpPr txBox="1">
              <a:spLocks noChangeArrowheads="1"/>
            </p:cNvSpPr>
            <p:nvPr/>
          </p:nvSpPr>
          <p:spPr bwMode="auto">
            <a:xfrm>
              <a:off x="5078" y="3482"/>
              <a:ext cx="372" cy="288"/>
            </a:xfrm>
            <a:prstGeom prst="rect">
              <a:avLst/>
            </a:prstGeom>
            <a:noFill/>
            <a:ln w="9525">
              <a:noFill/>
              <a:miter lim="800000"/>
              <a:headEnd/>
              <a:tailEnd/>
            </a:ln>
          </p:spPr>
          <p:txBody>
            <a:bodyPr wrap="none">
              <a:spAutoFit/>
            </a:bodyPr>
            <a:lstStyle/>
            <a:p>
              <a:r>
                <a:rPr lang="en-US">
                  <a:solidFill>
                    <a:srgbClr val="000000"/>
                  </a:solidFill>
                </a:rPr>
                <a:t>yes</a:t>
              </a:r>
            </a:p>
          </p:txBody>
        </p:sp>
      </p:grpSp>
    </p:spTree>
    <p:extLst>
      <p:ext uri="{BB962C8B-B14F-4D97-AF65-F5344CB8AC3E}">
        <p14:creationId xmlns:p14="http://schemas.microsoft.com/office/powerpoint/2010/main" val="2198078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z="3600" b="1" smtClean="0"/>
              <a:t>Induction</a:t>
            </a:r>
          </a:p>
        </p:txBody>
      </p:sp>
      <p:graphicFrame>
        <p:nvGraphicFramePr>
          <p:cNvPr id="26733" name="Group 109"/>
          <p:cNvGraphicFramePr>
            <a:graphicFrameLocks noGrp="1"/>
          </p:cNvGraphicFramePr>
          <p:nvPr/>
        </p:nvGraphicFramePr>
        <p:xfrm>
          <a:off x="4343400" y="4038600"/>
          <a:ext cx="3581400" cy="2255520"/>
        </p:xfrm>
        <a:graphic>
          <a:graphicData uri="http://schemas.openxmlformats.org/drawingml/2006/table">
            <a:tbl>
              <a:tblPr/>
              <a:tblGrid>
                <a:gridCol w="587375"/>
                <a:gridCol w="420688"/>
                <a:gridCol w="390525"/>
                <a:gridCol w="457200"/>
                <a:gridCol w="488950"/>
                <a:gridCol w="520700"/>
                <a:gridCol w="357187"/>
                <a:gridCol w="358775"/>
              </a:tblGrid>
              <a:tr h="250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tx1"/>
                          </a:solidFill>
                          <a:effectLst/>
                          <a:latin typeface="Times New Roman" pitchFamily="18" charset="0"/>
                        </a:rPr>
                        <a:t>Ex’ple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tx1"/>
                          </a:solidFill>
                          <a:effectLst/>
                          <a:latin typeface="Times New Roman" pitchFamily="18" charset="0"/>
                        </a:rPr>
                        <a:t>  Bar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tx1"/>
                          </a:solidFill>
                          <a:effectLst/>
                          <a:latin typeface="Times New Roman" pitchFamily="18" charset="0"/>
                        </a:rPr>
                        <a:t>  Fri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tx1"/>
                          </a:solidFill>
                          <a:effectLst/>
                          <a:latin typeface="Times New Roman" pitchFamily="18" charset="0"/>
                        </a:rPr>
                        <a:t>  Hun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tx1"/>
                          </a:solidFill>
                          <a:effectLst/>
                          <a:latin typeface="Times New Roman" pitchFamily="18" charset="0"/>
                        </a:rPr>
                        <a:t>   Pat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tx1"/>
                          </a:solidFill>
                          <a:effectLst/>
                          <a:latin typeface="Times New Roman" pitchFamily="18" charset="0"/>
                        </a:rPr>
                        <a:t>  Type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tx1"/>
                          </a:solidFill>
                          <a:effectLst/>
                          <a:latin typeface="Times New Roman" pitchFamily="18" charset="0"/>
                        </a:rPr>
                        <a:t>Res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tx1"/>
                          </a:solidFill>
                          <a:effectLst/>
                          <a:latin typeface="Times New Roman" pitchFamily="18" charset="0"/>
                        </a:rPr>
                        <a:t>wait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    x1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   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   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   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 some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 french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 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 yes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9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    x4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   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  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   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 full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  thai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 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 yes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    x5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   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  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   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 full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  french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 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 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    x6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9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    x7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    x8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    x9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9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    x10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tx1"/>
                          </a:solidFill>
                          <a:effectLst/>
                          <a:latin typeface="Times New Roman" pitchFamily="18" charset="0"/>
                        </a:rPr>
                        <a:t>    x11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657" name="Text Box 110"/>
          <p:cNvSpPr txBox="1">
            <a:spLocks noChangeArrowheads="1"/>
          </p:cNvSpPr>
          <p:nvPr/>
        </p:nvSpPr>
        <p:spPr bwMode="auto">
          <a:xfrm>
            <a:off x="5565775" y="3317875"/>
            <a:ext cx="758825" cy="457200"/>
          </a:xfrm>
          <a:prstGeom prst="rect">
            <a:avLst/>
          </a:prstGeom>
          <a:noFill/>
          <a:ln w="9525">
            <a:noFill/>
            <a:miter lim="800000"/>
            <a:headEnd/>
            <a:tailEnd/>
          </a:ln>
        </p:spPr>
        <p:txBody>
          <a:bodyPr wrap="none">
            <a:spAutoFit/>
          </a:bodyPr>
          <a:lstStyle/>
          <a:p>
            <a:r>
              <a:rPr lang="en-US">
                <a:solidFill>
                  <a:srgbClr val="000000"/>
                </a:solidFill>
              </a:rPr>
              <a:t>Data</a:t>
            </a:r>
          </a:p>
        </p:txBody>
      </p:sp>
      <p:sp>
        <p:nvSpPr>
          <p:cNvPr id="26735" name="Text Box 111"/>
          <p:cNvSpPr txBox="1">
            <a:spLocks noChangeArrowheads="1"/>
          </p:cNvSpPr>
          <p:nvPr/>
        </p:nvSpPr>
        <p:spPr bwMode="auto">
          <a:xfrm>
            <a:off x="593725" y="4613275"/>
            <a:ext cx="1038225" cy="466725"/>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spAutoFit/>
          </a:bodyPr>
          <a:lstStyle/>
          <a:p>
            <a:pPr>
              <a:defRPr/>
            </a:pPr>
            <a:r>
              <a:rPr lang="en-US">
                <a:solidFill>
                  <a:srgbClr val="000000"/>
                </a:solidFill>
              </a:rPr>
              <a:t>pattern</a:t>
            </a:r>
          </a:p>
        </p:txBody>
      </p:sp>
      <p:grpSp>
        <p:nvGrpSpPr>
          <p:cNvPr id="2" name="Group 116"/>
          <p:cNvGrpSpPr>
            <a:grpSpLocks/>
          </p:cNvGrpSpPr>
          <p:nvPr/>
        </p:nvGrpSpPr>
        <p:grpSpPr bwMode="auto">
          <a:xfrm>
            <a:off x="1050925" y="2174875"/>
            <a:ext cx="6826250" cy="2549525"/>
            <a:chOff x="662" y="1370"/>
            <a:chExt cx="4300" cy="1606"/>
          </a:xfrm>
        </p:grpSpPr>
        <p:sp>
          <p:nvSpPr>
            <p:cNvPr id="23664" name="Text Box 3"/>
            <p:cNvSpPr txBox="1">
              <a:spLocks noChangeArrowheads="1"/>
            </p:cNvSpPr>
            <p:nvPr/>
          </p:nvSpPr>
          <p:spPr bwMode="auto">
            <a:xfrm>
              <a:off x="662" y="1370"/>
              <a:ext cx="4300" cy="288"/>
            </a:xfrm>
            <a:prstGeom prst="rect">
              <a:avLst/>
            </a:prstGeom>
            <a:noFill/>
            <a:ln w="9525">
              <a:noFill/>
              <a:miter lim="800000"/>
              <a:headEnd/>
              <a:tailEnd/>
            </a:ln>
          </p:spPr>
          <p:txBody>
            <a:bodyPr wrap="none">
              <a:spAutoFit/>
            </a:bodyPr>
            <a:lstStyle/>
            <a:p>
              <a:r>
                <a:rPr lang="en-US">
                  <a:solidFill>
                    <a:srgbClr val="000000"/>
                  </a:solidFill>
                </a:rPr>
                <a:t>Databases: what are the data that matches this pattern?</a:t>
              </a:r>
            </a:p>
          </p:txBody>
        </p:sp>
        <p:sp>
          <p:nvSpPr>
            <p:cNvPr id="23665" name="Line 112"/>
            <p:cNvSpPr>
              <a:spLocks noChangeShapeType="1"/>
            </p:cNvSpPr>
            <p:nvPr/>
          </p:nvSpPr>
          <p:spPr bwMode="auto">
            <a:xfrm>
              <a:off x="1152" y="2976"/>
              <a:ext cx="1488" cy="0"/>
            </a:xfrm>
            <a:prstGeom prst="line">
              <a:avLst/>
            </a:prstGeom>
            <a:noFill/>
            <a:ln w="9525">
              <a:solidFill>
                <a:schemeClr val="tx1"/>
              </a:solidFill>
              <a:round/>
              <a:headEnd/>
              <a:tailEnd type="triangle" w="med" len="med"/>
            </a:ln>
          </p:spPr>
          <p:txBody>
            <a:bodyPr/>
            <a:lstStyle/>
            <a:p>
              <a:endParaRPr lang="en-US">
                <a:solidFill>
                  <a:srgbClr val="000000"/>
                </a:solidFill>
              </a:endParaRPr>
            </a:p>
          </p:txBody>
        </p:sp>
        <p:sp>
          <p:nvSpPr>
            <p:cNvPr id="23666" name="Text Box 113"/>
            <p:cNvSpPr txBox="1">
              <a:spLocks noChangeArrowheads="1"/>
            </p:cNvSpPr>
            <p:nvPr/>
          </p:nvSpPr>
          <p:spPr bwMode="auto">
            <a:xfrm>
              <a:off x="1430" y="2666"/>
              <a:ext cx="776" cy="288"/>
            </a:xfrm>
            <a:prstGeom prst="rect">
              <a:avLst/>
            </a:prstGeom>
            <a:noFill/>
            <a:ln w="9525">
              <a:noFill/>
              <a:miter lim="800000"/>
              <a:headEnd/>
              <a:tailEnd/>
            </a:ln>
          </p:spPr>
          <p:txBody>
            <a:bodyPr wrap="none">
              <a:spAutoFit/>
            </a:bodyPr>
            <a:lstStyle/>
            <a:p>
              <a:r>
                <a:rPr lang="en-US">
                  <a:solidFill>
                    <a:srgbClr val="000000"/>
                  </a:solidFill>
                </a:rPr>
                <a:t>database</a:t>
              </a:r>
            </a:p>
          </p:txBody>
        </p:sp>
      </p:grpSp>
      <p:grpSp>
        <p:nvGrpSpPr>
          <p:cNvPr id="3" name="Group 117"/>
          <p:cNvGrpSpPr>
            <a:grpSpLocks/>
          </p:cNvGrpSpPr>
          <p:nvPr/>
        </p:nvGrpSpPr>
        <p:grpSpPr bwMode="auto">
          <a:xfrm>
            <a:off x="1050925" y="2784475"/>
            <a:ext cx="6775450" cy="2819400"/>
            <a:chOff x="662" y="1754"/>
            <a:chExt cx="4268" cy="1776"/>
          </a:xfrm>
        </p:grpSpPr>
        <p:sp>
          <p:nvSpPr>
            <p:cNvPr id="23661" name="Text Box 4"/>
            <p:cNvSpPr txBox="1">
              <a:spLocks noChangeArrowheads="1"/>
            </p:cNvSpPr>
            <p:nvPr/>
          </p:nvSpPr>
          <p:spPr bwMode="auto">
            <a:xfrm>
              <a:off x="662" y="1754"/>
              <a:ext cx="4268" cy="288"/>
            </a:xfrm>
            <a:prstGeom prst="rect">
              <a:avLst/>
            </a:prstGeom>
            <a:noFill/>
            <a:ln w="9525">
              <a:noFill/>
              <a:miter lim="800000"/>
              <a:headEnd/>
              <a:tailEnd/>
            </a:ln>
          </p:spPr>
          <p:txBody>
            <a:bodyPr wrap="none">
              <a:spAutoFit/>
            </a:bodyPr>
            <a:lstStyle/>
            <a:p>
              <a:r>
                <a:rPr lang="en-US">
                  <a:solidFill>
                    <a:srgbClr val="000000"/>
                  </a:solidFill>
                </a:rPr>
                <a:t>Induction: what is the pattern that matches these data?</a:t>
              </a:r>
            </a:p>
          </p:txBody>
        </p:sp>
        <p:sp>
          <p:nvSpPr>
            <p:cNvPr id="23662" name="Line 114"/>
            <p:cNvSpPr>
              <a:spLocks noChangeShapeType="1"/>
            </p:cNvSpPr>
            <p:nvPr/>
          </p:nvSpPr>
          <p:spPr bwMode="auto">
            <a:xfrm flipH="1">
              <a:off x="1152" y="3216"/>
              <a:ext cx="1488" cy="0"/>
            </a:xfrm>
            <a:prstGeom prst="line">
              <a:avLst/>
            </a:prstGeom>
            <a:noFill/>
            <a:ln w="9525">
              <a:solidFill>
                <a:schemeClr val="tx1"/>
              </a:solidFill>
              <a:round/>
              <a:headEnd/>
              <a:tailEnd type="triangle" w="med" len="med"/>
            </a:ln>
          </p:spPr>
          <p:txBody>
            <a:bodyPr/>
            <a:lstStyle/>
            <a:p>
              <a:endParaRPr lang="en-US">
                <a:solidFill>
                  <a:srgbClr val="000000"/>
                </a:solidFill>
              </a:endParaRPr>
            </a:p>
          </p:txBody>
        </p:sp>
        <p:sp>
          <p:nvSpPr>
            <p:cNvPr id="23663" name="Text Box 115"/>
            <p:cNvSpPr txBox="1">
              <a:spLocks noChangeArrowheads="1"/>
            </p:cNvSpPr>
            <p:nvPr/>
          </p:nvSpPr>
          <p:spPr bwMode="auto">
            <a:xfrm>
              <a:off x="1526" y="3242"/>
              <a:ext cx="840" cy="288"/>
            </a:xfrm>
            <a:prstGeom prst="rect">
              <a:avLst/>
            </a:prstGeom>
            <a:noFill/>
            <a:ln w="9525">
              <a:noFill/>
              <a:miter lim="800000"/>
              <a:headEnd/>
              <a:tailEnd/>
            </a:ln>
          </p:spPr>
          <p:txBody>
            <a:bodyPr wrap="none">
              <a:spAutoFit/>
            </a:bodyPr>
            <a:lstStyle/>
            <a:p>
              <a:r>
                <a:rPr lang="en-US">
                  <a:solidFill>
                    <a:srgbClr val="000000"/>
                  </a:solidFill>
                </a:rPr>
                <a:t>induction</a:t>
              </a:r>
            </a:p>
          </p:txBody>
        </p:sp>
      </p:grpSp>
    </p:spTree>
    <p:extLst>
      <p:ext uri="{BB962C8B-B14F-4D97-AF65-F5344CB8AC3E}">
        <p14:creationId xmlns:p14="http://schemas.microsoft.com/office/powerpoint/2010/main" val="836930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z="3600" b="1" smtClean="0"/>
              <a:t>Induction of Decision Trees</a:t>
            </a:r>
          </a:p>
        </p:txBody>
      </p:sp>
      <p:sp>
        <p:nvSpPr>
          <p:cNvPr id="24579" name="Text Box 3"/>
          <p:cNvSpPr txBox="1">
            <a:spLocks noChangeArrowheads="1"/>
          </p:cNvSpPr>
          <p:nvPr/>
        </p:nvSpPr>
        <p:spPr bwMode="auto">
          <a:xfrm>
            <a:off x="685800" y="1905000"/>
            <a:ext cx="8093075" cy="707886"/>
          </a:xfrm>
          <a:prstGeom prst="rect">
            <a:avLst/>
          </a:prstGeom>
          <a:noFill/>
          <a:ln w="9525">
            <a:noFill/>
            <a:miter lim="800000"/>
            <a:headEnd/>
            <a:tailEnd/>
          </a:ln>
        </p:spPr>
        <p:txBody>
          <a:bodyPr>
            <a:spAutoFit/>
          </a:bodyPr>
          <a:lstStyle/>
          <a:p>
            <a:pPr>
              <a:buFontTx/>
              <a:buChar char="•"/>
            </a:pPr>
            <a:r>
              <a:rPr lang="en-US" sz="2000" dirty="0">
                <a:solidFill>
                  <a:srgbClr val="000000"/>
                </a:solidFill>
              </a:rPr>
              <a:t>Objective: find a concise decision tree that agrees with the examples</a:t>
            </a:r>
          </a:p>
        </p:txBody>
      </p:sp>
      <p:sp>
        <p:nvSpPr>
          <p:cNvPr id="30724" name="Text Box 4"/>
          <p:cNvSpPr txBox="1">
            <a:spLocks noChangeArrowheads="1"/>
          </p:cNvSpPr>
          <p:nvPr/>
        </p:nvSpPr>
        <p:spPr bwMode="auto">
          <a:xfrm>
            <a:off x="669925" y="3241675"/>
            <a:ext cx="8245475" cy="1015663"/>
          </a:xfrm>
          <a:prstGeom prst="rect">
            <a:avLst/>
          </a:prstGeom>
          <a:noFill/>
          <a:ln w="9525">
            <a:noFill/>
            <a:miter lim="800000"/>
            <a:headEnd/>
            <a:tailEnd/>
          </a:ln>
        </p:spPr>
        <p:txBody>
          <a:bodyPr>
            <a:spAutoFit/>
          </a:bodyPr>
          <a:lstStyle/>
          <a:p>
            <a:pPr>
              <a:buFontTx/>
              <a:buChar char="•"/>
            </a:pPr>
            <a:r>
              <a:rPr lang="en-US" sz="2000">
                <a:solidFill>
                  <a:srgbClr val="000000"/>
                </a:solidFill>
              </a:rPr>
              <a:t>The guiding principle we are going to use is the Ockham’s razor principle: the most likely hypothesis is the simplest one that is consistent with the examples</a:t>
            </a:r>
          </a:p>
        </p:txBody>
      </p:sp>
      <p:sp>
        <p:nvSpPr>
          <p:cNvPr id="30725" name="Text Box 5"/>
          <p:cNvSpPr txBox="1">
            <a:spLocks noChangeArrowheads="1"/>
          </p:cNvSpPr>
          <p:nvPr/>
        </p:nvSpPr>
        <p:spPr bwMode="auto">
          <a:xfrm>
            <a:off x="677863" y="4841875"/>
            <a:ext cx="7433445" cy="400110"/>
          </a:xfrm>
          <a:prstGeom prst="rect">
            <a:avLst/>
          </a:prstGeom>
          <a:noFill/>
          <a:ln w="9525">
            <a:noFill/>
            <a:miter lim="800000"/>
            <a:headEnd/>
            <a:tailEnd/>
          </a:ln>
        </p:spPr>
        <p:txBody>
          <a:bodyPr wrap="none">
            <a:spAutoFit/>
          </a:bodyPr>
          <a:lstStyle/>
          <a:p>
            <a:pPr>
              <a:buFontTx/>
              <a:buChar char="•"/>
            </a:pPr>
            <a:r>
              <a:rPr lang="en-US" sz="2000">
                <a:solidFill>
                  <a:srgbClr val="000000"/>
                </a:solidFill>
              </a:rPr>
              <a:t>Problem: finding the smallest decision tree is NP-complete</a:t>
            </a:r>
          </a:p>
        </p:txBody>
      </p:sp>
      <p:sp>
        <p:nvSpPr>
          <p:cNvPr id="30726" name="Text Box 6"/>
          <p:cNvSpPr txBox="1">
            <a:spLocks noChangeArrowheads="1"/>
          </p:cNvSpPr>
          <p:nvPr/>
        </p:nvSpPr>
        <p:spPr bwMode="auto">
          <a:xfrm>
            <a:off x="593725" y="5832475"/>
            <a:ext cx="8550275" cy="707886"/>
          </a:xfrm>
          <a:prstGeom prst="rect">
            <a:avLst/>
          </a:prstGeom>
          <a:noFill/>
          <a:ln w="9525">
            <a:noFill/>
            <a:miter lim="800000"/>
            <a:headEnd/>
            <a:tailEnd/>
          </a:ln>
        </p:spPr>
        <p:txBody>
          <a:bodyPr>
            <a:spAutoFit/>
          </a:bodyPr>
          <a:lstStyle/>
          <a:p>
            <a:pPr>
              <a:buFontTx/>
              <a:buChar char="•"/>
            </a:pPr>
            <a:r>
              <a:rPr lang="en-US" sz="2000">
                <a:solidFill>
                  <a:srgbClr val="000000"/>
                </a:solidFill>
              </a:rPr>
              <a:t>However, with simple heuristics we can find a small decision tree (approximations)</a:t>
            </a:r>
          </a:p>
        </p:txBody>
      </p:sp>
    </p:spTree>
    <p:extLst>
      <p:ext uri="{BB962C8B-B14F-4D97-AF65-F5344CB8AC3E}">
        <p14:creationId xmlns:p14="http://schemas.microsoft.com/office/powerpoint/2010/main" val="1835602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25"/>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glass.wav"/>
                                        </p:tgtEl>
                                      </p:cMediaNode>
                                    </p:audio>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7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autoUpdateAnimBg="0"/>
      <p:bldP spid="30725" grpId="0" autoUpdateAnimBg="0"/>
      <p:bldP spid="30726"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Decision Trees in Gaming</a:t>
            </a:r>
          </a:p>
        </p:txBody>
      </p:sp>
      <p:sp>
        <p:nvSpPr>
          <p:cNvPr id="29699" name="Rectangle 3"/>
          <p:cNvSpPr>
            <a:spLocks noGrp="1" noChangeArrowheads="1"/>
          </p:cNvSpPr>
          <p:nvPr>
            <p:ph type="body" idx="1"/>
          </p:nvPr>
        </p:nvSpPr>
        <p:spPr/>
        <p:txBody>
          <a:bodyPr/>
          <a:lstStyle/>
          <a:p>
            <a:pPr eaLnBrk="1" hangingPunct="1">
              <a:buNone/>
            </a:pPr>
            <a:r>
              <a:rPr lang="en-US" sz="1800" dirty="0" smtClean="0">
                <a:hlinkClick r:id="rId2"/>
              </a:rPr>
              <a:t>http://www.youtube.com/watch?v=HMdOyUp5Rvk</a:t>
            </a:r>
          </a:p>
          <a:p>
            <a:pPr eaLnBrk="1" hangingPunct="1">
              <a:buNone/>
            </a:pPr>
            <a:endParaRPr lang="en-US" sz="2800" dirty="0" smtClean="0">
              <a:hlinkClick r:id="rId2"/>
            </a:endParaRPr>
          </a:p>
          <a:p>
            <a:pPr eaLnBrk="1" hangingPunct="1"/>
            <a:r>
              <a:rPr lang="en-US" sz="2800" dirty="0" smtClean="0">
                <a:hlinkClick r:id="rId2"/>
              </a:rPr>
              <a:t>Black &amp; White</a:t>
            </a:r>
            <a:r>
              <a:rPr lang="en-US" sz="2800" dirty="0" smtClean="0"/>
              <a:t>, developed by </a:t>
            </a:r>
            <a:r>
              <a:rPr lang="en-US" sz="2800" dirty="0" err="1" smtClean="0"/>
              <a:t>Lionhead</a:t>
            </a:r>
            <a:r>
              <a:rPr lang="en-US" sz="2800" dirty="0" smtClean="0"/>
              <a:t> Studios, and released in 2001 </a:t>
            </a:r>
          </a:p>
          <a:p>
            <a:pPr eaLnBrk="1" hangingPunct="1"/>
            <a:r>
              <a:rPr lang="en-US" sz="2800" dirty="0" smtClean="0"/>
              <a:t>Used to predict a player’s reaction to a certain creature’s action</a:t>
            </a:r>
          </a:p>
          <a:p>
            <a:pPr eaLnBrk="1" hangingPunct="1"/>
            <a:r>
              <a:rPr lang="en-US" sz="2800" dirty="0" smtClean="0"/>
              <a:t>In this model, a greater feedback value means the creature should attack</a:t>
            </a:r>
          </a:p>
          <a:p>
            <a:pPr lvl="1" eaLnBrk="1" hangingPunct="1"/>
            <a:r>
              <a:rPr lang="en-US" sz="2400" dirty="0" smtClean="0"/>
              <a:t>This is done by inducing  a decision tree</a:t>
            </a:r>
          </a:p>
        </p:txBody>
      </p:sp>
    </p:spTree>
    <p:extLst>
      <p:ext uri="{BB962C8B-B14F-4D97-AF65-F5344CB8AC3E}">
        <p14:creationId xmlns:p14="http://schemas.microsoft.com/office/powerpoint/2010/main" val="36307802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Decision Trees in Black &amp; White</a:t>
            </a:r>
          </a:p>
        </p:txBody>
      </p:sp>
      <p:graphicFrame>
        <p:nvGraphicFramePr>
          <p:cNvPr id="40183" name="Group 247"/>
          <p:cNvGraphicFramePr>
            <a:graphicFrameLocks noGrp="1"/>
          </p:cNvGraphicFramePr>
          <p:nvPr>
            <p:ph idx="1"/>
          </p:nvPr>
        </p:nvGraphicFramePr>
        <p:xfrm>
          <a:off x="949325" y="1981200"/>
          <a:ext cx="7661275" cy="4114805"/>
        </p:xfrm>
        <a:graphic>
          <a:graphicData uri="http://schemas.openxmlformats.org/drawingml/2006/table">
            <a:tbl>
              <a:tblPr/>
              <a:tblGrid>
                <a:gridCol w="1392238"/>
                <a:gridCol w="1789112"/>
                <a:gridCol w="1525588"/>
                <a:gridCol w="1231900"/>
                <a:gridCol w="1722437"/>
              </a:tblGrid>
              <a:tr h="573088">
                <a:tc>
                  <a:txBody>
                    <a:bodyPr/>
                    <a:lstStyle/>
                    <a:p>
                      <a:pPr marL="447675" marR="0" lvl="0" indent="-447675"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Example</a:t>
                      </a:r>
                      <a:endParaRPr kumimoji="0" lang="en-US" sz="1600" b="0" i="0" u="none" strike="noStrike" cap="none" normalizeH="0" baseline="0" smtClean="0">
                        <a:ln>
                          <a:noFill/>
                        </a:ln>
                        <a:solidFill>
                          <a:schemeClr val="tx1"/>
                        </a:solidFill>
                        <a:effectLst/>
                        <a:latin typeface="Arial" charset="0"/>
                      </a:endParaRPr>
                    </a:p>
                  </a:txBody>
                  <a:tcPr anchor="b"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Attributes</a:t>
                      </a:r>
                      <a:endParaRPr kumimoji="0" lang="en-US"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 </a:t>
                      </a:r>
                      <a:endParaRPr kumimoji="0" lang="en-US" sz="16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 </a:t>
                      </a:r>
                      <a:endParaRPr kumimoji="0" lang="en-US" sz="1600" b="0" i="0" u="none" strike="noStrike" cap="none" normalizeH="0" baseline="0" smtClean="0">
                        <a:ln>
                          <a:noFill/>
                        </a:ln>
                        <a:solidFill>
                          <a:schemeClr val="tx1"/>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Target</a:t>
                      </a:r>
                      <a:endParaRPr kumimoji="0" lang="en-US"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447675" marR="0" lvl="0" indent="-447675"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 </a:t>
                      </a:r>
                      <a:endParaRPr kumimoji="0" lang="en-US" sz="1600" b="0" i="0" u="none" strike="noStrike" cap="none" normalizeH="0" baseline="0" smtClean="0">
                        <a:ln>
                          <a:noFill/>
                        </a:ln>
                        <a:solidFill>
                          <a:schemeClr val="tx1"/>
                        </a:solidFill>
                        <a:effectLst/>
                        <a:latin typeface="Arial" charset="0"/>
                      </a:endParaRPr>
                    </a:p>
                  </a:txBody>
                  <a:tcPr anchor="b"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Allegiance</a:t>
                      </a:r>
                      <a:endParaRPr kumimoji="0" lang="en-US"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Defense</a:t>
                      </a:r>
                      <a:endParaRPr kumimoji="0" lang="en-US" sz="16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Tribe</a:t>
                      </a:r>
                      <a:endParaRPr kumimoji="0" lang="en-US" sz="1600" b="0" i="0" u="none" strike="noStrike" cap="none" normalizeH="0" baseline="0" smtClean="0">
                        <a:ln>
                          <a:noFill/>
                        </a:ln>
                        <a:solidFill>
                          <a:schemeClr val="tx1"/>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Feedback</a:t>
                      </a:r>
                      <a:endParaRPr kumimoji="0" lang="en-US" sz="16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447675" marR="0" lvl="0" indent="-447675"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D1</a:t>
                      </a:r>
                      <a:endParaRPr kumimoji="0" lang="en-US" sz="1600" b="0" i="0" u="none" strike="noStrike" cap="none" normalizeH="0" baseline="0" smtClean="0">
                        <a:ln>
                          <a:noFill/>
                        </a:ln>
                        <a:solidFill>
                          <a:schemeClr val="tx1"/>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Friendly</a:t>
                      </a:r>
                      <a:endParaRPr kumimoji="0" lang="en-US" sz="16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Weak</a:t>
                      </a:r>
                      <a:endParaRPr kumimoji="0" lang="en-US" sz="16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Celtic</a:t>
                      </a:r>
                      <a:endParaRPr kumimoji="0" lang="en-US" sz="16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-1.0</a:t>
                      </a:r>
                      <a:endParaRPr kumimoji="0" lang="en-US" sz="1600" b="0" i="0" u="none" strike="noStrike" cap="none" normalizeH="0" baseline="0" smtClean="0">
                        <a:ln>
                          <a:noFill/>
                        </a:ln>
                        <a:solidFill>
                          <a:schemeClr val="tx1"/>
                        </a:solidFill>
                        <a:effectLst/>
                        <a:latin typeface="Arial"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447675" marR="0" lvl="0" indent="-447675"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D2</a:t>
                      </a:r>
                      <a:endParaRPr kumimoji="0" lang="en-US" sz="1600" b="0" i="0" u="none" strike="noStrike" cap="none" normalizeH="0" baseline="0" smtClean="0">
                        <a:ln>
                          <a:noFill/>
                        </a:ln>
                        <a:solidFill>
                          <a:schemeClr val="tx1"/>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Enemy</a:t>
                      </a:r>
                      <a:endParaRPr kumimoji="0" lang="en-US" sz="16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Weak</a:t>
                      </a:r>
                      <a:endParaRPr kumimoji="0" lang="en-US" sz="16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Celtic</a:t>
                      </a:r>
                      <a:endParaRPr kumimoji="0" lang="en-US" sz="16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0.4</a:t>
                      </a:r>
                      <a:endParaRPr kumimoji="0" lang="en-US" sz="1600" b="0" i="0" u="none" strike="noStrike" cap="none" normalizeH="0" baseline="0" smtClean="0">
                        <a:ln>
                          <a:noFill/>
                        </a:ln>
                        <a:solidFill>
                          <a:schemeClr val="tx1"/>
                        </a:solidFill>
                        <a:effectLst/>
                        <a:latin typeface="Arial"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447675" marR="0" lvl="0" indent="-447675"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D3</a:t>
                      </a:r>
                      <a:endParaRPr kumimoji="0" lang="en-US" sz="1600" b="0" i="0" u="none" strike="noStrike" cap="none" normalizeH="0" baseline="0" smtClean="0">
                        <a:ln>
                          <a:noFill/>
                        </a:ln>
                        <a:solidFill>
                          <a:schemeClr val="tx1"/>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Friendly</a:t>
                      </a:r>
                      <a:endParaRPr kumimoji="0" lang="en-US" sz="16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Strong</a:t>
                      </a:r>
                      <a:endParaRPr kumimoji="0" lang="en-US" sz="16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Norse</a:t>
                      </a:r>
                      <a:endParaRPr kumimoji="0" lang="en-US" sz="16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-1.0</a:t>
                      </a:r>
                      <a:endParaRPr kumimoji="0" lang="en-US" sz="1600" b="0" i="0" u="none" strike="noStrike" cap="none" normalizeH="0" baseline="0" smtClean="0">
                        <a:ln>
                          <a:noFill/>
                        </a:ln>
                        <a:solidFill>
                          <a:schemeClr val="tx1"/>
                        </a:solidFill>
                        <a:effectLst/>
                        <a:latin typeface="Arial"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447675" marR="0" lvl="0" indent="-447675"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D4</a:t>
                      </a:r>
                      <a:endParaRPr kumimoji="0" lang="en-US" sz="1600" b="0" i="0" u="none" strike="noStrike" cap="none" normalizeH="0" baseline="0" smtClean="0">
                        <a:ln>
                          <a:noFill/>
                        </a:ln>
                        <a:solidFill>
                          <a:schemeClr val="tx1"/>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Enemy</a:t>
                      </a:r>
                      <a:endParaRPr kumimoji="0" lang="en-US" sz="16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Strong</a:t>
                      </a:r>
                      <a:endParaRPr kumimoji="0" lang="en-US" sz="16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Norse</a:t>
                      </a:r>
                      <a:endParaRPr kumimoji="0" lang="en-US" sz="16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-0.2</a:t>
                      </a:r>
                      <a:endParaRPr kumimoji="0" lang="en-US" sz="1600" b="0" i="0" u="none" strike="noStrike" cap="none" normalizeH="0" baseline="0" smtClean="0">
                        <a:ln>
                          <a:noFill/>
                        </a:ln>
                        <a:solidFill>
                          <a:schemeClr val="tx1"/>
                        </a:solidFill>
                        <a:effectLst/>
                        <a:latin typeface="Arial"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5600">
                <a:tc>
                  <a:txBody>
                    <a:bodyPr/>
                    <a:lstStyle/>
                    <a:p>
                      <a:pPr marL="447675" marR="0" lvl="0" indent="-447675"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D5</a:t>
                      </a:r>
                      <a:endParaRPr kumimoji="0" lang="en-US" sz="1600" b="0" i="0" u="none" strike="noStrike" cap="none" normalizeH="0" baseline="0" smtClean="0">
                        <a:ln>
                          <a:noFill/>
                        </a:ln>
                        <a:solidFill>
                          <a:schemeClr val="tx1"/>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Friendly</a:t>
                      </a:r>
                      <a:endParaRPr kumimoji="0" lang="en-US" sz="16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Weak</a:t>
                      </a:r>
                      <a:endParaRPr kumimoji="0" lang="en-US" sz="16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Greek</a:t>
                      </a:r>
                      <a:endParaRPr kumimoji="0" lang="en-US" sz="16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-1.0</a:t>
                      </a:r>
                      <a:endParaRPr kumimoji="0" lang="en-US" sz="1600" b="0" i="0" u="none" strike="noStrike" cap="none" normalizeH="0" baseline="0" smtClean="0">
                        <a:ln>
                          <a:noFill/>
                        </a:ln>
                        <a:solidFill>
                          <a:schemeClr val="tx1"/>
                        </a:solidFill>
                        <a:effectLst/>
                        <a:latin typeface="Arial"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447675" marR="0" lvl="0" indent="-447675"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D6</a:t>
                      </a:r>
                      <a:endParaRPr kumimoji="0" lang="en-US" sz="1600" b="0" i="0" u="none" strike="noStrike" cap="none" normalizeH="0" baseline="0" smtClean="0">
                        <a:ln>
                          <a:noFill/>
                        </a:ln>
                        <a:solidFill>
                          <a:schemeClr val="tx1"/>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Enemy</a:t>
                      </a:r>
                      <a:endParaRPr kumimoji="0" lang="en-US" sz="16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Medium</a:t>
                      </a:r>
                      <a:endParaRPr kumimoji="0" lang="en-US" sz="16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Greek</a:t>
                      </a:r>
                      <a:endParaRPr kumimoji="0" lang="en-US" sz="16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0.2</a:t>
                      </a:r>
                      <a:endParaRPr kumimoji="0" lang="en-US" sz="1600" b="0" i="0" u="none" strike="noStrike" cap="none" normalizeH="0" baseline="0" smtClean="0">
                        <a:ln>
                          <a:noFill/>
                        </a:ln>
                        <a:solidFill>
                          <a:schemeClr val="tx1"/>
                        </a:solidFill>
                        <a:effectLst/>
                        <a:latin typeface="Arial"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447675" marR="0" lvl="0" indent="-447675"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D7</a:t>
                      </a:r>
                      <a:endParaRPr kumimoji="0" lang="en-US" sz="1600" b="0" i="0" u="none" strike="noStrike" cap="none" normalizeH="0" baseline="0" smtClean="0">
                        <a:ln>
                          <a:noFill/>
                        </a:ln>
                        <a:solidFill>
                          <a:schemeClr val="tx1"/>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Enemy</a:t>
                      </a:r>
                      <a:endParaRPr kumimoji="0" lang="en-US" sz="16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Strong</a:t>
                      </a:r>
                      <a:endParaRPr kumimoji="0" lang="en-US" sz="16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Greek</a:t>
                      </a:r>
                      <a:endParaRPr kumimoji="0" lang="en-US" sz="16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-0.4</a:t>
                      </a:r>
                      <a:endParaRPr kumimoji="0" lang="en-US" sz="1600" b="0" i="0" u="none" strike="noStrike" cap="none" normalizeH="0" baseline="0" smtClean="0">
                        <a:ln>
                          <a:noFill/>
                        </a:ln>
                        <a:solidFill>
                          <a:schemeClr val="tx1"/>
                        </a:solidFill>
                        <a:effectLst/>
                        <a:latin typeface="Arial"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447675" marR="0" lvl="0" indent="-447675"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D8</a:t>
                      </a:r>
                      <a:endParaRPr kumimoji="0" lang="en-US" sz="1600" b="0" i="0" u="none" strike="noStrike" cap="none" normalizeH="0" baseline="0" smtClean="0">
                        <a:ln>
                          <a:noFill/>
                        </a:ln>
                        <a:solidFill>
                          <a:schemeClr val="tx1"/>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Enemy</a:t>
                      </a:r>
                      <a:endParaRPr kumimoji="0" lang="en-US" sz="16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Medium</a:t>
                      </a:r>
                      <a:endParaRPr kumimoji="0" lang="en-US" sz="16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Aztec</a:t>
                      </a:r>
                      <a:endParaRPr kumimoji="0" lang="en-US" sz="16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0.0</a:t>
                      </a:r>
                      <a:endParaRPr kumimoji="0" lang="en-US" sz="1600" b="0" i="0" u="none" strike="noStrike" cap="none" normalizeH="0" baseline="0" smtClean="0">
                        <a:ln>
                          <a:noFill/>
                        </a:ln>
                        <a:solidFill>
                          <a:schemeClr val="tx1"/>
                        </a:solidFill>
                        <a:effectLst/>
                        <a:latin typeface="Arial"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447675" marR="0" lvl="0" indent="-447675"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D9</a:t>
                      </a:r>
                      <a:endParaRPr kumimoji="0" lang="en-US" sz="1600" b="0" i="0" u="none" strike="noStrike" cap="none" normalizeH="0" baseline="0" smtClean="0">
                        <a:ln>
                          <a:noFill/>
                        </a:ln>
                        <a:solidFill>
                          <a:schemeClr val="tx1"/>
                        </a:solidFill>
                        <a:effectLst/>
                        <a:latin typeface="Arial"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Friendly</a:t>
                      </a:r>
                      <a:endParaRPr kumimoji="0" lang="en-US" sz="16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Weak</a:t>
                      </a:r>
                      <a:endParaRPr kumimoji="0" lang="en-US" sz="16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Aztec</a:t>
                      </a:r>
                      <a:endParaRPr kumimoji="0" lang="en-US" sz="16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7675" marR="0" lvl="0" indent="-447675"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-1.0</a:t>
                      </a:r>
                      <a:endParaRPr kumimoji="0" lang="en-US" sz="1600" b="0" i="0" u="none" strike="noStrike" cap="none" normalizeH="0" baseline="0" smtClean="0">
                        <a:ln>
                          <a:noFill/>
                        </a:ln>
                        <a:solidFill>
                          <a:schemeClr val="tx1"/>
                        </a:solidFill>
                        <a:effectLst/>
                        <a:latin typeface="Arial"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TextBox 3"/>
          <p:cNvSpPr txBox="1"/>
          <p:nvPr/>
        </p:nvSpPr>
        <p:spPr>
          <a:xfrm>
            <a:off x="762000" y="1600200"/>
            <a:ext cx="4147289" cy="369332"/>
          </a:xfrm>
          <a:prstGeom prst="rect">
            <a:avLst/>
          </a:prstGeom>
          <a:noFill/>
        </p:spPr>
        <p:txBody>
          <a:bodyPr wrap="none" rtlCol="0">
            <a:spAutoFit/>
          </a:bodyPr>
          <a:lstStyle/>
          <a:p>
            <a:r>
              <a:rPr lang="en-US" dirty="0" smtClean="0">
                <a:solidFill>
                  <a:srgbClr val="000000"/>
                </a:solidFill>
              </a:rPr>
              <a:t>should your creature attack a town?</a:t>
            </a:r>
            <a:endParaRPr lang="en-US" dirty="0">
              <a:solidFill>
                <a:srgbClr val="000000"/>
              </a:solidFill>
            </a:endParaRPr>
          </a:p>
        </p:txBody>
      </p:sp>
    </p:spTree>
    <p:extLst>
      <p:ext uri="{BB962C8B-B14F-4D97-AF65-F5344CB8AC3E}">
        <p14:creationId xmlns:p14="http://schemas.microsoft.com/office/powerpoint/2010/main" val="12299236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Decision Trees in Black &amp; White</a:t>
            </a:r>
          </a:p>
        </p:txBody>
      </p:sp>
      <p:sp>
        <p:nvSpPr>
          <p:cNvPr id="31747" name="Rectangle 4"/>
          <p:cNvSpPr>
            <a:spLocks noChangeArrowheads="1"/>
          </p:cNvSpPr>
          <p:nvPr/>
        </p:nvSpPr>
        <p:spPr bwMode="auto">
          <a:xfrm>
            <a:off x="3581400" y="1828800"/>
            <a:ext cx="1760538" cy="533400"/>
          </a:xfrm>
          <a:prstGeom prst="rect">
            <a:avLst/>
          </a:prstGeom>
          <a:solidFill>
            <a:schemeClr val="accent1"/>
          </a:solidFill>
          <a:ln w="12700">
            <a:solidFill>
              <a:schemeClr val="tx1"/>
            </a:solidFill>
            <a:miter lim="800000"/>
            <a:headEnd/>
            <a:tailEnd/>
          </a:ln>
        </p:spPr>
        <p:txBody>
          <a:bodyPr wrap="none" anchor="ctr"/>
          <a:lstStyle/>
          <a:p>
            <a:pPr algn="ctr"/>
            <a:r>
              <a:rPr lang="en-US" sz="2400">
                <a:solidFill>
                  <a:srgbClr val="FFFFFF"/>
                </a:solidFill>
                <a:latin typeface="Times New Roman" pitchFamily="18" charset="0"/>
              </a:rPr>
              <a:t>Allegiance</a:t>
            </a:r>
          </a:p>
        </p:txBody>
      </p:sp>
      <p:sp>
        <p:nvSpPr>
          <p:cNvPr id="31748" name="Rectangle 6"/>
          <p:cNvSpPr>
            <a:spLocks noChangeArrowheads="1"/>
          </p:cNvSpPr>
          <p:nvPr/>
        </p:nvSpPr>
        <p:spPr bwMode="auto">
          <a:xfrm>
            <a:off x="5257800" y="3200400"/>
            <a:ext cx="1760538" cy="533400"/>
          </a:xfrm>
          <a:prstGeom prst="rect">
            <a:avLst/>
          </a:prstGeom>
          <a:solidFill>
            <a:schemeClr val="accent1"/>
          </a:solidFill>
          <a:ln w="12700">
            <a:solidFill>
              <a:schemeClr val="tx1"/>
            </a:solidFill>
            <a:miter lim="800000"/>
            <a:headEnd/>
            <a:tailEnd/>
          </a:ln>
        </p:spPr>
        <p:txBody>
          <a:bodyPr wrap="none" anchor="ctr"/>
          <a:lstStyle/>
          <a:p>
            <a:pPr algn="ctr"/>
            <a:r>
              <a:rPr lang="en-US" sz="2400">
                <a:solidFill>
                  <a:srgbClr val="FFFFFF"/>
                </a:solidFill>
                <a:latin typeface="Times New Roman" pitchFamily="18" charset="0"/>
              </a:rPr>
              <a:t>Defense</a:t>
            </a:r>
          </a:p>
        </p:txBody>
      </p:sp>
      <p:sp>
        <p:nvSpPr>
          <p:cNvPr id="31749" name="Text Box 7"/>
          <p:cNvSpPr txBox="1">
            <a:spLocks noChangeArrowheads="1"/>
          </p:cNvSpPr>
          <p:nvPr/>
        </p:nvSpPr>
        <p:spPr bwMode="auto">
          <a:xfrm>
            <a:off x="1905000" y="2438400"/>
            <a:ext cx="1320800" cy="457200"/>
          </a:xfrm>
          <a:prstGeom prst="rect">
            <a:avLst/>
          </a:prstGeom>
          <a:noFill/>
          <a:ln w="12700">
            <a:noFill/>
            <a:miter lim="800000"/>
            <a:headEnd/>
            <a:tailEnd/>
          </a:ln>
        </p:spPr>
        <p:txBody>
          <a:bodyPr>
            <a:spAutoFit/>
          </a:bodyPr>
          <a:lstStyle/>
          <a:p>
            <a:pPr>
              <a:spcBef>
                <a:spcPct val="50000"/>
              </a:spcBef>
            </a:pPr>
            <a:r>
              <a:rPr lang="en-US" sz="2400">
                <a:solidFill>
                  <a:srgbClr val="000000"/>
                </a:solidFill>
                <a:latin typeface="Times New Roman" pitchFamily="18" charset="0"/>
              </a:rPr>
              <a:t>Friendly</a:t>
            </a:r>
          </a:p>
        </p:txBody>
      </p:sp>
      <p:sp>
        <p:nvSpPr>
          <p:cNvPr id="31750" name="Text Box 8"/>
          <p:cNvSpPr txBox="1">
            <a:spLocks noChangeArrowheads="1"/>
          </p:cNvSpPr>
          <p:nvPr/>
        </p:nvSpPr>
        <p:spPr bwMode="auto">
          <a:xfrm>
            <a:off x="5529263" y="2514600"/>
            <a:ext cx="1176337" cy="457200"/>
          </a:xfrm>
          <a:prstGeom prst="rect">
            <a:avLst/>
          </a:prstGeom>
          <a:noFill/>
          <a:ln w="12700">
            <a:noFill/>
            <a:miter lim="800000"/>
            <a:headEnd/>
            <a:tailEnd/>
          </a:ln>
        </p:spPr>
        <p:txBody>
          <a:bodyPr>
            <a:spAutoFit/>
          </a:bodyPr>
          <a:lstStyle/>
          <a:p>
            <a:pPr>
              <a:spcBef>
                <a:spcPct val="50000"/>
              </a:spcBef>
            </a:pPr>
            <a:r>
              <a:rPr lang="en-US" sz="2400">
                <a:solidFill>
                  <a:srgbClr val="000000"/>
                </a:solidFill>
                <a:latin typeface="Times New Roman" pitchFamily="18" charset="0"/>
              </a:rPr>
              <a:t>Enemy</a:t>
            </a:r>
          </a:p>
        </p:txBody>
      </p:sp>
      <p:cxnSp>
        <p:nvCxnSpPr>
          <p:cNvPr id="31751" name="AutoShape 9"/>
          <p:cNvCxnSpPr>
            <a:cxnSpLocks noChangeShapeType="1"/>
            <a:stCxn id="31747" idx="2"/>
            <a:endCxn id="31755" idx="0"/>
          </p:cNvCxnSpPr>
          <p:nvPr/>
        </p:nvCxnSpPr>
        <p:spPr bwMode="auto">
          <a:xfrm flipH="1">
            <a:off x="2684463" y="2362200"/>
            <a:ext cx="1778000" cy="914400"/>
          </a:xfrm>
          <a:prstGeom prst="straightConnector1">
            <a:avLst/>
          </a:prstGeom>
          <a:noFill/>
          <a:ln w="12700">
            <a:solidFill>
              <a:schemeClr val="tx1"/>
            </a:solidFill>
            <a:round/>
            <a:headEnd/>
            <a:tailEnd type="triangle" w="med" len="med"/>
          </a:ln>
        </p:spPr>
      </p:cxnSp>
      <p:cxnSp>
        <p:nvCxnSpPr>
          <p:cNvPr id="31752" name="AutoShape 10"/>
          <p:cNvCxnSpPr>
            <a:cxnSpLocks noChangeShapeType="1"/>
            <a:stCxn id="31747" idx="2"/>
            <a:endCxn id="31748" idx="0"/>
          </p:cNvCxnSpPr>
          <p:nvPr/>
        </p:nvCxnSpPr>
        <p:spPr bwMode="auto">
          <a:xfrm>
            <a:off x="4462463" y="2362200"/>
            <a:ext cx="1676400" cy="838200"/>
          </a:xfrm>
          <a:prstGeom prst="straightConnector1">
            <a:avLst/>
          </a:prstGeom>
          <a:noFill/>
          <a:ln w="12700">
            <a:solidFill>
              <a:schemeClr val="tx1"/>
            </a:solidFill>
            <a:round/>
            <a:headEnd/>
            <a:tailEnd type="triangle" w="med" len="med"/>
          </a:ln>
        </p:spPr>
      </p:cxnSp>
      <p:sp>
        <p:nvSpPr>
          <p:cNvPr id="31753" name="Text Box 15"/>
          <p:cNvSpPr txBox="1">
            <a:spLocks noChangeArrowheads="1"/>
          </p:cNvSpPr>
          <p:nvPr/>
        </p:nvSpPr>
        <p:spPr bwMode="auto">
          <a:xfrm>
            <a:off x="3886200" y="4876800"/>
            <a:ext cx="1414463" cy="457200"/>
          </a:xfrm>
          <a:prstGeom prst="rect">
            <a:avLst/>
          </a:prstGeom>
          <a:noFill/>
          <a:ln w="12700">
            <a:noFill/>
            <a:miter lim="800000"/>
            <a:headEnd/>
            <a:tailEnd/>
          </a:ln>
        </p:spPr>
        <p:txBody>
          <a:bodyPr>
            <a:spAutoFit/>
          </a:bodyPr>
          <a:lstStyle/>
          <a:p>
            <a:pPr algn="ctr">
              <a:spcBef>
                <a:spcPct val="50000"/>
              </a:spcBef>
            </a:pPr>
            <a:r>
              <a:rPr lang="en-US" sz="2400">
                <a:solidFill>
                  <a:srgbClr val="000000"/>
                </a:solidFill>
                <a:latin typeface="Times New Roman" pitchFamily="18" charset="0"/>
              </a:rPr>
              <a:t>0.4</a:t>
            </a:r>
          </a:p>
        </p:txBody>
      </p:sp>
      <p:sp>
        <p:nvSpPr>
          <p:cNvPr id="31754" name="Text Box 16"/>
          <p:cNvSpPr txBox="1">
            <a:spLocks noChangeArrowheads="1"/>
          </p:cNvSpPr>
          <p:nvPr/>
        </p:nvSpPr>
        <p:spPr bwMode="auto">
          <a:xfrm>
            <a:off x="7239000" y="4876800"/>
            <a:ext cx="947738" cy="457200"/>
          </a:xfrm>
          <a:prstGeom prst="rect">
            <a:avLst/>
          </a:prstGeom>
          <a:noFill/>
          <a:ln w="12700">
            <a:noFill/>
            <a:miter lim="800000"/>
            <a:headEnd/>
            <a:tailEnd/>
          </a:ln>
        </p:spPr>
        <p:txBody>
          <a:bodyPr>
            <a:spAutoFit/>
          </a:bodyPr>
          <a:lstStyle/>
          <a:p>
            <a:pPr algn="ctr">
              <a:spcBef>
                <a:spcPct val="50000"/>
              </a:spcBef>
            </a:pPr>
            <a:r>
              <a:rPr lang="en-US" sz="2400">
                <a:solidFill>
                  <a:srgbClr val="000000"/>
                </a:solidFill>
                <a:latin typeface="Times New Roman" pitchFamily="18" charset="0"/>
              </a:rPr>
              <a:t>-0.3</a:t>
            </a:r>
          </a:p>
        </p:txBody>
      </p:sp>
      <p:sp>
        <p:nvSpPr>
          <p:cNvPr id="31755" name="Text Box 18"/>
          <p:cNvSpPr txBox="1">
            <a:spLocks noChangeArrowheads="1"/>
          </p:cNvSpPr>
          <p:nvPr/>
        </p:nvSpPr>
        <p:spPr bwMode="auto">
          <a:xfrm>
            <a:off x="2209800" y="3276600"/>
            <a:ext cx="947738" cy="457200"/>
          </a:xfrm>
          <a:prstGeom prst="rect">
            <a:avLst/>
          </a:prstGeom>
          <a:noFill/>
          <a:ln w="12700">
            <a:noFill/>
            <a:miter lim="800000"/>
            <a:headEnd/>
            <a:tailEnd/>
          </a:ln>
        </p:spPr>
        <p:txBody>
          <a:bodyPr>
            <a:spAutoFit/>
          </a:bodyPr>
          <a:lstStyle/>
          <a:p>
            <a:pPr algn="ctr">
              <a:spcBef>
                <a:spcPct val="50000"/>
              </a:spcBef>
            </a:pPr>
            <a:r>
              <a:rPr lang="en-US" sz="2400">
                <a:solidFill>
                  <a:srgbClr val="000000"/>
                </a:solidFill>
                <a:latin typeface="Times New Roman" pitchFamily="18" charset="0"/>
              </a:rPr>
              <a:t>-1.0</a:t>
            </a:r>
          </a:p>
        </p:txBody>
      </p:sp>
      <p:cxnSp>
        <p:nvCxnSpPr>
          <p:cNvPr id="31756" name="AutoShape 21"/>
          <p:cNvCxnSpPr>
            <a:cxnSpLocks noChangeShapeType="1"/>
            <a:stCxn id="31748" idx="2"/>
            <a:endCxn id="31753" idx="0"/>
          </p:cNvCxnSpPr>
          <p:nvPr/>
        </p:nvCxnSpPr>
        <p:spPr bwMode="auto">
          <a:xfrm flipH="1">
            <a:off x="4594225" y="3733800"/>
            <a:ext cx="1544638" cy="1143000"/>
          </a:xfrm>
          <a:prstGeom prst="straightConnector1">
            <a:avLst/>
          </a:prstGeom>
          <a:noFill/>
          <a:ln w="12700">
            <a:solidFill>
              <a:schemeClr val="tx1"/>
            </a:solidFill>
            <a:round/>
            <a:headEnd/>
            <a:tailEnd type="triangle" w="med" len="med"/>
          </a:ln>
        </p:spPr>
      </p:cxnSp>
      <p:cxnSp>
        <p:nvCxnSpPr>
          <p:cNvPr id="31757" name="AutoShape 22"/>
          <p:cNvCxnSpPr>
            <a:cxnSpLocks noChangeShapeType="1"/>
            <a:stCxn id="31748" idx="2"/>
            <a:endCxn id="31754" idx="0"/>
          </p:cNvCxnSpPr>
          <p:nvPr/>
        </p:nvCxnSpPr>
        <p:spPr bwMode="auto">
          <a:xfrm>
            <a:off x="6138863" y="3733800"/>
            <a:ext cx="1574800" cy="1143000"/>
          </a:xfrm>
          <a:prstGeom prst="straightConnector1">
            <a:avLst/>
          </a:prstGeom>
          <a:noFill/>
          <a:ln w="12700">
            <a:solidFill>
              <a:schemeClr val="tx1"/>
            </a:solidFill>
            <a:round/>
            <a:headEnd/>
            <a:tailEnd type="triangle" w="med" len="med"/>
          </a:ln>
        </p:spPr>
      </p:cxnSp>
      <p:sp>
        <p:nvSpPr>
          <p:cNvPr id="31758" name="Text Box 23"/>
          <p:cNvSpPr txBox="1">
            <a:spLocks noChangeArrowheads="1"/>
          </p:cNvSpPr>
          <p:nvPr/>
        </p:nvSpPr>
        <p:spPr bwMode="auto">
          <a:xfrm>
            <a:off x="4343400" y="3962400"/>
            <a:ext cx="947738" cy="457200"/>
          </a:xfrm>
          <a:prstGeom prst="rect">
            <a:avLst/>
          </a:prstGeom>
          <a:noFill/>
          <a:ln w="12700">
            <a:noFill/>
            <a:miter lim="800000"/>
            <a:headEnd/>
            <a:tailEnd/>
          </a:ln>
        </p:spPr>
        <p:txBody>
          <a:bodyPr>
            <a:spAutoFit/>
          </a:bodyPr>
          <a:lstStyle/>
          <a:p>
            <a:pPr algn="ctr">
              <a:spcBef>
                <a:spcPct val="50000"/>
              </a:spcBef>
            </a:pPr>
            <a:r>
              <a:rPr lang="en-US" sz="2400">
                <a:solidFill>
                  <a:srgbClr val="000000"/>
                </a:solidFill>
                <a:latin typeface="Times New Roman" pitchFamily="18" charset="0"/>
              </a:rPr>
              <a:t>Weak</a:t>
            </a:r>
          </a:p>
        </p:txBody>
      </p:sp>
      <p:sp>
        <p:nvSpPr>
          <p:cNvPr id="31759" name="Text Box 24"/>
          <p:cNvSpPr txBox="1">
            <a:spLocks noChangeArrowheads="1"/>
          </p:cNvSpPr>
          <p:nvPr/>
        </p:nvSpPr>
        <p:spPr bwMode="auto">
          <a:xfrm>
            <a:off x="6858000" y="3962400"/>
            <a:ext cx="1143000" cy="457200"/>
          </a:xfrm>
          <a:prstGeom prst="rect">
            <a:avLst/>
          </a:prstGeom>
          <a:noFill/>
          <a:ln w="12700">
            <a:noFill/>
            <a:miter lim="800000"/>
            <a:headEnd/>
            <a:tailEnd/>
          </a:ln>
        </p:spPr>
        <p:txBody>
          <a:bodyPr>
            <a:spAutoFit/>
          </a:bodyPr>
          <a:lstStyle/>
          <a:p>
            <a:pPr algn="ctr">
              <a:spcBef>
                <a:spcPct val="50000"/>
              </a:spcBef>
            </a:pPr>
            <a:r>
              <a:rPr lang="en-US" sz="2400">
                <a:solidFill>
                  <a:srgbClr val="000000"/>
                </a:solidFill>
                <a:latin typeface="Times New Roman" pitchFamily="18" charset="0"/>
              </a:rPr>
              <a:t>Strong</a:t>
            </a:r>
          </a:p>
        </p:txBody>
      </p:sp>
      <p:sp>
        <p:nvSpPr>
          <p:cNvPr id="31760" name="Text Box 27"/>
          <p:cNvSpPr txBox="1">
            <a:spLocks noChangeArrowheads="1"/>
          </p:cNvSpPr>
          <p:nvPr/>
        </p:nvSpPr>
        <p:spPr bwMode="auto">
          <a:xfrm>
            <a:off x="5486400" y="4953000"/>
            <a:ext cx="1414463" cy="457200"/>
          </a:xfrm>
          <a:prstGeom prst="rect">
            <a:avLst/>
          </a:prstGeom>
          <a:noFill/>
          <a:ln w="12700">
            <a:noFill/>
            <a:miter lim="800000"/>
            <a:headEnd/>
            <a:tailEnd/>
          </a:ln>
        </p:spPr>
        <p:txBody>
          <a:bodyPr>
            <a:spAutoFit/>
          </a:bodyPr>
          <a:lstStyle/>
          <a:p>
            <a:pPr algn="ctr">
              <a:spcBef>
                <a:spcPct val="50000"/>
              </a:spcBef>
            </a:pPr>
            <a:r>
              <a:rPr lang="en-US" sz="2400">
                <a:solidFill>
                  <a:srgbClr val="000000"/>
                </a:solidFill>
                <a:latin typeface="Times New Roman" pitchFamily="18" charset="0"/>
              </a:rPr>
              <a:t>0.1</a:t>
            </a:r>
          </a:p>
        </p:txBody>
      </p:sp>
      <p:sp>
        <p:nvSpPr>
          <p:cNvPr id="31761" name="Text Box 28"/>
          <p:cNvSpPr txBox="1">
            <a:spLocks noChangeArrowheads="1"/>
          </p:cNvSpPr>
          <p:nvPr/>
        </p:nvSpPr>
        <p:spPr bwMode="auto">
          <a:xfrm>
            <a:off x="5486400" y="4114800"/>
            <a:ext cx="1414463" cy="457200"/>
          </a:xfrm>
          <a:prstGeom prst="rect">
            <a:avLst/>
          </a:prstGeom>
          <a:noFill/>
          <a:ln w="12700">
            <a:noFill/>
            <a:miter lim="800000"/>
            <a:headEnd/>
            <a:tailEnd/>
          </a:ln>
        </p:spPr>
        <p:txBody>
          <a:bodyPr>
            <a:spAutoFit/>
          </a:bodyPr>
          <a:lstStyle/>
          <a:p>
            <a:pPr algn="ctr">
              <a:spcBef>
                <a:spcPct val="50000"/>
              </a:spcBef>
            </a:pPr>
            <a:r>
              <a:rPr lang="en-US" sz="2400">
                <a:solidFill>
                  <a:srgbClr val="000000"/>
                </a:solidFill>
                <a:latin typeface="Times New Roman" pitchFamily="18" charset="0"/>
              </a:rPr>
              <a:t>Medium</a:t>
            </a:r>
          </a:p>
        </p:txBody>
      </p:sp>
      <p:cxnSp>
        <p:nvCxnSpPr>
          <p:cNvPr id="31762" name="AutoShape 29"/>
          <p:cNvCxnSpPr>
            <a:cxnSpLocks noChangeShapeType="1"/>
            <a:stCxn id="31748" idx="2"/>
            <a:endCxn id="31760" idx="0"/>
          </p:cNvCxnSpPr>
          <p:nvPr/>
        </p:nvCxnSpPr>
        <p:spPr bwMode="auto">
          <a:xfrm>
            <a:off x="6138863" y="3733800"/>
            <a:ext cx="55562" cy="1219200"/>
          </a:xfrm>
          <a:prstGeom prst="straightConnector1">
            <a:avLst/>
          </a:prstGeom>
          <a:noFill/>
          <a:ln w="9525">
            <a:solidFill>
              <a:schemeClr val="tx1"/>
            </a:solidFill>
            <a:round/>
            <a:headEnd/>
            <a:tailEnd type="triangle" w="med" len="med"/>
          </a:ln>
        </p:spPr>
      </p:cxnSp>
      <p:sp>
        <p:nvSpPr>
          <p:cNvPr id="31763" name="Text Box 31"/>
          <p:cNvSpPr txBox="1">
            <a:spLocks noChangeArrowheads="1"/>
          </p:cNvSpPr>
          <p:nvPr/>
        </p:nvSpPr>
        <p:spPr bwMode="auto">
          <a:xfrm>
            <a:off x="1600200" y="5791200"/>
            <a:ext cx="6096000" cy="366713"/>
          </a:xfrm>
          <a:prstGeom prst="rect">
            <a:avLst/>
          </a:prstGeom>
          <a:noFill/>
          <a:ln w="9525">
            <a:noFill/>
            <a:miter lim="800000"/>
            <a:headEnd/>
            <a:tailEnd/>
          </a:ln>
        </p:spPr>
        <p:txBody>
          <a:bodyPr>
            <a:spAutoFit/>
          </a:bodyPr>
          <a:lstStyle/>
          <a:p>
            <a:pPr>
              <a:spcBef>
                <a:spcPct val="50000"/>
              </a:spcBef>
            </a:pPr>
            <a:endParaRPr lang="en-US">
              <a:solidFill>
                <a:srgbClr val="000000"/>
              </a:solidFill>
            </a:endParaRPr>
          </a:p>
        </p:txBody>
      </p:sp>
      <p:sp>
        <p:nvSpPr>
          <p:cNvPr id="31764" name="Text Box 32"/>
          <p:cNvSpPr txBox="1">
            <a:spLocks noChangeArrowheads="1"/>
          </p:cNvSpPr>
          <p:nvPr/>
        </p:nvSpPr>
        <p:spPr bwMode="auto">
          <a:xfrm>
            <a:off x="1905000" y="5715000"/>
            <a:ext cx="3276600" cy="366713"/>
          </a:xfrm>
          <a:prstGeom prst="rect">
            <a:avLst/>
          </a:prstGeom>
          <a:noFill/>
          <a:ln w="9525">
            <a:noFill/>
            <a:miter lim="800000"/>
            <a:headEnd/>
            <a:tailEnd/>
          </a:ln>
        </p:spPr>
        <p:txBody>
          <a:bodyPr>
            <a:spAutoFit/>
          </a:bodyPr>
          <a:lstStyle/>
          <a:p>
            <a:pPr>
              <a:spcBef>
                <a:spcPct val="50000"/>
              </a:spcBef>
            </a:pPr>
            <a:endParaRPr lang="en-US">
              <a:solidFill>
                <a:srgbClr val="000000"/>
              </a:solidFill>
            </a:endParaRPr>
          </a:p>
        </p:txBody>
      </p:sp>
      <p:sp>
        <p:nvSpPr>
          <p:cNvPr id="31765" name="Text Box 33"/>
          <p:cNvSpPr txBox="1">
            <a:spLocks noChangeArrowheads="1"/>
          </p:cNvSpPr>
          <p:nvPr/>
        </p:nvSpPr>
        <p:spPr bwMode="auto">
          <a:xfrm>
            <a:off x="990600" y="6019800"/>
            <a:ext cx="7391400" cy="396875"/>
          </a:xfrm>
          <a:prstGeom prst="rect">
            <a:avLst/>
          </a:prstGeom>
          <a:noFill/>
          <a:ln w="9525">
            <a:noFill/>
            <a:miter lim="800000"/>
            <a:headEnd/>
            <a:tailEnd/>
          </a:ln>
        </p:spPr>
        <p:txBody>
          <a:bodyPr>
            <a:spAutoFit/>
          </a:bodyPr>
          <a:lstStyle/>
          <a:p>
            <a:pPr>
              <a:spcBef>
                <a:spcPct val="50000"/>
              </a:spcBef>
            </a:pPr>
            <a:r>
              <a:rPr lang="en-US" sz="2000">
                <a:solidFill>
                  <a:srgbClr val="000000"/>
                </a:solidFill>
              </a:rPr>
              <a:t>Note that this decision tree does not even use the </a:t>
            </a:r>
            <a:r>
              <a:rPr lang="en-US" sz="2000" i="1">
                <a:solidFill>
                  <a:srgbClr val="000000"/>
                </a:solidFill>
              </a:rPr>
              <a:t>tribe</a:t>
            </a:r>
            <a:r>
              <a:rPr lang="en-US" sz="2000">
                <a:solidFill>
                  <a:srgbClr val="000000"/>
                </a:solidFill>
              </a:rPr>
              <a:t> attribute</a:t>
            </a:r>
          </a:p>
        </p:txBody>
      </p:sp>
    </p:spTree>
    <p:extLst>
      <p:ext uri="{BB962C8B-B14F-4D97-AF65-F5344CB8AC3E}">
        <p14:creationId xmlns:p14="http://schemas.microsoft.com/office/powerpoint/2010/main" val="24016318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Decision Trees in Black &amp; White</a:t>
            </a:r>
          </a:p>
        </p:txBody>
      </p:sp>
      <p:sp>
        <p:nvSpPr>
          <p:cNvPr id="32771" name="Rectangle 3"/>
          <p:cNvSpPr>
            <a:spLocks noGrp="1" noChangeArrowheads="1"/>
          </p:cNvSpPr>
          <p:nvPr>
            <p:ph type="body" idx="1"/>
          </p:nvPr>
        </p:nvSpPr>
        <p:spPr/>
        <p:txBody>
          <a:bodyPr/>
          <a:lstStyle/>
          <a:p>
            <a:pPr eaLnBrk="1" hangingPunct="1"/>
            <a:r>
              <a:rPr lang="en-US" smtClean="0"/>
              <a:t>Now suppose we don’t want the entire decision tree, but we just want the 2 highest feedback values</a:t>
            </a:r>
          </a:p>
          <a:p>
            <a:pPr eaLnBrk="1" hangingPunct="1"/>
            <a:r>
              <a:rPr lang="en-US" smtClean="0"/>
              <a:t>We can create a Boolean expressions, such as</a:t>
            </a:r>
            <a:br>
              <a:rPr lang="en-US" smtClean="0"/>
            </a:br>
            <a:r>
              <a:rPr lang="en-US" sz="2400" smtClean="0"/>
              <a:t>	((Allegiance = Enemy) ^ (Defense = Weak)) v 	((Allegiance = Enemy) ^ (Defense = Medium))</a:t>
            </a:r>
          </a:p>
        </p:txBody>
      </p:sp>
    </p:spTree>
    <p:extLst>
      <p:ext uri="{BB962C8B-B14F-4D97-AF65-F5344CB8AC3E}">
        <p14:creationId xmlns:p14="http://schemas.microsoft.com/office/powerpoint/2010/main" val="34839689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18" name="Rectangle 2"/>
          <p:cNvSpPr>
            <a:spLocks noGrp="1" noChangeArrowheads="1"/>
          </p:cNvSpPr>
          <p:nvPr>
            <p:ph type="ctrTitle"/>
          </p:nvPr>
        </p:nvSpPr>
        <p:spPr/>
        <p:txBody>
          <a:bodyPr/>
          <a:lstStyle/>
          <a:p>
            <a:r>
              <a:rPr lang="en-US" sz="4000" dirty="0" smtClean="0"/>
              <a:t>Reinforcement Learning (Again)</a:t>
            </a:r>
            <a:endParaRPr lang="en-US" sz="4000" b="1" dirty="0"/>
          </a:p>
        </p:txBody>
      </p:sp>
    </p:spTree>
    <p:extLst>
      <p:ext uri="{BB962C8B-B14F-4D97-AF65-F5344CB8AC3E}">
        <p14:creationId xmlns:p14="http://schemas.microsoft.com/office/powerpoint/2010/main" val="38034801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9169876-1F73-45AD-BBF9-7F2C31AA5EAC}" type="slidenum">
              <a:rPr lang="en-US"/>
              <a:pPr/>
              <a:t>19</a:t>
            </a:fld>
            <a:endParaRPr lang="en-US"/>
          </a:p>
        </p:txBody>
      </p:sp>
      <p:sp>
        <p:nvSpPr>
          <p:cNvPr id="519170" name="Rectangle 2"/>
          <p:cNvSpPr>
            <a:spLocks noGrp="1" noChangeArrowheads="1"/>
          </p:cNvSpPr>
          <p:nvPr>
            <p:ph type="title"/>
          </p:nvPr>
        </p:nvSpPr>
        <p:spPr/>
        <p:txBody>
          <a:bodyPr/>
          <a:lstStyle/>
          <a:p>
            <a:r>
              <a:rPr lang="en-US"/>
              <a:t>RL application: Dynamic Scripting</a:t>
            </a:r>
            <a:endParaRPr lang="en-GB"/>
          </a:p>
        </p:txBody>
      </p:sp>
      <p:sp>
        <p:nvSpPr>
          <p:cNvPr id="519171" name="Rectangle 3"/>
          <p:cNvSpPr>
            <a:spLocks noGrp="1" noChangeArrowheads="1"/>
          </p:cNvSpPr>
          <p:nvPr>
            <p:ph type="body" idx="1"/>
          </p:nvPr>
        </p:nvSpPr>
        <p:spPr/>
        <p:txBody>
          <a:bodyPr/>
          <a:lstStyle/>
          <a:p>
            <a:r>
              <a:rPr lang="en-US"/>
              <a:t>Dynamic Scripting (DS) is an online learning technique inspired by RL</a:t>
            </a:r>
          </a:p>
          <a:p>
            <a:r>
              <a:rPr lang="en-US"/>
              <a:t>Original implementation of DS (Spronck 2004) in the Computer RolePlaying Game NeverWinter Nights ©</a:t>
            </a:r>
          </a:p>
        </p:txBody>
      </p:sp>
    </p:spTree>
    <p:extLst>
      <p:ext uri="{BB962C8B-B14F-4D97-AF65-F5344CB8AC3E}">
        <p14:creationId xmlns:p14="http://schemas.microsoft.com/office/powerpoint/2010/main" val="14321064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BCC840E-D69B-4612-BCA7-BEDDDCFD4657}" type="slidenum">
              <a:rPr lang="en-US"/>
              <a:pPr/>
              <a:t>2</a:t>
            </a:fld>
            <a:endParaRPr lang="en-US"/>
          </a:p>
        </p:txBody>
      </p:sp>
      <p:sp>
        <p:nvSpPr>
          <p:cNvPr id="491522" name="Rectangle 2"/>
          <p:cNvSpPr>
            <a:spLocks noGrp="1" noChangeArrowheads="1"/>
          </p:cNvSpPr>
          <p:nvPr>
            <p:ph type="title"/>
          </p:nvPr>
        </p:nvSpPr>
        <p:spPr/>
        <p:txBody>
          <a:bodyPr/>
          <a:lstStyle/>
          <a:p>
            <a:r>
              <a:rPr lang="en-US"/>
              <a:t>Game AI: The Last Frontier</a:t>
            </a:r>
          </a:p>
        </p:txBody>
      </p:sp>
      <p:sp>
        <p:nvSpPr>
          <p:cNvPr id="491523" name="Rectangle 3"/>
          <p:cNvSpPr>
            <a:spLocks noGrp="1" noChangeArrowheads="1"/>
          </p:cNvSpPr>
          <p:nvPr>
            <p:ph type="body" idx="1"/>
          </p:nvPr>
        </p:nvSpPr>
        <p:spPr/>
        <p:txBody>
          <a:bodyPr/>
          <a:lstStyle/>
          <a:p>
            <a:pPr>
              <a:lnSpc>
                <a:spcPct val="90000"/>
              </a:lnSpc>
              <a:buFont typeface="Wingdings" pitchFamily="2" charset="2"/>
              <a:buNone/>
            </a:pPr>
            <a:r>
              <a:rPr lang="en-US" sz="2800" dirty="0"/>
              <a:t>	</a:t>
            </a:r>
            <a:r>
              <a:rPr lang="en-US" sz="2800" i="1" dirty="0"/>
              <a:t>“Progress in graphics and sound has slowed in recent years… Now, more than ever, good game play is at the forefront and AI is one of the most critical </a:t>
            </a:r>
            <a:r>
              <a:rPr lang="en-US" sz="2800" i="1" dirty="0" smtClean="0"/>
              <a:t>components” </a:t>
            </a:r>
            <a:r>
              <a:rPr lang="en-US" sz="2800" i="1" dirty="0"/>
              <a:t>(Rabin 2004</a:t>
            </a:r>
            <a:r>
              <a:rPr lang="en-US" sz="2800" i="1" dirty="0" smtClean="0"/>
              <a:t>).</a:t>
            </a:r>
            <a:endParaRPr lang="en-US" sz="2800" i="1" dirty="0"/>
          </a:p>
          <a:p>
            <a:pPr>
              <a:lnSpc>
                <a:spcPct val="90000"/>
              </a:lnSpc>
            </a:pPr>
            <a:endParaRPr lang="en-US" sz="2800" dirty="0"/>
          </a:p>
          <a:p>
            <a:pPr>
              <a:lnSpc>
                <a:spcPct val="90000"/>
              </a:lnSpc>
              <a:buFont typeface="Wingdings" pitchFamily="2" charset="2"/>
              <a:buNone/>
            </a:pPr>
            <a:r>
              <a:rPr lang="en-US" sz="2800" i="1" dirty="0"/>
              <a:t>	 “… Interactive computer games provide a rich environment for incremental research on human-level AI… Populating games with realistic, human-level characters will lead to fun, challenging games with great game </a:t>
            </a:r>
            <a:r>
              <a:rPr lang="en-US" sz="2800" i="1" dirty="0" smtClean="0"/>
              <a:t>play” </a:t>
            </a:r>
            <a:r>
              <a:rPr lang="en-US" sz="2800" i="1" dirty="0"/>
              <a:t>(Laird 2000</a:t>
            </a:r>
            <a:r>
              <a:rPr lang="en-US" sz="2800" i="1" dirty="0" smtClean="0"/>
              <a:t>).</a:t>
            </a:r>
            <a:endParaRPr lang="en-US" sz="2800" i="1" dirty="0"/>
          </a:p>
        </p:txBody>
      </p:sp>
    </p:spTree>
    <p:extLst>
      <p:ext uri="{BB962C8B-B14F-4D97-AF65-F5344CB8AC3E}">
        <p14:creationId xmlns:p14="http://schemas.microsoft.com/office/powerpoint/2010/main" val="35315254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 name="Slide Number Placeholder 3"/>
          <p:cNvSpPr>
            <a:spLocks noGrp="1"/>
          </p:cNvSpPr>
          <p:nvPr>
            <p:ph type="sldNum" sz="quarter" idx="10"/>
          </p:nvPr>
        </p:nvSpPr>
        <p:spPr/>
        <p:txBody>
          <a:bodyPr/>
          <a:lstStyle/>
          <a:p>
            <a:fld id="{63ACB981-DF6A-47C7-AB2C-5858583D1554}" type="slidenum">
              <a:rPr lang="en-US"/>
              <a:pPr/>
              <a:t>20</a:t>
            </a:fld>
            <a:endParaRPr lang="en-US"/>
          </a:p>
        </p:txBody>
      </p:sp>
      <p:sp>
        <p:nvSpPr>
          <p:cNvPr id="422917" name="Rectangle 5"/>
          <p:cNvSpPr>
            <a:spLocks noChangeArrowheads="1"/>
          </p:cNvSpPr>
          <p:nvPr/>
        </p:nvSpPr>
        <p:spPr bwMode="auto">
          <a:xfrm>
            <a:off x="1090246" y="1257300"/>
            <a:ext cx="9144000" cy="369332"/>
          </a:xfrm>
          <a:prstGeom prst="rect">
            <a:avLst/>
          </a:prstGeom>
          <a:noFill/>
          <a:ln w="9525">
            <a:noFill/>
            <a:miter lim="800000"/>
            <a:headEnd/>
            <a:tailEnd/>
          </a:ln>
          <a:effectLst/>
        </p:spPr>
        <p:txBody>
          <a:bodyPr>
            <a:spAutoFit/>
          </a:bodyPr>
          <a:lstStyle/>
          <a:p>
            <a:endParaRPr lang="en-US"/>
          </a:p>
        </p:txBody>
      </p:sp>
      <p:sp>
        <p:nvSpPr>
          <p:cNvPr id="422919" name="Rectangle 7"/>
          <p:cNvSpPr>
            <a:spLocks noGrp="1" noChangeArrowheads="1"/>
          </p:cNvSpPr>
          <p:nvPr>
            <p:ph type="title"/>
          </p:nvPr>
        </p:nvSpPr>
        <p:spPr/>
        <p:txBody>
          <a:bodyPr/>
          <a:lstStyle/>
          <a:p>
            <a:r>
              <a:rPr lang="en-US"/>
              <a:t>Dynamic Scripting</a:t>
            </a:r>
          </a:p>
        </p:txBody>
      </p:sp>
      <p:sp>
        <p:nvSpPr>
          <p:cNvPr id="422922" name="AutoShape 10"/>
          <p:cNvSpPr>
            <a:spLocks noChangeAspect="1" noChangeArrowheads="1" noTextEdit="1"/>
          </p:cNvSpPr>
          <p:nvPr/>
        </p:nvSpPr>
        <p:spPr bwMode="auto">
          <a:xfrm>
            <a:off x="703385" y="1524000"/>
            <a:ext cx="8088923" cy="4838700"/>
          </a:xfrm>
          <a:prstGeom prst="rect">
            <a:avLst/>
          </a:prstGeom>
          <a:noFill/>
          <a:ln w="9525">
            <a:noFill/>
            <a:miter lim="800000"/>
            <a:headEnd/>
            <a:tailEnd/>
          </a:ln>
        </p:spPr>
        <p:txBody>
          <a:bodyPr/>
          <a:lstStyle/>
          <a:p>
            <a:endParaRPr lang="en-US"/>
          </a:p>
        </p:txBody>
      </p:sp>
      <p:pic>
        <p:nvPicPr>
          <p:cNvPr id="422924" name="Picture 12"/>
          <p:cNvPicPr>
            <a:picLocks noChangeAspect="1" noChangeArrowheads="1"/>
          </p:cNvPicPr>
          <p:nvPr/>
        </p:nvPicPr>
        <p:blipFill>
          <a:blip r:embed="rId3" cstate="print"/>
          <a:srcRect/>
          <a:stretch>
            <a:fillRect/>
          </a:stretch>
        </p:blipFill>
        <p:spPr bwMode="auto">
          <a:xfrm>
            <a:off x="4533900" y="2290763"/>
            <a:ext cx="1009650" cy="1701800"/>
          </a:xfrm>
          <a:prstGeom prst="rect">
            <a:avLst/>
          </a:prstGeom>
          <a:noFill/>
          <a:ln w="9525">
            <a:noFill/>
            <a:miter lim="800000"/>
            <a:headEnd/>
            <a:tailEnd/>
          </a:ln>
        </p:spPr>
      </p:pic>
      <p:sp>
        <p:nvSpPr>
          <p:cNvPr id="422925" name="Rectangle 13"/>
          <p:cNvSpPr>
            <a:spLocks noChangeArrowheads="1"/>
          </p:cNvSpPr>
          <p:nvPr/>
        </p:nvSpPr>
        <p:spPr bwMode="auto">
          <a:xfrm>
            <a:off x="703385" y="1601789"/>
            <a:ext cx="41678" cy="200055"/>
          </a:xfrm>
          <a:prstGeom prst="rect">
            <a:avLst/>
          </a:prstGeom>
          <a:noFill/>
          <a:ln w="9525">
            <a:noFill/>
            <a:miter lim="800000"/>
            <a:headEnd/>
            <a:tailEnd/>
          </a:ln>
        </p:spPr>
        <p:txBody>
          <a:bodyPr wrap="none" lIns="0" tIns="0" rIns="0" bIns="0">
            <a:spAutoFit/>
          </a:bodyPr>
          <a:lstStyle/>
          <a:p>
            <a:r>
              <a:rPr lang="en-US" sz="1300">
                <a:solidFill>
                  <a:srgbClr val="000000"/>
                </a:solidFill>
                <a:latin typeface="Times New Roman" pitchFamily="18" charset="0"/>
              </a:rPr>
              <a:t> </a:t>
            </a:r>
            <a:endParaRPr lang="en-US"/>
          </a:p>
        </p:txBody>
      </p:sp>
      <p:grpSp>
        <p:nvGrpSpPr>
          <p:cNvPr id="422929" name="Group 17"/>
          <p:cNvGrpSpPr>
            <a:grpSpLocks/>
          </p:cNvGrpSpPr>
          <p:nvPr/>
        </p:nvGrpSpPr>
        <p:grpSpPr bwMode="auto">
          <a:xfrm>
            <a:off x="734159" y="2417763"/>
            <a:ext cx="980342" cy="1401762"/>
            <a:chOff x="501" y="1571"/>
            <a:chExt cx="669" cy="883"/>
          </a:xfrm>
        </p:grpSpPr>
        <p:sp>
          <p:nvSpPr>
            <p:cNvPr id="422926" name="Freeform 14"/>
            <p:cNvSpPr>
              <a:spLocks/>
            </p:cNvSpPr>
            <p:nvPr/>
          </p:nvSpPr>
          <p:spPr bwMode="auto">
            <a:xfrm>
              <a:off x="501" y="1571"/>
              <a:ext cx="669" cy="883"/>
            </a:xfrm>
            <a:custGeom>
              <a:avLst/>
              <a:gdLst/>
              <a:ahLst/>
              <a:cxnLst>
                <a:cxn ang="0">
                  <a:pos x="300" y="1"/>
                </a:cxn>
                <a:cxn ang="0">
                  <a:pos x="235" y="7"/>
                </a:cxn>
                <a:cxn ang="0">
                  <a:pos x="175" y="18"/>
                </a:cxn>
                <a:cxn ang="0">
                  <a:pos x="122" y="33"/>
                </a:cxn>
                <a:cxn ang="0">
                  <a:pos x="76" y="51"/>
                </a:cxn>
                <a:cxn ang="0">
                  <a:pos x="40" y="73"/>
                </a:cxn>
                <a:cxn ang="0">
                  <a:pos x="15" y="98"/>
                </a:cxn>
                <a:cxn ang="0">
                  <a:pos x="2" y="126"/>
                </a:cxn>
                <a:cxn ang="0">
                  <a:pos x="0" y="745"/>
                </a:cxn>
                <a:cxn ang="0">
                  <a:pos x="7" y="773"/>
                </a:cxn>
                <a:cxn ang="0">
                  <a:pos x="27" y="798"/>
                </a:cxn>
                <a:cxn ang="0">
                  <a:pos x="57" y="822"/>
                </a:cxn>
                <a:cxn ang="0">
                  <a:pos x="98" y="842"/>
                </a:cxn>
                <a:cxn ang="0">
                  <a:pos x="147" y="859"/>
                </a:cxn>
                <a:cxn ang="0">
                  <a:pos x="204" y="872"/>
                </a:cxn>
                <a:cxn ang="0">
                  <a:pos x="267" y="880"/>
                </a:cxn>
                <a:cxn ang="0">
                  <a:pos x="335" y="883"/>
                </a:cxn>
                <a:cxn ang="0">
                  <a:pos x="402" y="880"/>
                </a:cxn>
                <a:cxn ang="0">
                  <a:pos x="465" y="872"/>
                </a:cxn>
                <a:cxn ang="0">
                  <a:pos x="521" y="859"/>
                </a:cxn>
                <a:cxn ang="0">
                  <a:pos x="571" y="842"/>
                </a:cxn>
                <a:cxn ang="0">
                  <a:pos x="612" y="822"/>
                </a:cxn>
                <a:cxn ang="0">
                  <a:pos x="643" y="798"/>
                </a:cxn>
                <a:cxn ang="0">
                  <a:pos x="663" y="773"/>
                </a:cxn>
                <a:cxn ang="0">
                  <a:pos x="669" y="745"/>
                </a:cxn>
                <a:cxn ang="0">
                  <a:pos x="667" y="126"/>
                </a:cxn>
                <a:cxn ang="0">
                  <a:pos x="654" y="98"/>
                </a:cxn>
                <a:cxn ang="0">
                  <a:pos x="629" y="73"/>
                </a:cxn>
                <a:cxn ang="0">
                  <a:pos x="592" y="51"/>
                </a:cxn>
                <a:cxn ang="0">
                  <a:pos x="548" y="33"/>
                </a:cxn>
                <a:cxn ang="0">
                  <a:pos x="494" y="18"/>
                </a:cxn>
                <a:cxn ang="0">
                  <a:pos x="434" y="7"/>
                </a:cxn>
                <a:cxn ang="0">
                  <a:pos x="369" y="1"/>
                </a:cxn>
              </a:cxnLst>
              <a:rect l="0" t="0" r="r" b="b"/>
              <a:pathLst>
                <a:path w="669" h="883">
                  <a:moveTo>
                    <a:pt x="335" y="0"/>
                  </a:moveTo>
                  <a:lnTo>
                    <a:pt x="300" y="1"/>
                  </a:lnTo>
                  <a:lnTo>
                    <a:pt x="267" y="4"/>
                  </a:lnTo>
                  <a:lnTo>
                    <a:pt x="235" y="7"/>
                  </a:lnTo>
                  <a:lnTo>
                    <a:pt x="204" y="11"/>
                  </a:lnTo>
                  <a:lnTo>
                    <a:pt x="175" y="18"/>
                  </a:lnTo>
                  <a:lnTo>
                    <a:pt x="147" y="24"/>
                  </a:lnTo>
                  <a:lnTo>
                    <a:pt x="122" y="33"/>
                  </a:lnTo>
                  <a:lnTo>
                    <a:pt x="98" y="41"/>
                  </a:lnTo>
                  <a:lnTo>
                    <a:pt x="76" y="51"/>
                  </a:lnTo>
                  <a:lnTo>
                    <a:pt x="57" y="61"/>
                  </a:lnTo>
                  <a:lnTo>
                    <a:pt x="40" y="73"/>
                  </a:lnTo>
                  <a:lnTo>
                    <a:pt x="27" y="85"/>
                  </a:lnTo>
                  <a:lnTo>
                    <a:pt x="15" y="98"/>
                  </a:lnTo>
                  <a:lnTo>
                    <a:pt x="7" y="112"/>
                  </a:lnTo>
                  <a:lnTo>
                    <a:pt x="2" y="126"/>
                  </a:lnTo>
                  <a:lnTo>
                    <a:pt x="0" y="139"/>
                  </a:lnTo>
                  <a:lnTo>
                    <a:pt x="0" y="745"/>
                  </a:lnTo>
                  <a:lnTo>
                    <a:pt x="2" y="759"/>
                  </a:lnTo>
                  <a:lnTo>
                    <a:pt x="7" y="773"/>
                  </a:lnTo>
                  <a:lnTo>
                    <a:pt x="15" y="785"/>
                  </a:lnTo>
                  <a:lnTo>
                    <a:pt x="27" y="798"/>
                  </a:lnTo>
                  <a:lnTo>
                    <a:pt x="40" y="810"/>
                  </a:lnTo>
                  <a:lnTo>
                    <a:pt x="57" y="822"/>
                  </a:lnTo>
                  <a:lnTo>
                    <a:pt x="76" y="832"/>
                  </a:lnTo>
                  <a:lnTo>
                    <a:pt x="98" y="842"/>
                  </a:lnTo>
                  <a:lnTo>
                    <a:pt x="122" y="851"/>
                  </a:lnTo>
                  <a:lnTo>
                    <a:pt x="147" y="859"/>
                  </a:lnTo>
                  <a:lnTo>
                    <a:pt x="175" y="866"/>
                  </a:lnTo>
                  <a:lnTo>
                    <a:pt x="204" y="872"/>
                  </a:lnTo>
                  <a:lnTo>
                    <a:pt x="235" y="876"/>
                  </a:lnTo>
                  <a:lnTo>
                    <a:pt x="267" y="880"/>
                  </a:lnTo>
                  <a:lnTo>
                    <a:pt x="300" y="882"/>
                  </a:lnTo>
                  <a:lnTo>
                    <a:pt x="335" y="883"/>
                  </a:lnTo>
                  <a:lnTo>
                    <a:pt x="369" y="882"/>
                  </a:lnTo>
                  <a:lnTo>
                    <a:pt x="402" y="880"/>
                  </a:lnTo>
                  <a:lnTo>
                    <a:pt x="434" y="876"/>
                  </a:lnTo>
                  <a:lnTo>
                    <a:pt x="465" y="872"/>
                  </a:lnTo>
                  <a:lnTo>
                    <a:pt x="494" y="866"/>
                  </a:lnTo>
                  <a:lnTo>
                    <a:pt x="521" y="859"/>
                  </a:lnTo>
                  <a:lnTo>
                    <a:pt x="548" y="851"/>
                  </a:lnTo>
                  <a:lnTo>
                    <a:pt x="571" y="842"/>
                  </a:lnTo>
                  <a:lnTo>
                    <a:pt x="592" y="832"/>
                  </a:lnTo>
                  <a:lnTo>
                    <a:pt x="612" y="822"/>
                  </a:lnTo>
                  <a:lnTo>
                    <a:pt x="629" y="810"/>
                  </a:lnTo>
                  <a:lnTo>
                    <a:pt x="643" y="798"/>
                  </a:lnTo>
                  <a:lnTo>
                    <a:pt x="654" y="785"/>
                  </a:lnTo>
                  <a:lnTo>
                    <a:pt x="663" y="773"/>
                  </a:lnTo>
                  <a:lnTo>
                    <a:pt x="667" y="759"/>
                  </a:lnTo>
                  <a:lnTo>
                    <a:pt x="669" y="745"/>
                  </a:lnTo>
                  <a:lnTo>
                    <a:pt x="669" y="139"/>
                  </a:lnTo>
                  <a:lnTo>
                    <a:pt x="667" y="126"/>
                  </a:lnTo>
                  <a:lnTo>
                    <a:pt x="663" y="112"/>
                  </a:lnTo>
                  <a:lnTo>
                    <a:pt x="654" y="98"/>
                  </a:lnTo>
                  <a:lnTo>
                    <a:pt x="643" y="85"/>
                  </a:lnTo>
                  <a:lnTo>
                    <a:pt x="629" y="73"/>
                  </a:lnTo>
                  <a:lnTo>
                    <a:pt x="612" y="61"/>
                  </a:lnTo>
                  <a:lnTo>
                    <a:pt x="592" y="51"/>
                  </a:lnTo>
                  <a:lnTo>
                    <a:pt x="571" y="41"/>
                  </a:lnTo>
                  <a:lnTo>
                    <a:pt x="548" y="33"/>
                  </a:lnTo>
                  <a:lnTo>
                    <a:pt x="521" y="24"/>
                  </a:lnTo>
                  <a:lnTo>
                    <a:pt x="494" y="18"/>
                  </a:lnTo>
                  <a:lnTo>
                    <a:pt x="465" y="11"/>
                  </a:lnTo>
                  <a:lnTo>
                    <a:pt x="434" y="7"/>
                  </a:lnTo>
                  <a:lnTo>
                    <a:pt x="402" y="4"/>
                  </a:lnTo>
                  <a:lnTo>
                    <a:pt x="369" y="1"/>
                  </a:lnTo>
                  <a:lnTo>
                    <a:pt x="335" y="0"/>
                  </a:lnTo>
                  <a:close/>
                </a:path>
              </a:pathLst>
            </a:custGeom>
            <a:solidFill>
              <a:srgbClr val="DDDDDD"/>
            </a:solidFill>
            <a:ln w="9525">
              <a:noFill/>
              <a:round/>
              <a:headEnd/>
              <a:tailEnd/>
            </a:ln>
          </p:spPr>
          <p:txBody>
            <a:bodyPr/>
            <a:lstStyle/>
            <a:p>
              <a:endParaRPr lang="en-US"/>
            </a:p>
          </p:txBody>
        </p:sp>
        <p:sp>
          <p:nvSpPr>
            <p:cNvPr id="422927" name="Freeform 15"/>
            <p:cNvSpPr>
              <a:spLocks/>
            </p:cNvSpPr>
            <p:nvPr/>
          </p:nvSpPr>
          <p:spPr bwMode="auto">
            <a:xfrm>
              <a:off x="501" y="1571"/>
              <a:ext cx="669" cy="883"/>
            </a:xfrm>
            <a:custGeom>
              <a:avLst/>
              <a:gdLst/>
              <a:ahLst/>
              <a:cxnLst>
                <a:cxn ang="0">
                  <a:pos x="300" y="1"/>
                </a:cxn>
                <a:cxn ang="0">
                  <a:pos x="235" y="7"/>
                </a:cxn>
                <a:cxn ang="0">
                  <a:pos x="175" y="18"/>
                </a:cxn>
                <a:cxn ang="0">
                  <a:pos x="122" y="33"/>
                </a:cxn>
                <a:cxn ang="0">
                  <a:pos x="76" y="51"/>
                </a:cxn>
                <a:cxn ang="0">
                  <a:pos x="40" y="73"/>
                </a:cxn>
                <a:cxn ang="0">
                  <a:pos x="15" y="98"/>
                </a:cxn>
                <a:cxn ang="0">
                  <a:pos x="2" y="126"/>
                </a:cxn>
                <a:cxn ang="0">
                  <a:pos x="0" y="745"/>
                </a:cxn>
                <a:cxn ang="0">
                  <a:pos x="7" y="773"/>
                </a:cxn>
                <a:cxn ang="0">
                  <a:pos x="27" y="798"/>
                </a:cxn>
                <a:cxn ang="0">
                  <a:pos x="57" y="822"/>
                </a:cxn>
                <a:cxn ang="0">
                  <a:pos x="98" y="842"/>
                </a:cxn>
                <a:cxn ang="0">
                  <a:pos x="147" y="859"/>
                </a:cxn>
                <a:cxn ang="0">
                  <a:pos x="204" y="872"/>
                </a:cxn>
                <a:cxn ang="0">
                  <a:pos x="267" y="880"/>
                </a:cxn>
                <a:cxn ang="0">
                  <a:pos x="335" y="883"/>
                </a:cxn>
                <a:cxn ang="0">
                  <a:pos x="402" y="880"/>
                </a:cxn>
                <a:cxn ang="0">
                  <a:pos x="465" y="872"/>
                </a:cxn>
                <a:cxn ang="0">
                  <a:pos x="521" y="859"/>
                </a:cxn>
                <a:cxn ang="0">
                  <a:pos x="571" y="842"/>
                </a:cxn>
                <a:cxn ang="0">
                  <a:pos x="612" y="822"/>
                </a:cxn>
                <a:cxn ang="0">
                  <a:pos x="643" y="798"/>
                </a:cxn>
                <a:cxn ang="0">
                  <a:pos x="663" y="773"/>
                </a:cxn>
                <a:cxn ang="0">
                  <a:pos x="669" y="745"/>
                </a:cxn>
                <a:cxn ang="0">
                  <a:pos x="667" y="126"/>
                </a:cxn>
                <a:cxn ang="0">
                  <a:pos x="654" y="98"/>
                </a:cxn>
                <a:cxn ang="0">
                  <a:pos x="629" y="73"/>
                </a:cxn>
                <a:cxn ang="0">
                  <a:pos x="592" y="51"/>
                </a:cxn>
                <a:cxn ang="0">
                  <a:pos x="548" y="33"/>
                </a:cxn>
                <a:cxn ang="0">
                  <a:pos x="494" y="18"/>
                </a:cxn>
                <a:cxn ang="0">
                  <a:pos x="434" y="7"/>
                </a:cxn>
                <a:cxn ang="0">
                  <a:pos x="369" y="1"/>
                </a:cxn>
              </a:cxnLst>
              <a:rect l="0" t="0" r="r" b="b"/>
              <a:pathLst>
                <a:path w="669" h="883">
                  <a:moveTo>
                    <a:pt x="335" y="0"/>
                  </a:moveTo>
                  <a:lnTo>
                    <a:pt x="300" y="1"/>
                  </a:lnTo>
                  <a:lnTo>
                    <a:pt x="267" y="4"/>
                  </a:lnTo>
                  <a:lnTo>
                    <a:pt x="235" y="7"/>
                  </a:lnTo>
                  <a:lnTo>
                    <a:pt x="204" y="11"/>
                  </a:lnTo>
                  <a:lnTo>
                    <a:pt x="175" y="18"/>
                  </a:lnTo>
                  <a:lnTo>
                    <a:pt x="147" y="24"/>
                  </a:lnTo>
                  <a:lnTo>
                    <a:pt x="122" y="33"/>
                  </a:lnTo>
                  <a:lnTo>
                    <a:pt x="98" y="41"/>
                  </a:lnTo>
                  <a:lnTo>
                    <a:pt x="76" y="51"/>
                  </a:lnTo>
                  <a:lnTo>
                    <a:pt x="57" y="61"/>
                  </a:lnTo>
                  <a:lnTo>
                    <a:pt x="40" y="73"/>
                  </a:lnTo>
                  <a:lnTo>
                    <a:pt x="27" y="85"/>
                  </a:lnTo>
                  <a:lnTo>
                    <a:pt x="15" y="98"/>
                  </a:lnTo>
                  <a:lnTo>
                    <a:pt x="7" y="112"/>
                  </a:lnTo>
                  <a:lnTo>
                    <a:pt x="2" y="126"/>
                  </a:lnTo>
                  <a:lnTo>
                    <a:pt x="0" y="139"/>
                  </a:lnTo>
                  <a:lnTo>
                    <a:pt x="0" y="745"/>
                  </a:lnTo>
                  <a:lnTo>
                    <a:pt x="2" y="759"/>
                  </a:lnTo>
                  <a:lnTo>
                    <a:pt x="7" y="773"/>
                  </a:lnTo>
                  <a:lnTo>
                    <a:pt x="15" y="785"/>
                  </a:lnTo>
                  <a:lnTo>
                    <a:pt x="27" y="798"/>
                  </a:lnTo>
                  <a:lnTo>
                    <a:pt x="40" y="810"/>
                  </a:lnTo>
                  <a:lnTo>
                    <a:pt x="57" y="822"/>
                  </a:lnTo>
                  <a:lnTo>
                    <a:pt x="76" y="832"/>
                  </a:lnTo>
                  <a:lnTo>
                    <a:pt x="98" y="842"/>
                  </a:lnTo>
                  <a:lnTo>
                    <a:pt x="122" y="851"/>
                  </a:lnTo>
                  <a:lnTo>
                    <a:pt x="147" y="859"/>
                  </a:lnTo>
                  <a:lnTo>
                    <a:pt x="175" y="866"/>
                  </a:lnTo>
                  <a:lnTo>
                    <a:pt x="204" y="872"/>
                  </a:lnTo>
                  <a:lnTo>
                    <a:pt x="235" y="876"/>
                  </a:lnTo>
                  <a:lnTo>
                    <a:pt x="267" y="880"/>
                  </a:lnTo>
                  <a:lnTo>
                    <a:pt x="300" y="882"/>
                  </a:lnTo>
                  <a:lnTo>
                    <a:pt x="335" y="883"/>
                  </a:lnTo>
                  <a:lnTo>
                    <a:pt x="369" y="882"/>
                  </a:lnTo>
                  <a:lnTo>
                    <a:pt x="402" y="880"/>
                  </a:lnTo>
                  <a:lnTo>
                    <a:pt x="434" y="876"/>
                  </a:lnTo>
                  <a:lnTo>
                    <a:pt x="465" y="872"/>
                  </a:lnTo>
                  <a:lnTo>
                    <a:pt x="494" y="866"/>
                  </a:lnTo>
                  <a:lnTo>
                    <a:pt x="521" y="859"/>
                  </a:lnTo>
                  <a:lnTo>
                    <a:pt x="548" y="851"/>
                  </a:lnTo>
                  <a:lnTo>
                    <a:pt x="571" y="842"/>
                  </a:lnTo>
                  <a:lnTo>
                    <a:pt x="592" y="832"/>
                  </a:lnTo>
                  <a:lnTo>
                    <a:pt x="612" y="822"/>
                  </a:lnTo>
                  <a:lnTo>
                    <a:pt x="629" y="810"/>
                  </a:lnTo>
                  <a:lnTo>
                    <a:pt x="643" y="798"/>
                  </a:lnTo>
                  <a:lnTo>
                    <a:pt x="654" y="785"/>
                  </a:lnTo>
                  <a:lnTo>
                    <a:pt x="663" y="773"/>
                  </a:lnTo>
                  <a:lnTo>
                    <a:pt x="667" y="759"/>
                  </a:lnTo>
                  <a:lnTo>
                    <a:pt x="669" y="745"/>
                  </a:lnTo>
                  <a:lnTo>
                    <a:pt x="669" y="139"/>
                  </a:lnTo>
                  <a:lnTo>
                    <a:pt x="667" y="126"/>
                  </a:lnTo>
                  <a:lnTo>
                    <a:pt x="663" y="112"/>
                  </a:lnTo>
                  <a:lnTo>
                    <a:pt x="654" y="98"/>
                  </a:lnTo>
                  <a:lnTo>
                    <a:pt x="643" y="85"/>
                  </a:lnTo>
                  <a:lnTo>
                    <a:pt x="629" y="73"/>
                  </a:lnTo>
                  <a:lnTo>
                    <a:pt x="612" y="61"/>
                  </a:lnTo>
                  <a:lnTo>
                    <a:pt x="592" y="51"/>
                  </a:lnTo>
                  <a:lnTo>
                    <a:pt x="571" y="41"/>
                  </a:lnTo>
                  <a:lnTo>
                    <a:pt x="548" y="33"/>
                  </a:lnTo>
                  <a:lnTo>
                    <a:pt x="521" y="24"/>
                  </a:lnTo>
                  <a:lnTo>
                    <a:pt x="494" y="18"/>
                  </a:lnTo>
                  <a:lnTo>
                    <a:pt x="465" y="11"/>
                  </a:lnTo>
                  <a:lnTo>
                    <a:pt x="434" y="7"/>
                  </a:lnTo>
                  <a:lnTo>
                    <a:pt x="402" y="4"/>
                  </a:lnTo>
                  <a:lnTo>
                    <a:pt x="369" y="1"/>
                  </a:lnTo>
                  <a:lnTo>
                    <a:pt x="335" y="0"/>
                  </a:lnTo>
                  <a:close/>
                </a:path>
              </a:pathLst>
            </a:custGeom>
            <a:noFill/>
            <a:ln w="11113">
              <a:solidFill>
                <a:srgbClr val="000000"/>
              </a:solidFill>
              <a:prstDash val="solid"/>
              <a:round/>
              <a:headEnd/>
              <a:tailEnd/>
            </a:ln>
          </p:spPr>
          <p:txBody>
            <a:bodyPr/>
            <a:lstStyle/>
            <a:p>
              <a:endParaRPr lang="en-US"/>
            </a:p>
          </p:txBody>
        </p:sp>
        <p:sp>
          <p:nvSpPr>
            <p:cNvPr id="422928" name="Freeform 16"/>
            <p:cNvSpPr>
              <a:spLocks/>
            </p:cNvSpPr>
            <p:nvPr/>
          </p:nvSpPr>
          <p:spPr bwMode="auto">
            <a:xfrm>
              <a:off x="501" y="1710"/>
              <a:ext cx="669" cy="138"/>
            </a:xfrm>
            <a:custGeom>
              <a:avLst/>
              <a:gdLst/>
              <a:ahLst/>
              <a:cxnLst>
                <a:cxn ang="0">
                  <a:pos x="0" y="0"/>
                </a:cxn>
                <a:cxn ang="0">
                  <a:pos x="2" y="14"/>
                </a:cxn>
                <a:cxn ang="0">
                  <a:pos x="7" y="28"/>
                </a:cxn>
                <a:cxn ang="0">
                  <a:pos x="15" y="41"/>
                </a:cxn>
                <a:cxn ang="0">
                  <a:pos x="27" y="54"/>
                </a:cxn>
                <a:cxn ang="0">
                  <a:pos x="40" y="66"/>
                </a:cxn>
                <a:cxn ang="0">
                  <a:pos x="57" y="77"/>
                </a:cxn>
                <a:cxn ang="0">
                  <a:pos x="76" y="88"/>
                </a:cxn>
                <a:cxn ang="0">
                  <a:pos x="98" y="98"/>
                </a:cxn>
                <a:cxn ang="0">
                  <a:pos x="122" y="106"/>
                </a:cxn>
                <a:cxn ang="0">
                  <a:pos x="147" y="115"/>
                </a:cxn>
                <a:cxn ang="0">
                  <a:pos x="175" y="121"/>
                </a:cxn>
                <a:cxn ang="0">
                  <a:pos x="204" y="128"/>
                </a:cxn>
                <a:cxn ang="0">
                  <a:pos x="235" y="132"/>
                </a:cxn>
                <a:cxn ang="0">
                  <a:pos x="267" y="135"/>
                </a:cxn>
                <a:cxn ang="0">
                  <a:pos x="300" y="137"/>
                </a:cxn>
                <a:cxn ang="0">
                  <a:pos x="335" y="138"/>
                </a:cxn>
                <a:cxn ang="0">
                  <a:pos x="369" y="137"/>
                </a:cxn>
                <a:cxn ang="0">
                  <a:pos x="402" y="135"/>
                </a:cxn>
                <a:cxn ang="0">
                  <a:pos x="434" y="132"/>
                </a:cxn>
                <a:cxn ang="0">
                  <a:pos x="465" y="128"/>
                </a:cxn>
                <a:cxn ang="0">
                  <a:pos x="494" y="121"/>
                </a:cxn>
                <a:cxn ang="0">
                  <a:pos x="521" y="115"/>
                </a:cxn>
                <a:cxn ang="0">
                  <a:pos x="548" y="106"/>
                </a:cxn>
                <a:cxn ang="0">
                  <a:pos x="571" y="98"/>
                </a:cxn>
                <a:cxn ang="0">
                  <a:pos x="592" y="88"/>
                </a:cxn>
                <a:cxn ang="0">
                  <a:pos x="612" y="77"/>
                </a:cxn>
                <a:cxn ang="0">
                  <a:pos x="629" y="66"/>
                </a:cxn>
                <a:cxn ang="0">
                  <a:pos x="643" y="54"/>
                </a:cxn>
                <a:cxn ang="0">
                  <a:pos x="654" y="41"/>
                </a:cxn>
                <a:cxn ang="0">
                  <a:pos x="663" y="28"/>
                </a:cxn>
                <a:cxn ang="0">
                  <a:pos x="667" y="14"/>
                </a:cxn>
                <a:cxn ang="0">
                  <a:pos x="669" y="0"/>
                </a:cxn>
              </a:cxnLst>
              <a:rect l="0" t="0" r="r" b="b"/>
              <a:pathLst>
                <a:path w="669" h="138">
                  <a:moveTo>
                    <a:pt x="0" y="0"/>
                  </a:moveTo>
                  <a:lnTo>
                    <a:pt x="2" y="14"/>
                  </a:lnTo>
                  <a:lnTo>
                    <a:pt x="7" y="28"/>
                  </a:lnTo>
                  <a:lnTo>
                    <a:pt x="15" y="41"/>
                  </a:lnTo>
                  <a:lnTo>
                    <a:pt x="27" y="54"/>
                  </a:lnTo>
                  <a:lnTo>
                    <a:pt x="40" y="66"/>
                  </a:lnTo>
                  <a:lnTo>
                    <a:pt x="57" y="77"/>
                  </a:lnTo>
                  <a:lnTo>
                    <a:pt x="76" y="88"/>
                  </a:lnTo>
                  <a:lnTo>
                    <a:pt x="98" y="98"/>
                  </a:lnTo>
                  <a:lnTo>
                    <a:pt x="122" y="106"/>
                  </a:lnTo>
                  <a:lnTo>
                    <a:pt x="147" y="115"/>
                  </a:lnTo>
                  <a:lnTo>
                    <a:pt x="175" y="121"/>
                  </a:lnTo>
                  <a:lnTo>
                    <a:pt x="204" y="128"/>
                  </a:lnTo>
                  <a:lnTo>
                    <a:pt x="235" y="132"/>
                  </a:lnTo>
                  <a:lnTo>
                    <a:pt x="267" y="135"/>
                  </a:lnTo>
                  <a:lnTo>
                    <a:pt x="300" y="137"/>
                  </a:lnTo>
                  <a:lnTo>
                    <a:pt x="335" y="138"/>
                  </a:lnTo>
                  <a:lnTo>
                    <a:pt x="369" y="137"/>
                  </a:lnTo>
                  <a:lnTo>
                    <a:pt x="402" y="135"/>
                  </a:lnTo>
                  <a:lnTo>
                    <a:pt x="434" y="132"/>
                  </a:lnTo>
                  <a:lnTo>
                    <a:pt x="465" y="128"/>
                  </a:lnTo>
                  <a:lnTo>
                    <a:pt x="494" y="121"/>
                  </a:lnTo>
                  <a:lnTo>
                    <a:pt x="521" y="115"/>
                  </a:lnTo>
                  <a:lnTo>
                    <a:pt x="548" y="106"/>
                  </a:lnTo>
                  <a:lnTo>
                    <a:pt x="571" y="98"/>
                  </a:lnTo>
                  <a:lnTo>
                    <a:pt x="592" y="88"/>
                  </a:lnTo>
                  <a:lnTo>
                    <a:pt x="612" y="77"/>
                  </a:lnTo>
                  <a:lnTo>
                    <a:pt x="629" y="66"/>
                  </a:lnTo>
                  <a:lnTo>
                    <a:pt x="643" y="54"/>
                  </a:lnTo>
                  <a:lnTo>
                    <a:pt x="654" y="41"/>
                  </a:lnTo>
                  <a:lnTo>
                    <a:pt x="663" y="28"/>
                  </a:lnTo>
                  <a:lnTo>
                    <a:pt x="667" y="14"/>
                  </a:lnTo>
                  <a:lnTo>
                    <a:pt x="669" y="0"/>
                  </a:lnTo>
                </a:path>
              </a:pathLst>
            </a:custGeom>
            <a:noFill/>
            <a:ln w="11113">
              <a:solidFill>
                <a:srgbClr val="000000"/>
              </a:solidFill>
              <a:prstDash val="solid"/>
              <a:round/>
              <a:headEnd/>
              <a:tailEnd/>
            </a:ln>
          </p:spPr>
          <p:txBody>
            <a:bodyPr/>
            <a:lstStyle/>
            <a:p>
              <a:endParaRPr lang="en-US"/>
            </a:p>
          </p:txBody>
        </p:sp>
      </p:grpSp>
      <p:sp>
        <p:nvSpPr>
          <p:cNvPr id="422930" name="Rectangle 18"/>
          <p:cNvSpPr>
            <a:spLocks noChangeArrowheads="1"/>
          </p:cNvSpPr>
          <p:nvPr/>
        </p:nvSpPr>
        <p:spPr bwMode="auto">
          <a:xfrm>
            <a:off x="1225062" y="2886076"/>
            <a:ext cx="38472" cy="169277"/>
          </a:xfrm>
          <a:prstGeom prst="rect">
            <a:avLst/>
          </a:prstGeom>
          <a:noFill/>
          <a:ln w="9525">
            <a:noFill/>
            <a:miter lim="800000"/>
            <a:headEnd/>
            <a:tailEnd/>
          </a:ln>
        </p:spPr>
        <p:txBody>
          <a:bodyPr wrap="none" lIns="0" tIns="0" rIns="0" bIns="0">
            <a:spAutoFit/>
          </a:bodyPr>
          <a:lstStyle/>
          <a:p>
            <a:r>
              <a:rPr lang="en-US" sz="1100">
                <a:solidFill>
                  <a:srgbClr val="000000"/>
                </a:solidFill>
              </a:rPr>
              <a:t> </a:t>
            </a:r>
            <a:endParaRPr lang="en-US"/>
          </a:p>
        </p:txBody>
      </p:sp>
      <p:sp>
        <p:nvSpPr>
          <p:cNvPr id="422931" name="Rectangle 19"/>
          <p:cNvSpPr>
            <a:spLocks noChangeArrowheads="1"/>
          </p:cNvSpPr>
          <p:nvPr/>
        </p:nvSpPr>
        <p:spPr bwMode="auto">
          <a:xfrm>
            <a:off x="873369" y="3046414"/>
            <a:ext cx="769441" cy="169277"/>
          </a:xfrm>
          <a:prstGeom prst="rect">
            <a:avLst/>
          </a:prstGeom>
          <a:noFill/>
          <a:ln w="9525">
            <a:noFill/>
            <a:miter lim="800000"/>
            <a:headEnd/>
            <a:tailEnd/>
          </a:ln>
        </p:spPr>
        <p:txBody>
          <a:bodyPr wrap="none" lIns="0" tIns="0" rIns="0" bIns="0">
            <a:spAutoFit/>
          </a:bodyPr>
          <a:lstStyle/>
          <a:p>
            <a:r>
              <a:rPr lang="en-US" sz="1100">
                <a:solidFill>
                  <a:srgbClr val="000000"/>
                </a:solidFill>
              </a:rPr>
              <a:t>Rulebase A</a:t>
            </a:r>
            <a:endParaRPr lang="en-US"/>
          </a:p>
        </p:txBody>
      </p:sp>
      <p:sp>
        <p:nvSpPr>
          <p:cNvPr id="422932" name="Rectangle 20"/>
          <p:cNvSpPr>
            <a:spLocks noChangeArrowheads="1"/>
          </p:cNvSpPr>
          <p:nvPr/>
        </p:nvSpPr>
        <p:spPr bwMode="auto">
          <a:xfrm>
            <a:off x="1575289" y="3046414"/>
            <a:ext cx="38472" cy="169277"/>
          </a:xfrm>
          <a:prstGeom prst="rect">
            <a:avLst/>
          </a:prstGeom>
          <a:noFill/>
          <a:ln w="9525">
            <a:noFill/>
            <a:miter lim="800000"/>
            <a:headEnd/>
            <a:tailEnd/>
          </a:ln>
        </p:spPr>
        <p:txBody>
          <a:bodyPr wrap="none" lIns="0" tIns="0" rIns="0" bIns="0">
            <a:spAutoFit/>
          </a:bodyPr>
          <a:lstStyle/>
          <a:p>
            <a:r>
              <a:rPr lang="en-US" sz="1100">
                <a:solidFill>
                  <a:srgbClr val="000000"/>
                </a:solidFill>
              </a:rPr>
              <a:t> </a:t>
            </a:r>
            <a:endParaRPr lang="en-US"/>
          </a:p>
        </p:txBody>
      </p:sp>
      <p:grpSp>
        <p:nvGrpSpPr>
          <p:cNvPr id="422936" name="Group 24"/>
          <p:cNvGrpSpPr>
            <a:grpSpLocks/>
          </p:cNvGrpSpPr>
          <p:nvPr/>
        </p:nvGrpSpPr>
        <p:grpSpPr bwMode="auto">
          <a:xfrm>
            <a:off x="734159" y="4456114"/>
            <a:ext cx="980342" cy="1400175"/>
            <a:chOff x="501" y="2855"/>
            <a:chExt cx="669" cy="882"/>
          </a:xfrm>
        </p:grpSpPr>
        <p:sp>
          <p:nvSpPr>
            <p:cNvPr id="422933" name="Freeform 21"/>
            <p:cNvSpPr>
              <a:spLocks/>
            </p:cNvSpPr>
            <p:nvPr/>
          </p:nvSpPr>
          <p:spPr bwMode="auto">
            <a:xfrm>
              <a:off x="501" y="2855"/>
              <a:ext cx="669" cy="882"/>
            </a:xfrm>
            <a:custGeom>
              <a:avLst/>
              <a:gdLst/>
              <a:ahLst/>
              <a:cxnLst>
                <a:cxn ang="0">
                  <a:pos x="300" y="1"/>
                </a:cxn>
                <a:cxn ang="0">
                  <a:pos x="235" y="6"/>
                </a:cxn>
                <a:cxn ang="0">
                  <a:pos x="175" y="17"/>
                </a:cxn>
                <a:cxn ang="0">
                  <a:pos x="122" y="32"/>
                </a:cxn>
                <a:cxn ang="0">
                  <a:pos x="76" y="50"/>
                </a:cxn>
                <a:cxn ang="0">
                  <a:pos x="40" y="73"/>
                </a:cxn>
                <a:cxn ang="0">
                  <a:pos x="15" y="97"/>
                </a:cxn>
                <a:cxn ang="0">
                  <a:pos x="2" y="125"/>
                </a:cxn>
                <a:cxn ang="0">
                  <a:pos x="0" y="744"/>
                </a:cxn>
                <a:cxn ang="0">
                  <a:pos x="7" y="772"/>
                </a:cxn>
                <a:cxn ang="0">
                  <a:pos x="27" y="798"/>
                </a:cxn>
                <a:cxn ang="0">
                  <a:pos x="57" y="821"/>
                </a:cxn>
                <a:cxn ang="0">
                  <a:pos x="98" y="841"/>
                </a:cxn>
                <a:cxn ang="0">
                  <a:pos x="147" y="859"/>
                </a:cxn>
                <a:cxn ang="0">
                  <a:pos x="204" y="871"/>
                </a:cxn>
                <a:cxn ang="0">
                  <a:pos x="267" y="879"/>
                </a:cxn>
                <a:cxn ang="0">
                  <a:pos x="335" y="882"/>
                </a:cxn>
                <a:cxn ang="0">
                  <a:pos x="402" y="879"/>
                </a:cxn>
                <a:cxn ang="0">
                  <a:pos x="465" y="871"/>
                </a:cxn>
                <a:cxn ang="0">
                  <a:pos x="521" y="859"/>
                </a:cxn>
                <a:cxn ang="0">
                  <a:pos x="571" y="841"/>
                </a:cxn>
                <a:cxn ang="0">
                  <a:pos x="612" y="821"/>
                </a:cxn>
                <a:cxn ang="0">
                  <a:pos x="643" y="798"/>
                </a:cxn>
                <a:cxn ang="0">
                  <a:pos x="663" y="772"/>
                </a:cxn>
                <a:cxn ang="0">
                  <a:pos x="669" y="744"/>
                </a:cxn>
                <a:cxn ang="0">
                  <a:pos x="667" y="125"/>
                </a:cxn>
                <a:cxn ang="0">
                  <a:pos x="654" y="97"/>
                </a:cxn>
                <a:cxn ang="0">
                  <a:pos x="629" y="73"/>
                </a:cxn>
                <a:cxn ang="0">
                  <a:pos x="592" y="50"/>
                </a:cxn>
                <a:cxn ang="0">
                  <a:pos x="548" y="32"/>
                </a:cxn>
                <a:cxn ang="0">
                  <a:pos x="494" y="17"/>
                </a:cxn>
                <a:cxn ang="0">
                  <a:pos x="434" y="6"/>
                </a:cxn>
                <a:cxn ang="0">
                  <a:pos x="369" y="1"/>
                </a:cxn>
              </a:cxnLst>
              <a:rect l="0" t="0" r="r" b="b"/>
              <a:pathLst>
                <a:path w="669" h="882">
                  <a:moveTo>
                    <a:pt x="335" y="0"/>
                  </a:moveTo>
                  <a:lnTo>
                    <a:pt x="300" y="1"/>
                  </a:lnTo>
                  <a:lnTo>
                    <a:pt x="267" y="3"/>
                  </a:lnTo>
                  <a:lnTo>
                    <a:pt x="235" y="6"/>
                  </a:lnTo>
                  <a:lnTo>
                    <a:pt x="204" y="10"/>
                  </a:lnTo>
                  <a:lnTo>
                    <a:pt x="175" y="17"/>
                  </a:lnTo>
                  <a:lnTo>
                    <a:pt x="147" y="23"/>
                  </a:lnTo>
                  <a:lnTo>
                    <a:pt x="122" y="32"/>
                  </a:lnTo>
                  <a:lnTo>
                    <a:pt x="98" y="40"/>
                  </a:lnTo>
                  <a:lnTo>
                    <a:pt x="76" y="50"/>
                  </a:lnTo>
                  <a:lnTo>
                    <a:pt x="57" y="61"/>
                  </a:lnTo>
                  <a:lnTo>
                    <a:pt x="40" y="73"/>
                  </a:lnTo>
                  <a:lnTo>
                    <a:pt x="27" y="84"/>
                  </a:lnTo>
                  <a:lnTo>
                    <a:pt x="15" y="97"/>
                  </a:lnTo>
                  <a:lnTo>
                    <a:pt x="7" y="111"/>
                  </a:lnTo>
                  <a:lnTo>
                    <a:pt x="2" y="125"/>
                  </a:lnTo>
                  <a:lnTo>
                    <a:pt x="0" y="139"/>
                  </a:lnTo>
                  <a:lnTo>
                    <a:pt x="0" y="744"/>
                  </a:lnTo>
                  <a:lnTo>
                    <a:pt x="2" y="758"/>
                  </a:lnTo>
                  <a:lnTo>
                    <a:pt x="7" y="772"/>
                  </a:lnTo>
                  <a:lnTo>
                    <a:pt x="15" y="785"/>
                  </a:lnTo>
                  <a:lnTo>
                    <a:pt x="27" y="798"/>
                  </a:lnTo>
                  <a:lnTo>
                    <a:pt x="40" y="809"/>
                  </a:lnTo>
                  <a:lnTo>
                    <a:pt x="57" y="821"/>
                  </a:lnTo>
                  <a:lnTo>
                    <a:pt x="76" y="832"/>
                  </a:lnTo>
                  <a:lnTo>
                    <a:pt x="98" y="841"/>
                  </a:lnTo>
                  <a:lnTo>
                    <a:pt x="122" y="850"/>
                  </a:lnTo>
                  <a:lnTo>
                    <a:pt x="147" y="859"/>
                  </a:lnTo>
                  <a:lnTo>
                    <a:pt x="175" y="865"/>
                  </a:lnTo>
                  <a:lnTo>
                    <a:pt x="204" y="871"/>
                  </a:lnTo>
                  <a:lnTo>
                    <a:pt x="235" y="876"/>
                  </a:lnTo>
                  <a:lnTo>
                    <a:pt x="267" y="879"/>
                  </a:lnTo>
                  <a:lnTo>
                    <a:pt x="300" y="881"/>
                  </a:lnTo>
                  <a:lnTo>
                    <a:pt x="335" y="882"/>
                  </a:lnTo>
                  <a:lnTo>
                    <a:pt x="369" y="881"/>
                  </a:lnTo>
                  <a:lnTo>
                    <a:pt x="402" y="879"/>
                  </a:lnTo>
                  <a:lnTo>
                    <a:pt x="434" y="876"/>
                  </a:lnTo>
                  <a:lnTo>
                    <a:pt x="465" y="871"/>
                  </a:lnTo>
                  <a:lnTo>
                    <a:pt x="494" y="865"/>
                  </a:lnTo>
                  <a:lnTo>
                    <a:pt x="521" y="859"/>
                  </a:lnTo>
                  <a:lnTo>
                    <a:pt x="548" y="850"/>
                  </a:lnTo>
                  <a:lnTo>
                    <a:pt x="571" y="841"/>
                  </a:lnTo>
                  <a:lnTo>
                    <a:pt x="592" y="832"/>
                  </a:lnTo>
                  <a:lnTo>
                    <a:pt x="612" y="821"/>
                  </a:lnTo>
                  <a:lnTo>
                    <a:pt x="629" y="809"/>
                  </a:lnTo>
                  <a:lnTo>
                    <a:pt x="643" y="798"/>
                  </a:lnTo>
                  <a:lnTo>
                    <a:pt x="654" y="785"/>
                  </a:lnTo>
                  <a:lnTo>
                    <a:pt x="663" y="772"/>
                  </a:lnTo>
                  <a:lnTo>
                    <a:pt x="667" y="758"/>
                  </a:lnTo>
                  <a:lnTo>
                    <a:pt x="669" y="744"/>
                  </a:lnTo>
                  <a:lnTo>
                    <a:pt x="669" y="139"/>
                  </a:lnTo>
                  <a:lnTo>
                    <a:pt x="667" y="125"/>
                  </a:lnTo>
                  <a:lnTo>
                    <a:pt x="663" y="111"/>
                  </a:lnTo>
                  <a:lnTo>
                    <a:pt x="654" y="97"/>
                  </a:lnTo>
                  <a:lnTo>
                    <a:pt x="643" y="84"/>
                  </a:lnTo>
                  <a:lnTo>
                    <a:pt x="629" y="73"/>
                  </a:lnTo>
                  <a:lnTo>
                    <a:pt x="612" y="61"/>
                  </a:lnTo>
                  <a:lnTo>
                    <a:pt x="592" y="50"/>
                  </a:lnTo>
                  <a:lnTo>
                    <a:pt x="571" y="40"/>
                  </a:lnTo>
                  <a:lnTo>
                    <a:pt x="548" y="32"/>
                  </a:lnTo>
                  <a:lnTo>
                    <a:pt x="521" y="23"/>
                  </a:lnTo>
                  <a:lnTo>
                    <a:pt x="494" y="17"/>
                  </a:lnTo>
                  <a:lnTo>
                    <a:pt x="465" y="10"/>
                  </a:lnTo>
                  <a:lnTo>
                    <a:pt x="434" y="6"/>
                  </a:lnTo>
                  <a:lnTo>
                    <a:pt x="402" y="3"/>
                  </a:lnTo>
                  <a:lnTo>
                    <a:pt x="369" y="1"/>
                  </a:lnTo>
                  <a:lnTo>
                    <a:pt x="335" y="0"/>
                  </a:lnTo>
                  <a:close/>
                </a:path>
              </a:pathLst>
            </a:custGeom>
            <a:solidFill>
              <a:srgbClr val="DDDDDD"/>
            </a:solidFill>
            <a:ln w="9525">
              <a:noFill/>
              <a:round/>
              <a:headEnd/>
              <a:tailEnd/>
            </a:ln>
          </p:spPr>
          <p:txBody>
            <a:bodyPr/>
            <a:lstStyle/>
            <a:p>
              <a:endParaRPr lang="en-US"/>
            </a:p>
          </p:txBody>
        </p:sp>
        <p:sp>
          <p:nvSpPr>
            <p:cNvPr id="422934" name="Freeform 22"/>
            <p:cNvSpPr>
              <a:spLocks/>
            </p:cNvSpPr>
            <p:nvPr/>
          </p:nvSpPr>
          <p:spPr bwMode="auto">
            <a:xfrm>
              <a:off x="501" y="2855"/>
              <a:ext cx="669" cy="882"/>
            </a:xfrm>
            <a:custGeom>
              <a:avLst/>
              <a:gdLst/>
              <a:ahLst/>
              <a:cxnLst>
                <a:cxn ang="0">
                  <a:pos x="300" y="1"/>
                </a:cxn>
                <a:cxn ang="0">
                  <a:pos x="235" y="6"/>
                </a:cxn>
                <a:cxn ang="0">
                  <a:pos x="175" y="17"/>
                </a:cxn>
                <a:cxn ang="0">
                  <a:pos x="122" y="32"/>
                </a:cxn>
                <a:cxn ang="0">
                  <a:pos x="76" y="50"/>
                </a:cxn>
                <a:cxn ang="0">
                  <a:pos x="40" y="73"/>
                </a:cxn>
                <a:cxn ang="0">
                  <a:pos x="15" y="97"/>
                </a:cxn>
                <a:cxn ang="0">
                  <a:pos x="2" y="125"/>
                </a:cxn>
                <a:cxn ang="0">
                  <a:pos x="0" y="744"/>
                </a:cxn>
                <a:cxn ang="0">
                  <a:pos x="7" y="772"/>
                </a:cxn>
                <a:cxn ang="0">
                  <a:pos x="27" y="798"/>
                </a:cxn>
                <a:cxn ang="0">
                  <a:pos x="57" y="821"/>
                </a:cxn>
                <a:cxn ang="0">
                  <a:pos x="98" y="841"/>
                </a:cxn>
                <a:cxn ang="0">
                  <a:pos x="147" y="859"/>
                </a:cxn>
                <a:cxn ang="0">
                  <a:pos x="204" y="871"/>
                </a:cxn>
                <a:cxn ang="0">
                  <a:pos x="267" y="879"/>
                </a:cxn>
                <a:cxn ang="0">
                  <a:pos x="335" y="882"/>
                </a:cxn>
                <a:cxn ang="0">
                  <a:pos x="402" y="879"/>
                </a:cxn>
                <a:cxn ang="0">
                  <a:pos x="465" y="871"/>
                </a:cxn>
                <a:cxn ang="0">
                  <a:pos x="521" y="859"/>
                </a:cxn>
                <a:cxn ang="0">
                  <a:pos x="571" y="841"/>
                </a:cxn>
                <a:cxn ang="0">
                  <a:pos x="612" y="821"/>
                </a:cxn>
                <a:cxn ang="0">
                  <a:pos x="643" y="798"/>
                </a:cxn>
                <a:cxn ang="0">
                  <a:pos x="663" y="772"/>
                </a:cxn>
                <a:cxn ang="0">
                  <a:pos x="669" y="744"/>
                </a:cxn>
                <a:cxn ang="0">
                  <a:pos x="667" y="125"/>
                </a:cxn>
                <a:cxn ang="0">
                  <a:pos x="654" y="97"/>
                </a:cxn>
                <a:cxn ang="0">
                  <a:pos x="629" y="73"/>
                </a:cxn>
                <a:cxn ang="0">
                  <a:pos x="592" y="50"/>
                </a:cxn>
                <a:cxn ang="0">
                  <a:pos x="548" y="32"/>
                </a:cxn>
                <a:cxn ang="0">
                  <a:pos x="494" y="17"/>
                </a:cxn>
                <a:cxn ang="0">
                  <a:pos x="434" y="6"/>
                </a:cxn>
                <a:cxn ang="0">
                  <a:pos x="369" y="1"/>
                </a:cxn>
              </a:cxnLst>
              <a:rect l="0" t="0" r="r" b="b"/>
              <a:pathLst>
                <a:path w="669" h="882">
                  <a:moveTo>
                    <a:pt x="335" y="0"/>
                  </a:moveTo>
                  <a:lnTo>
                    <a:pt x="300" y="1"/>
                  </a:lnTo>
                  <a:lnTo>
                    <a:pt x="267" y="3"/>
                  </a:lnTo>
                  <a:lnTo>
                    <a:pt x="235" y="6"/>
                  </a:lnTo>
                  <a:lnTo>
                    <a:pt x="204" y="10"/>
                  </a:lnTo>
                  <a:lnTo>
                    <a:pt x="175" y="17"/>
                  </a:lnTo>
                  <a:lnTo>
                    <a:pt x="147" y="23"/>
                  </a:lnTo>
                  <a:lnTo>
                    <a:pt x="122" y="32"/>
                  </a:lnTo>
                  <a:lnTo>
                    <a:pt x="98" y="40"/>
                  </a:lnTo>
                  <a:lnTo>
                    <a:pt x="76" y="50"/>
                  </a:lnTo>
                  <a:lnTo>
                    <a:pt x="57" y="61"/>
                  </a:lnTo>
                  <a:lnTo>
                    <a:pt x="40" y="73"/>
                  </a:lnTo>
                  <a:lnTo>
                    <a:pt x="27" y="84"/>
                  </a:lnTo>
                  <a:lnTo>
                    <a:pt x="15" y="97"/>
                  </a:lnTo>
                  <a:lnTo>
                    <a:pt x="7" y="111"/>
                  </a:lnTo>
                  <a:lnTo>
                    <a:pt x="2" y="125"/>
                  </a:lnTo>
                  <a:lnTo>
                    <a:pt x="0" y="139"/>
                  </a:lnTo>
                  <a:lnTo>
                    <a:pt x="0" y="744"/>
                  </a:lnTo>
                  <a:lnTo>
                    <a:pt x="2" y="758"/>
                  </a:lnTo>
                  <a:lnTo>
                    <a:pt x="7" y="772"/>
                  </a:lnTo>
                  <a:lnTo>
                    <a:pt x="15" y="785"/>
                  </a:lnTo>
                  <a:lnTo>
                    <a:pt x="27" y="798"/>
                  </a:lnTo>
                  <a:lnTo>
                    <a:pt x="40" y="809"/>
                  </a:lnTo>
                  <a:lnTo>
                    <a:pt x="57" y="821"/>
                  </a:lnTo>
                  <a:lnTo>
                    <a:pt x="76" y="832"/>
                  </a:lnTo>
                  <a:lnTo>
                    <a:pt x="98" y="841"/>
                  </a:lnTo>
                  <a:lnTo>
                    <a:pt x="122" y="850"/>
                  </a:lnTo>
                  <a:lnTo>
                    <a:pt x="147" y="859"/>
                  </a:lnTo>
                  <a:lnTo>
                    <a:pt x="175" y="865"/>
                  </a:lnTo>
                  <a:lnTo>
                    <a:pt x="204" y="871"/>
                  </a:lnTo>
                  <a:lnTo>
                    <a:pt x="235" y="876"/>
                  </a:lnTo>
                  <a:lnTo>
                    <a:pt x="267" y="879"/>
                  </a:lnTo>
                  <a:lnTo>
                    <a:pt x="300" y="881"/>
                  </a:lnTo>
                  <a:lnTo>
                    <a:pt x="335" y="882"/>
                  </a:lnTo>
                  <a:lnTo>
                    <a:pt x="369" y="881"/>
                  </a:lnTo>
                  <a:lnTo>
                    <a:pt x="402" y="879"/>
                  </a:lnTo>
                  <a:lnTo>
                    <a:pt x="434" y="876"/>
                  </a:lnTo>
                  <a:lnTo>
                    <a:pt x="465" y="871"/>
                  </a:lnTo>
                  <a:lnTo>
                    <a:pt x="494" y="865"/>
                  </a:lnTo>
                  <a:lnTo>
                    <a:pt x="521" y="859"/>
                  </a:lnTo>
                  <a:lnTo>
                    <a:pt x="548" y="850"/>
                  </a:lnTo>
                  <a:lnTo>
                    <a:pt x="571" y="841"/>
                  </a:lnTo>
                  <a:lnTo>
                    <a:pt x="592" y="832"/>
                  </a:lnTo>
                  <a:lnTo>
                    <a:pt x="612" y="821"/>
                  </a:lnTo>
                  <a:lnTo>
                    <a:pt x="629" y="809"/>
                  </a:lnTo>
                  <a:lnTo>
                    <a:pt x="643" y="798"/>
                  </a:lnTo>
                  <a:lnTo>
                    <a:pt x="654" y="785"/>
                  </a:lnTo>
                  <a:lnTo>
                    <a:pt x="663" y="772"/>
                  </a:lnTo>
                  <a:lnTo>
                    <a:pt x="667" y="758"/>
                  </a:lnTo>
                  <a:lnTo>
                    <a:pt x="669" y="744"/>
                  </a:lnTo>
                  <a:lnTo>
                    <a:pt x="669" y="139"/>
                  </a:lnTo>
                  <a:lnTo>
                    <a:pt x="667" y="125"/>
                  </a:lnTo>
                  <a:lnTo>
                    <a:pt x="663" y="111"/>
                  </a:lnTo>
                  <a:lnTo>
                    <a:pt x="654" y="97"/>
                  </a:lnTo>
                  <a:lnTo>
                    <a:pt x="643" y="84"/>
                  </a:lnTo>
                  <a:lnTo>
                    <a:pt x="629" y="73"/>
                  </a:lnTo>
                  <a:lnTo>
                    <a:pt x="612" y="61"/>
                  </a:lnTo>
                  <a:lnTo>
                    <a:pt x="592" y="50"/>
                  </a:lnTo>
                  <a:lnTo>
                    <a:pt x="571" y="40"/>
                  </a:lnTo>
                  <a:lnTo>
                    <a:pt x="548" y="32"/>
                  </a:lnTo>
                  <a:lnTo>
                    <a:pt x="521" y="23"/>
                  </a:lnTo>
                  <a:lnTo>
                    <a:pt x="494" y="17"/>
                  </a:lnTo>
                  <a:lnTo>
                    <a:pt x="465" y="10"/>
                  </a:lnTo>
                  <a:lnTo>
                    <a:pt x="434" y="6"/>
                  </a:lnTo>
                  <a:lnTo>
                    <a:pt x="402" y="3"/>
                  </a:lnTo>
                  <a:lnTo>
                    <a:pt x="369" y="1"/>
                  </a:lnTo>
                  <a:lnTo>
                    <a:pt x="335" y="0"/>
                  </a:lnTo>
                  <a:close/>
                </a:path>
              </a:pathLst>
            </a:custGeom>
            <a:noFill/>
            <a:ln w="11113">
              <a:solidFill>
                <a:srgbClr val="000000"/>
              </a:solidFill>
              <a:prstDash val="solid"/>
              <a:round/>
              <a:headEnd/>
              <a:tailEnd/>
            </a:ln>
          </p:spPr>
          <p:txBody>
            <a:bodyPr/>
            <a:lstStyle/>
            <a:p>
              <a:endParaRPr lang="en-US"/>
            </a:p>
          </p:txBody>
        </p:sp>
        <p:sp>
          <p:nvSpPr>
            <p:cNvPr id="422935" name="Freeform 23"/>
            <p:cNvSpPr>
              <a:spLocks/>
            </p:cNvSpPr>
            <p:nvPr/>
          </p:nvSpPr>
          <p:spPr bwMode="auto">
            <a:xfrm>
              <a:off x="501" y="2994"/>
              <a:ext cx="669" cy="138"/>
            </a:xfrm>
            <a:custGeom>
              <a:avLst/>
              <a:gdLst/>
              <a:ahLst/>
              <a:cxnLst>
                <a:cxn ang="0">
                  <a:pos x="0" y="0"/>
                </a:cxn>
                <a:cxn ang="0">
                  <a:pos x="2" y="14"/>
                </a:cxn>
                <a:cxn ang="0">
                  <a:pos x="7" y="28"/>
                </a:cxn>
                <a:cxn ang="0">
                  <a:pos x="15" y="40"/>
                </a:cxn>
                <a:cxn ang="0">
                  <a:pos x="27" y="53"/>
                </a:cxn>
                <a:cxn ang="0">
                  <a:pos x="40" y="65"/>
                </a:cxn>
                <a:cxn ang="0">
                  <a:pos x="57" y="77"/>
                </a:cxn>
                <a:cxn ang="0">
                  <a:pos x="76" y="88"/>
                </a:cxn>
                <a:cxn ang="0">
                  <a:pos x="98" y="97"/>
                </a:cxn>
                <a:cxn ang="0">
                  <a:pos x="122" y="106"/>
                </a:cxn>
                <a:cxn ang="0">
                  <a:pos x="147" y="114"/>
                </a:cxn>
                <a:cxn ang="0">
                  <a:pos x="175" y="121"/>
                </a:cxn>
                <a:cxn ang="0">
                  <a:pos x="204" y="127"/>
                </a:cxn>
                <a:cxn ang="0">
                  <a:pos x="235" y="131"/>
                </a:cxn>
                <a:cxn ang="0">
                  <a:pos x="267" y="135"/>
                </a:cxn>
                <a:cxn ang="0">
                  <a:pos x="300" y="137"/>
                </a:cxn>
                <a:cxn ang="0">
                  <a:pos x="335" y="138"/>
                </a:cxn>
                <a:cxn ang="0">
                  <a:pos x="369" y="137"/>
                </a:cxn>
                <a:cxn ang="0">
                  <a:pos x="402" y="135"/>
                </a:cxn>
                <a:cxn ang="0">
                  <a:pos x="434" y="131"/>
                </a:cxn>
                <a:cxn ang="0">
                  <a:pos x="465" y="127"/>
                </a:cxn>
                <a:cxn ang="0">
                  <a:pos x="494" y="121"/>
                </a:cxn>
                <a:cxn ang="0">
                  <a:pos x="521" y="114"/>
                </a:cxn>
                <a:cxn ang="0">
                  <a:pos x="548" y="106"/>
                </a:cxn>
                <a:cxn ang="0">
                  <a:pos x="571" y="97"/>
                </a:cxn>
                <a:cxn ang="0">
                  <a:pos x="592" y="88"/>
                </a:cxn>
                <a:cxn ang="0">
                  <a:pos x="612" y="77"/>
                </a:cxn>
                <a:cxn ang="0">
                  <a:pos x="629" y="65"/>
                </a:cxn>
                <a:cxn ang="0">
                  <a:pos x="643" y="53"/>
                </a:cxn>
                <a:cxn ang="0">
                  <a:pos x="654" y="40"/>
                </a:cxn>
                <a:cxn ang="0">
                  <a:pos x="663" y="28"/>
                </a:cxn>
                <a:cxn ang="0">
                  <a:pos x="667" y="14"/>
                </a:cxn>
                <a:cxn ang="0">
                  <a:pos x="669" y="0"/>
                </a:cxn>
              </a:cxnLst>
              <a:rect l="0" t="0" r="r" b="b"/>
              <a:pathLst>
                <a:path w="669" h="138">
                  <a:moveTo>
                    <a:pt x="0" y="0"/>
                  </a:moveTo>
                  <a:lnTo>
                    <a:pt x="2" y="14"/>
                  </a:lnTo>
                  <a:lnTo>
                    <a:pt x="7" y="28"/>
                  </a:lnTo>
                  <a:lnTo>
                    <a:pt x="15" y="40"/>
                  </a:lnTo>
                  <a:lnTo>
                    <a:pt x="27" y="53"/>
                  </a:lnTo>
                  <a:lnTo>
                    <a:pt x="40" y="65"/>
                  </a:lnTo>
                  <a:lnTo>
                    <a:pt x="57" y="77"/>
                  </a:lnTo>
                  <a:lnTo>
                    <a:pt x="76" y="88"/>
                  </a:lnTo>
                  <a:lnTo>
                    <a:pt x="98" y="97"/>
                  </a:lnTo>
                  <a:lnTo>
                    <a:pt x="122" y="106"/>
                  </a:lnTo>
                  <a:lnTo>
                    <a:pt x="147" y="114"/>
                  </a:lnTo>
                  <a:lnTo>
                    <a:pt x="175" y="121"/>
                  </a:lnTo>
                  <a:lnTo>
                    <a:pt x="204" y="127"/>
                  </a:lnTo>
                  <a:lnTo>
                    <a:pt x="235" y="131"/>
                  </a:lnTo>
                  <a:lnTo>
                    <a:pt x="267" y="135"/>
                  </a:lnTo>
                  <a:lnTo>
                    <a:pt x="300" y="137"/>
                  </a:lnTo>
                  <a:lnTo>
                    <a:pt x="335" y="138"/>
                  </a:lnTo>
                  <a:lnTo>
                    <a:pt x="369" y="137"/>
                  </a:lnTo>
                  <a:lnTo>
                    <a:pt x="402" y="135"/>
                  </a:lnTo>
                  <a:lnTo>
                    <a:pt x="434" y="131"/>
                  </a:lnTo>
                  <a:lnTo>
                    <a:pt x="465" y="127"/>
                  </a:lnTo>
                  <a:lnTo>
                    <a:pt x="494" y="121"/>
                  </a:lnTo>
                  <a:lnTo>
                    <a:pt x="521" y="114"/>
                  </a:lnTo>
                  <a:lnTo>
                    <a:pt x="548" y="106"/>
                  </a:lnTo>
                  <a:lnTo>
                    <a:pt x="571" y="97"/>
                  </a:lnTo>
                  <a:lnTo>
                    <a:pt x="592" y="88"/>
                  </a:lnTo>
                  <a:lnTo>
                    <a:pt x="612" y="77"/>
                  </a:lnTo>
                  <a:lnTo>
                    <a:pt x="629" y="65"/>
                  </a:lnTo>
                  <a:lnTo>
                    <a:pt x="643" y="53"/>
                  </a:lnTo>
                  <a:lnTo>
                    <a:pt x="654" y="40"/>
                  </a:lnTo>
                  <a:lnTo>
                    <a:pt x="663" y="28"/>
                  </a:lnTo>
                  <a:lnTo>
                    <a:pt x="667" y="14"/>
                  </a:lnTo>
                  <a:lnTo>
                    <a:pt x="669" y="0"/>
                  </a:lnTo>
                </a:path>
              </a:pathLst>
            </a:custGeom>
            <a:noFill/>
            <a:ln w="11113">
              <a:solidFill>
                <a:srgbClr val="000000"/>
              </a:solidFill>
              <a:prstDash val="solid"/>
              <a:round/>
              <a:headEnd/>
              <a:tailEnd/>
            </a:ln>
          </p:spPr>
          <p:txBody>
            <a:bodyPr/>
            <a:lstStyle/>
            <a:p>
              <a:endParaRPr lang="en-US"/>
            </a:p>
          </p:txBody>
        </p:sp>
      </p:grpSp>
      <p:sp>
        <p:nvSpPr>
          <p:cNvPr id="422937" name="Rectangle 25"/>
          <p:cNvSpPr>
            <a:spLocks noChangeArrowheads="1"/>
          </p:cNvSpPr>
          <p:nvPr/>
        </p:nvSpPr>
        <p:spPr bwMode="auto">
          <a:xfrm>
            <a:off x="1225062" y="4918075"/>
            <a:ext cx="41678" cy="200055"/>
          </a:xfrm>
          <a:prstGeom prst="rect">
            <a:avLst/>
          </a:prstGeom>
          <a:noFill/>
          <a:ln w="9525">
            <a:noFill/>
            <a:miter lim="800000"/>
            <a:headEnd/>
            <a:tailEnd/>
          </a:ln>
        </p:spPr>
        <p:txBody>
          <a:bodyPr wrap="none" lIns="0" tIns="0" rIns="0" bIns="0">
            <a:spAutoFit/>
          </a:bodyPr>
          <a:lstStyle/>
          <a:p>
            <a:r>
              <a:rPr lang="en-US" sz="1300">
                <a:solidFill>
                  <a:srgbClr val="000000"/>
                </a:solidFill>
                <a:latin typeface="Times New Roman" pitchFamily="18" charset="0"/>
              </a:rPr>
              <a:t> </a:t>
            </a:r>
            <a:endParaRPr lang="en-US"/>
          </a:p>
        </p:txBody>
      </p:sp>
      <p:sp>
        <p:nvSpPr>
          <p:cNvPr id="422938" name="Rectangle 26"/>
          <p:cNvSpPr>
            <a:spLocks noChangeArrowheads="1"/>
          </p:cNvSpPr>
          <p:nvPr/>
        </p:nvSpPr>
        <p:spPr bwMode="auto">
          <a:xfrm>
            <a:off x="873369" y="5116514"/>
            <a:ext cx="769441" cy="169277"/>
          </a:xfrm>
          <a:prstGeom prst="rect">
            <a:avLst/>
          </a:prstGeom>
          <a:noFill/>
          <a:ln w="9525">
            <a:noFill/>
            <a:miter lim="800000"/>
            <a:headEnd/>
            <a:tailEnd/>
          </a:ln>
        </p:spPr>
        <p:txBody>
          <a:bodyPr wrap="none" lIns="0" tIns="0" rIns="0" bIns="0">
            <a:spAutoFit/>
          </a:bodyPr>
          <a:lstStyle/>
          <a:p>
            <a:r>
              <a:rPr lang="en-US" sz="1100">
                <a:solidFill>
                  <a:srgbClr val="000000"/>
                </a:solidFill>
              </a:rPr>
              <a:t>Rulebase B</a:t>
            </a:r>
            <a:endParaRPr lang="en-US"/>
          </a:p>
        </p:txBody>
      </p:sp>
      <p:sp>
        <p:nvSpPr>
          <p:cNvPr id="422939" name="Rectangle 27"/>
          <p:cNvSpPr>
            <a:spLocks noChangeArrowheads="1"/>
          </p:cNvSpPr>
          <p:nvPr/>
        </p:nvSpPr>
        <p:spPr bwMode="auto">
          <a:xfrm>
            <a:off x="1575289" y="5116514"/>
            <a:ext cx="38472" cy="169277"/>
          </a:xfrm>
          <a:prstGeom prst="rect">
            <a:avLst/>
          </a:prstGeom>
          <a:noFill/>
          <a:ln w="9525">
            <a:noFill/>
            <a:miter lim="800000"/>
            <a:headEnd/>
            <a:tailEnd/>
          </a:ln>
        </p:spPr>
        <p:txBody>
          <a:bodyPr wrap="none" lIns="0" tIns="0" rIns="0" bIns="0">
            <a:spAutoFit/>
          </a:bodyPr>
          <a:lstStyle/>
          <a:p>
            <a:r>
              <a:rPr lang="en-US" sz="1100">
                <a:solidFill>
                  <a:srgbClr val="000000"/>
                </a:solidFill>
              </a:rPr>
              <a:t> </a:t>
            </a:r>
            <a:endParaRPr lang="en-US"/>
          </a:p>
        </p:txBody>
      </p:sp>
      <p:sp>
        <p:nvSpPr>
          <p:cNvPr id="422940" name="Freeform 28"/>
          <p:cNvSpPr>
            <a:spLocks/>
          </p:cNvSpPr>
          <p:nvPr/>
        </p:nvSpPr>
        <p:spPr bwMode="auto">
          <a:xfrm>
            <a:off x="2573215" y="2673351"/>
            <a:ext cx="980343" cy="1146175"/>
          </a:xfrm>
          <a:custGeom>
            <a:avLst/>
            <a:gdLst/>
            <a:ahLst/>
            <a:cxnLst>
              <a:cxn ang="0">
                <a:pos x="0" y="675"/>
              </a:cxn>
              <a:cxn ang="0">
                <a:pos x="22" y="683"/>
              </a:cxn>
              <a:cxn ang="0">
                <a:pos x="43" y="691"/>
              </a:cxn>
              <a:cxn ang="0">
                <a:pos x="86" y="705"/>
              </a:cxn>
              <a:cxn ang="0">
                <a:pos x="103" y="710"/>
              </a:cxn>
              <a:cxn ang="0">
                <a:pos x="121" y="713"/>
              </a:cxn>
              <a:cxn ang="0">
                <a:pos x="139" y="717"/>
              </a:cxn>
              <a:cxn ang="0">
                <a:pos x="156" y="722"/>
              </a:cxn>
              <a:cxn ang="0">
                <a:pos x="178" y="722"/>
              </a:cxn>
              <a:cxn ang="0">
                <a:pos x="196" y="721"/>
              </a:cxn>
              <a:cxn ang="0">
                <a:pos x="210" y="720"/>
              </a:cxn>
              <a:cxn ang="0">
                <a:pos x="222" y="717"/>
              </a:cxn>
              <a:cxn ang="0">
                <a:pos x="232" y="716"/>
              </a:cxn>
              <a:cxn ang="0">
                <a:pos x="239" y="714"/>
              </a:cxn>
              <a:cxn ang="0">
                <a:pos x="246" y="713"/>
              </a:cxn>
              <a:cxn ang="0">
                <a:pos x="252" y="712"/>
              </a:cxn>
              <a:cxn ang="0">
                <a:pos x="265" y="709"/>
              </a:cxn>
              <a:cxn ang="0">
                <a:pos x="279" y="705"/>
              </a:cxn>
              <a:cxn ang="0">
                <a:pos x="292" y="700"/>
              </a:cxn>
              <a:cxn ang="0">
                <a:pos x="304" y="695"/>
              </a:cxn>
              <a:cxn ang="0">
                <a:pos x="328" y="684"/>
              </a:cxn>
              <a:cxn ang="0">
                <a:pos x="339" y="678"/>
              </a:cxn>
              <a:cxn ang="0">
                <a:pos x="350" y="670"/>
              </a:cxn>
              <a:cxn ang="0">
                <a:pos x="374" y="661"/>
              </a:cxn>
              <a:cxn ang="0">
                <a:pos x="398" y="648"/>
              </a:cxn>
              <a:cxn ang="0">
                <a:pos x="425" y="636"/>
              </a:cxn>
              <a:cxn ang="0">
                <a:pos x="451" y="623"/>
              </a:cxn>
              <a:cxn ang="0">
                <a:pos x="465" y="618"/>
              </a:cxn>
              <a:cxn ang="0">
                <a:pos x="479" y="612"/>
              </a:cxn>
              <a:cxn ang="0">
                <a:pos x="495" y="605"/>
              </a:cxn>
              <a:cxn ang="0">
                <a:pos x="512" y="600"/>
              </a:cxn>
              <a:cxn ang="0">
                <a:pos x="528" y="597"/>
              </a:cxn>
              <a:cxn ang="0">
                <a:pos x="545" y="591"/>
              </a:cxn>
              <a:cxn ang="0">
                <a:pos x="562" y="587"/>
              </a:cxn>
              <a:cxn ang="0">
                <a:pos x="581" y="583"/>
              </a:cxn>
              <a:cxn ang="0">
                <a:pos x="601" y="583"/>
              </a:cxn>
              <a:cxn ang="0">
                <a:pos x="623" y="582"/>
              </a:cxn>
              <a:cxn ang="0">
                <a:pos x="645" y="581"/>
              </a:cxn>
              <a:cxn ang="0">
                <a:pos x="669" y="579"/>
              </a:cxn>
              <a:cxn ang="0">
                <a:pos x="669" y="0"/>
              </a:cxn>
              <a:cxn ang="0">
                <a:pos x="0" y="0"/>
              </a:cxn>
              <a:cxn ang="0">
                <a:pos x="0" y="675"/>
              </a:cxn>
            </a:cxnLst>
            <a:rect l="0" t="0" r="r" b="b"/>
            <a:pathLst>
              <a:path w="669" h="722">
                <a:moveTo>
                  <a:pt x="0" y="675"/>
                </a:moveTo>
                <a:lnTo>
                  <a:pt x="22" y="683"/>
                </a:lnTo>
                <a:lnTo>
                  <a:pt x="43" y="691"/>
                </a:lnTo>
                <a:lnTo>
                  <a:pt x="86" y="705"/>
                </a:lnTo>
                <a:lnTo>
                  <a:pt x="103" y="710"/>
                </a:lnTo>
                <a:lnTo>
                  <a:pt x="121" y="713"/>
                </a:lnTo>
                <a:lnTo>
                  <a:pt x="139" y="717"/>
                </a:lnTo>
                <a:lnTo>
                  <a:pt x="156" y="722"/>
                </a:lnTo>
                <a:lnTo>
                  <a:pt x="178" y="722"/>
                </a:lnTo>
                <a:lnTo>
                  <a:pt x="196" y="721"/>
                </a:lnTo>
                <a:lnTo>
                  <a:pt x="210" y="720"/>
                </a:lnTo>
                <a:lnTo>
                  <a:pt x="222" y="717"/>
                </a:lnTo>
                <a:lnTo>
                  <a:pt x="232" y="716"/>
                </a:lnTo>
                <a:lnTo>
                  <a:pt x="239" y="714"/>
                </a:lnTo>
                <a:lnTo>
                  <a:pt x="246" y="713"/>
                </a:lnTo>
                <a:lnTo>
                  <a:pt x="252" y="712"/>
                </a:lnTo>
                <a:lnTo>
                  <a:pt x="265" y="709"/>
                </a:lnTo>
                <a:lnTo>
                  <a:pt x="279" y="705"/>
                </a:lnTo>
                <a:lnTo>
                  <a:pt x="292" y="700"/>
                </a:lnTo>
                <a:lnTo>
                  <a:pt x="304" y="695"/>
                </a:lnTo>
                <a:lnTo>
                  <a:pt x="328" y="684"/>
                </a:lnTo>
                <a:lnTo>
                  <a:pt x="339" y="678"/>
                </a:lnTo>
                <a:lnTo>
                  <a:pt x="350" y="670"/>
                </a:lnTo>
                <a:lnTo>
                  <a:pt x="374" y="661"/>
                </a:lnTo>
                <a:lnTo>
                  <a:pt x="398" y="648"/>
                </a:lnTo>
                <a:lnTo>
                  <a:pt x="425" y="636"/>
                </a:lnTo>
                <a:lnTo>
                  <a:pt x="451" y="623"/>
                </a:lnTo>
                <a:lnTo>
                  <a:pt x="465" y="618"/>
                </a:lnTo>
                <a:lnTo>
                  <a:pt x="479" y="612"/>
                </a:lnTo>
                <a:lnTo>
                  <a:pt x="495" y="605"/>
                </a:lnTo>
                <a:lnTo>
                  <a:pt x="512" y="600"/>
                </a:lnTo>
                <a:lnTo>
                  <a:pt x="528" y="597"/>
                </a:lnTo>
                <a:lnTo>
                  <a:pt x="545" y="591"/>
                </a:lnTo>
                <a:lnTo>
                  <a:pt x="562" y="587"/>
                </a:lnTo>
                <a:lnTo>
                  <a:pt x="581" y="583"/>
                </a:lnTo>
                <a:lnTo>
                  <a:pt x="601" y="583"/>
                </a:lnTo>
                <a:lnTo>
                  <a:pt x="623" y="582"/>
                </a:lnTo>
                <a:lnTo>
                  <a:pt x="645" y="581"/>
                </a:lnTo>
                <a:lnTo>
                  <a:pt x="669" y="579"/>
                </a:lnTo>
                <a:lnTo>
                  <a:pt x="669" y="0"/>
                </a:lnTo>
                <a:lnTo>
                  <a:pt x="0" y="0"/>
                </a:lnTo>
                <a:lnTo>
                  <a:pt x="0" y="675"/>
                </a:lnTo>
                <a:close/>
              </a:path>
            </a:pathLst>
          </a:custGeom>
          <a:solidFill>
            <a:srgbClr val="DDDDDD"/>
          </a:solidFill>
          <a:ln w="11113">
            <a:solidFill>
              <a:srgbClr val="000000"/>
            </a:solidFill>
            <a:prstDash val="solid"/>
            <a:round/>
            <a:headEnd/>
            <a:tailEnd/>
          </a:ln>
        </p:spPr>
        <p:txBody>
          <a:bodyPr/>
          <a:lstStyle/>
          <a:p>
            <a:endParaRPr lang="en-US"/>
          </a:p>
        </p:txBody>
      </p:sp>
      <p:sp>
        <p:nvSpPr>
          <p:cNvPr id="422941" name="Rectangle 29"/>
          <p:cNvSpPr>
            <a:spLocks noChangeArrowheads="1"/>
          </p:cNvSpPr>
          <p:nvPr/>
        </p:nvSpPr>
        <p:spPr bwMode="auto">
          <a:xfrm>
            <a:off x="3062654" y="2730500"/>
            <a:ext cx="41678" cy="200055"/>
          </a:xfrm>
          <a:prstGeom prst="rect">
            <a:avLst/>
          </a:prstGeom>
          <a:noFill/>
          <a:ln w="9525">
            <a:noFill/>
            <a:miter lim="800000"/>
            <a:headEnd/>
            <a:tailEnd/>
          </a:ln>
        </p:spPr>
        <p:txBody>
          <a:bodyPr wrap="none" lIns="0" tIns="0" rIns="0" bIns="0">
            <a:spAutoFit/>
          </a:bodyPr>
          <a:lstStyle/>
          <a:p>
            <a:r>
              <a:rPr lang="en-US" sz="1300">
                <a:solidFill>
                  <a:srgbClr val="000000"/>
                </a:solidFill>
                <a:latin typeface="Times New Roman" pitchFamily="18" charset="0"/>
              </a:rPr>
              <a:t> </a:t>
            </a:r>
            <a:endParaRPr lang="en-US"/>
          </a:p>
        </p:txBody>
      </p:sp>
      <p:sp>
        <p:nvSpPr>
          <p:cNvPr id="422942" name="Rectangle 30"/>
          <p:cNvSpPr>
            <a:spLocks noChangeArrowheads="1"/>
          </p:cNvSpPr>
          <p:nvPr/>
        </p:nvSpPr>
        <p:spPr bwMode="auto">
          <a:xfrm>
            <a:off x="2823797" y="3014664"/>
            <a:ext cx="540212" cy="169277"/>
          </a:xfrm>
          <a:prstGeom prst="rect">
            <a:avLst/>
          </a:prstGeom>
          <a:noFill/>
          <a:ln w="9525">
            <a:noFill/>
            <a:miter lim="800000"/>
            <a:headEnd/>
            <a:tailEnd/>
          </a:ln>
        </p:spPr>
        <p:txBody>
          <a:bodyPr wrap="none" lIns="0" tIns="0" rIns="0" bIns="0">
            <a:spAutoFit/>
          </a:bodyPr>
          <a:lstStyle/>
          <a:p>
            <a:r>
              <a:rPr lang="en-US" sz="1100">
                <a:solidFill>
                  <a:srgbClr val="000000"/>
                </a:solidFill>
              </a:rPr>
              <a:t>Script A</a:t>
            </a:r>
            <a:endParaRPr lang="en-US"/>
          </a:p>
        </p:txBody>
      </p:sp>
      <p:sp>
        <p:nvSpPr>
          <p:cNvPr id="422943" name="Rectangle 31"/>
          <p:cNvSpPr>
            <a:spLocks noChangeArrowheads="1"/>
          </p:cNvSpPr>
          <p:nvPr/>
        </p:nvSpPr>
        <p:spPr bwMode="auto">
          <a:xfrm>
            <a:off x="3300046" y="3014664"/>
            <a:ext cx="38472" cy="169277"/>
          </a:xfrm>
          <a:prstGeom prst="rect">
            <a:avLst/>
          </a:prstGeom>
          <a:noFill/>
          <a:ln w="9525">
            <a:noFill/>
            <a:miter lim="800000"/>
            <a:headEnd/>
            <a:tailEnd/>
          </a:ln>
        </p:spPr>
        <p:txBody>
          <a:bodyPr wrap="none" lIns="0" tIns="0" rIns="0" bIns="0">
            <a:spAutoFit/>
          </a:bodyPr>
          <a:lstStyle/>
          <a:p>
            <a:r>
              <a:rPr lang="en-US" sz="1100">
                <a:solidFill>
                  <a:srgbClr val="000000"/>
                </a:solidFill>
              </a:rPr>
              <a:t> </a:t>
            </a:r>
            <a:endParaRPr lang="en-US"/>
          </a:p>
        </p:txBody>
      </p:sp>
      <p:sp>
        <p:nvSpPr>
          <p:cNvPr id="422944" name="Freeform 32"/>
          <p:cNvSpPr>
            <a:spLocks/>
          </p:cNvSpPr>
          <p:nvPr/>
        </p:nvSpPr>
        <p:spPr bwMode="auto">
          <a:xfrm>
            <a:off x="2573215" y="4710114"/>
            <a:ext cx="980343" cy="1146175"/>
          </a:xfrm>
          <a:custGeom>
            <a:avLst/>
            <a:gdLst/>
            <a:ahLst/>
            <a:cxnLst>
              <a:cxn ang="0">
                <a:pos x="0" y="675"/>
              </a:cxn>
              <a:cxn ang="0">
                <a:pos x="22" y="684"/>
              </a:cxn>
              <a:cxn ang="0">
                <a:pos x="43" y="691"/>
              </a:cxn>
              <a:cxn ang="0">
                <a:pos x="86" y="705"/>
              </a:cxn>
              <a:cxn ang="0">
                <a:pos x="103" y="710"/>
              </a:cxn>
              <a:cxn ang="0">
                <a:pos x="121" y="714"/>
              </a:cxn>
              <a:cxn ang="0">
                <a:pos x="139" y="718"/>
              </a:cxn>
              <a:cxn ang="0">
                <a:pos x="156" y="722"/>
              </a:cxn>
              <a:cxn ang="0">
                <a:pos x="178" y="722"/>
              </a:cxn>
              <a:cxn ang="0">
                <a:pos x="196" y="721"/>
              </a:cxn>
              <a:cxn ang="0">
                <a:pos x="210" y="720"/>
              </a:cxn>
              <a:cxn ang="0">
                <a:pos x="222" y="718"/>
              </a:cxn>
              <a:cxn ang="0">
                <a:pos x="232" y="717"/>
              </a:cxn>
              <a:cxn ang="0">
                <a:pos x="239" y="715"/>
              </a:cxn>
              <a:cxn ang="0">
                <a:pos x="246" y="714"/>
              </a:cxn>
              <a:cxn ang="0">
                <a:pos x="252" y="712"/>
              </a:cxn>
              <a:cxn ang="0">
                <a:pos x="265" y="709"/>
              </a:cxn>
              <a:cxn ang="0">
                <a:pos x="279" y="705"/>
              </a:cxn>
              <a:cxn ang="0">
                <a:pos x="292" y="701"/>
              </a:cxn>
              <a:cxn ang="0">
                <a:pos x="304" y="695"/>
              </a:cxn>
              <a:cxn ang="0">
                <a:pos x="328" y="685"/>
              </a:cxn>
              <a:cxn ang="0">
                <a:pos x="339" y="678"/>
              </a:cxn>
              <a:cxn ang="0">
                <a:pos x="350" y="671"/>
              </a:cxn>
              <a:cxn ang="0">
                <a:pos x="374" y="661"/>
              </a:cxn>
              <a:cxn ang="0">
                <a:pos x="398" y="648"/>
              </a:cxn>
              <a:cxn ang="0">
                <a:pos x="425" y="637"/>
              </a:cxn>
              <a:cxn ang="0">
                <a:pos x="451" y="624"/>
              </a:cxn>
              <a:cxn ang="0">
                <a:pos x="465" y="618"/>
              </a:cxn>
              <a:cxn ang="0">
                <a:pos x="479" y="612"/>
              </a:cxn>
              <a:cxn ang="0">
                <a:pos x="495" y="606"/>
              </a:cxn>
              <a:cxn ang="0">
                <a:pos x="512" y="600"/>
              </a:cxn>
              <a:cxn ang="0">
                <a:pos x="528" y="597"/>
              </a:cxn>
              <a:cxn ang="0">
                <a:pos x="545" y="592"/>
              </a:cxn>
              <a:cxn ang="0">
                <a:pos x="562" y="587"/>
              </a:cxn>
              <a:cxn ang="0">
                <a:pos x="581" y="583"/>
              </a:cxn>
              <a:cxn ang="0">
                <a:pos x="601" y="583"/>
              </a:cxn>
              <a:cxn ang="0">
                <a:pos x="623" y="582"/>
              </a:cxn>
              <a:cxn ang="0">
                <a:pos x="645" y="581"/>
              </a:cxn>
              <a:cxn ang="0">
                <a:pos x="669" y="580"/>
              </a:cxn>
              <a:cxn ang="0">
                <a:pos x="669" y="0"/>
              </a:cxn>
              <a:cxn ang="0">
                <a:pos x="0" y="0"/>
              </a:cxn>
              <a:cxn ang="0">
                <a:pos x="0" y="675"/>
              </a:cxn>
            </a:cxnLst>
            <a:rect l="0" t="0" r="r" b="b"/>
            <a:pathLst>
              <a:path w="669" h="722">
                <a:moveTo>
                  <a:pt x="0" y="675"/>
                </a:moveTo>
                <a:lnTo>
                  <a:pt x="22" y="684"/>
                </a:lnTo>
                <a:lnTo>
                  <a:pt x="43" y="691"/>
                </a:lnTo>
                <a:lnTo>
                  <a:pt x="86" y="705"/>
                </a:lnTo>
                <a:lnTo>
                  <a:pt x="103" y="710"/>
                </a:lnTo>
                <a:lnTo>
                  <a:pt x="121" y="714"/>
                </a:lnTo>
                <a:lnTo>
                  <a:pt x="139" y="718"/>
                </a:lnTo>
                <a:lnTo>
                  <a:pt x="156" y="722"/>
                </a:lnTo>
                <a:lnTo>
                  <a:pt x="178" y="722"/>
                </a:lnTo>
                <a:lnTo>
                  <a:pt x="196" y="721"/>
                </a:lnTo>
                <a:lnTo>
                  <a:pt x="210" y="720"/>
                </a:lnTo>
                <a:lnTo>
                  <a:pt x="222" y="718"/>
                </a:lnTo>
                <a:lnTo>
                  <a:pt x="232" y="717"/>
                </a:lnTo>
                <a:lnTo>
                  <a:pt x="239" y="715"/>
                </a:lnTo>
                <a:lnTo>
                  <a:pt x="246" y="714"/>
                </a:lnTo>
                <a:lnTo>
                  <a:pt x="252" y="712"/>
                </a:lnTo>
                <a:lnTo>
                  <a:pt x="265" y="709"/>
                </a:lnTo>
                <a:lnTo>
                  <a:pt x="279" y="705"/>
                </a:lnTo>
                <a:lnTo>
                  <a:pt x="292" y="701"/>
                </a:lnTo>
                <a:lnTo>
                  <a:pt x="304" y="695"/>
                </a:lnTo>
                <a:lnTo>
                  <a:pt x="328" y="685"/>
                </a:lnTo>
                <a:lnTo>
                  <a:pt x="339" y="678"/>
                </a:lnTo>
                <a:lnTo>
                  <a:pt x="350" y="671"/>
                </a:lnTo>
                <a:lnTo>
                  <a:pt x="374" y="661"/>
                </a:lnTo>
                <a:lnTo>
                  <a:pt x="398" y="648"/>
                </a:lnTo>
                <a:lnTo>
                  <a:pt x="425" y="637"/>
                </a:lnTo>
                <a:lnTo>
                  <a:pt x="451" y="624"/>
                </a:lnTo>
                <a:lnTo>
                  <a:pt x="465" y="618"/>
                </a:lnTo>
                <a:lnTo>
                  <a:pt x="479" y="612"/>
                </a:lnTo>
                <a:lnTo>
                  <a:pt x="495" y="606"/>
                </a:lnTo>
                <a:lnTo>
                  <a:pt x="512" y="600"/>
                </a:lnTo>
                <a:lnTo>
                  <a:pt x="528" y="597"/>
                </a:lnTo>
                <a:lnTo>
                  <a:pt x="545" y="592"/>
                </a:lnTo>
                <a:lnTo>
                  <a:pt x="562" y="587"/>
                </a:lnTo>
                <a:lnTo>
                  <a:pt x="581" y="583"/>
                </a:lnTo>
                <a:lnTo>
                  <a:pt x="601" y="583"/>
                </a:lnTo>
                <a:lnTo>
                  <a:pt x="623" y="582"/>
                </a:lnTo>
                <a:lnTo>
                  <a:pt x="645" y="581"/>
                </a:lnTo>
                <a:lnTo>
                  <a:pt x="669" y="580"/>
                </a:lnTo>
                <a:lnTo>
                  <a:pt x="669" y="0"/>
                </a:lnTo>
                <a:lnTo>
                  <a:pt x="0" y="0"/>
                </a:lnTo>
                <a:lnTo>
                  <a:pt x="0" y="675"/>
                </a:lnTo>
                <a:close/>
              </a:path>
            </a:pathLst>
          </a:custGeom>
          <a:solidFill>
            <a:srgbClr val="DDDDDD"/>
          </a:solidFill>
          <a:ln w="11113">
            <a:solidFill>
              <a:srgbClr val="000000"/>
            </a:solidFill>
            <a:prstDash val="solid"/>
            <a:round/>
            <a:headEnd/>
            <a:tailEnd/>
          </a:ln>
        </p:spPr>
        <p:txBody>
          <a:bodyPr/>
          <a:lstStyle/>
          <a:p>
            <a:endParaRPr lang="en-US"/>
          </a:p>
        </p:txBody>
      </p:sp>
      <p:sp>
        <p:nvSpPr>
          <p:cNvPr id="422945" name="Rectangle 33"/>
          <p:cNvSpPr>
            <a:spLocks noChangeArrowheads="1"/>
          </p:cNvSpPr>
          <p:nvPr/>
        </p:nvSpPr>
        <p:spPr bwMode="auto">
          <a:xfrm>
            <a:off x="3062654" y="4768850"/>
            <a:ext cx="41678" cy="200055"/>
          </a:xfrm>
          <a:prstGeom prst="rect">
            <a:avLst/>
          </a:prstGeom>
          <a:noFill/>
          <a:ln w="9525">
            <a:noFill/>
            <a:miter lim="800000"/>
            <a:headEnd/>
            <a:tailEnd/>
          </a:ln>
        </p:spPr>
        <p:txBody>
          <a:bodyPr wrap="none" lIns="0" tIns="0" rIns="0" bIns="0">
            <a:spAutoFit/>
          </a:bodyPr>
          <a:lstStyle/>
          <a:p>
            <a:r>
              <a:rPr lang="en-US" sz="1300">
                <a:solidFill>
                  <a:srgbClr val="000000"/>
                </a:solidFill>
                <a:latin typeface="Times New Roman" pitchFamily="18" charset="0"/>
              </a:rPr>
              <a:t> </a:t>
            </a:r>
            <a:endParaRPr lang="en-US"/>
          </a:p>
        </p:txBody>
      </p:sp>
      <p:sp>
        <p:nvSpPr>
          <p:cNvPr id="422946" name="Rectangle 34"/>
          <p:cNvSpPr>
            <a:spLocks noChangeArrowheads="1"/>
          </p:cNvSpPr>
          <p:nvPr/>
        </p:nvSpPr>
        <p:spPr bwMode="auto">
          <a:xfrm>
            <a:off x="2823797" y="5051426"/>
            <a:ext cx="540212" cy="169277"/>
          </a:xfrm>
          <a:prstGeom prst="rect">
            <a:avLst/>
          </a:prstGeom>
          <a:noFill/>
          <a:ln w="9525">
            <a:noFill/>
            <a:miter lim="800000"/>
            <a:headEnd/>
            <a:tailEnd/>
          </a:ln>
        </p:spPr>
        <p:txBody>
          <a:bodyPr wrap="none" lIns="0" tIns="0" rIns="0" bIns="0">
            <a:spAutoFit/>
          </a:bodyPr>
          <a:lstStyle/>
          <a:p>
            <a:r>
              <a:rPr lang="en-US" sz="1100">
                <a:solidFill>
                  <a:srgbClr val="000000"/>
                </a:solidFill>
              </a:rPr>
              <a:t>Script B</a:t>
            </a:r>
            <a:endParaRPr lang="en-US"/>
          </a:p>
        </p:txBody>
      </p:sp>
      <p:sp>
        <p:nvSpPr>
          <p:cNvPr id="422947" name="Rectangle 35"/>
          <p:cNvSpPr>
            <a:spLocks noChangeArrowheads="1"/>
          </p:cNvSpPr>
          <p:nvPr/>
        </p:nvSpPr>
        <p:spPr bwMode="auto">
          <a:xfrm>
            <a:off x="3300046" y="5051426"/>
            <a:ext cx="38472" cy="169277"/>
          </a:xfrm>
          <a:prstGeom prst="rect">
            <a:avLst/>
          </a:prstGeom>
          <a:noFill/>
          <a:ln w="9525">
            <a:noFill/>
            <a:miter lim="800000"/>
            <a:headEnd/>
            <a:tailEnd/>
          </a:ln>
        </p:spPr>
        <p:txBody>
          <a:bodyPr wrap="none" lIns="0" tIns="0" rIns="0" bIns="0">
            <a:spAutoFit/>
          </a:bodyPr>
          <a:lstStyle/>
          <a:p>
            <a:r>
              <a:rPr lang="en-US" sz="1100">
                <a:solidFill>
                  <a:srgbClr val="000000"/>
                </a:solidFill>
              </a:rPr>
              <a:t> </a:t>
            </a:r>
            <a:endParaRPr lang="en-US"/>
          </a:p>
        </p:txBody>
      </p:sp>
      <p:pic>
        <p:nvPicPr>
          <p:cNvPr id="422948" name="Picture 36"/>
          <p:cNvPicPr>
            <a:picLocks noChangeAspect="1" noChangeArrowheads="1"/>
          </p:cNvPicPr>
          <p:nvPr/>
        </p:nvPicPr>
        <p:blipFill>
          <a:blip r:embed="rId4" cstate="print"/>
          <a:srcRect/>
          <a:stretch>
            <a:fillRect/>
          </a:stretch>
        </p:blipFill>
        <p:spPr bwMode="auto">
          <a:xfrm>
            <a:off x="4624754" y="4456114"/>
            <a:ext cx="677008" cy="1704975"/>
          </a:xfrm>
          <a:prstGeom prst="rect">
            <a:avLst/>
          </a:prstGeom>
          <a:noFill/>
          <a:ln w="9525">
            <a:noFill/>
            <a:miter lim="800000"/>
            <a:headEnd/>
            <a:tailEnd/>
          </a:ln>
        </p:spPr>
      </p:pic>
      <p:pic>
        <p:nvPicPr>
          <p:cNvPr id="422949" name="Picture 37"/>
          <p:cNvPicPr>
            <a:picLocks noChangeAspect="1" noChangeArrowheads="1"/>
          </p:cNvPicPr>
          <p:nvPr/>
        </p:nvPicPr>
        <p:blipFill>
          <a:blip r:embed="rId5" cstate="print"/>
          <a:srcRect/>
          <a:stretch>
            <a:fillRect/>
          </a:stretch>
        </p:blipFill>
        <p:spPr bwMode="auto">
          <a:xfrm>
            <a:off x="6862397" y="2290763"/>
            <a:ext cx="898280" cy="1782762"/>
          </a:xfrm>
          <a:prstGeom prst="rect">
            <a:avLst/>
          </a:prstGeom>
          <a:noFill/>
          <a:ln w="9525">
            <a:noFill/>
            <a:miter lim="800000"/>
            <a:headEnd/>
            <a:tailEnd/>
          </a:ln>
        </p:spPr>
      </p:pic>
      <p:pic>
        <p:nvPicPr>
          <p:cNvPr id="422950" name="Picture 38"/>
          <p:cNvPicPr>
            <a:picLocks noChangeAspect="1" noChangeArrowheads="1"/>
          </p:cNvPicPr>
          <p:nvPr/>
        </p:nvPicPr>
        <p:blipFill>
          <a:blip r:embed="rId6" cstate="print"/>
          <a:srcRect/>
          <a:stretch>
            <a:fillRect/>
          </a:stretch>
        </p:blipFill>
        <p:spPr bwMode="auto">
          <a:xfrm>
            <a:off x="6953251" y="4456113"/>
            <a:ext cx="757603" cy="1751012"/>
          </a:xfrm>
          <a:prstGeom prst="rect">
            <a:avLst/>
          </a:prstGeom>
          <a:noFill/>
          <a:ln w="9525">
            <a:noFill/>
            <a:miter lim="800000"/>
            <a:headEnd/>
            <a:tailEnd/>
          </a:ln>
        </p:spPr>
      </p:pic>
      <p:grpSp>
        <p:nvGrpSpPr>
          <p:cNvPr id="423114" name="Group 202"/>
          <p:cNvGrpSpPr>
            <a:grpSpLocks/>
          </p:cNvGrpSpPr>
          <p:nvPr/>
        </p:nvGrpSpPr>
        <p:grpSpPr bwMode="auto">
          <a:xfrm>
            <a:off x="4375639" y="1649414"/>
            <a:ext cx="1235320" cy="4721225"/>
            <a:chOff x="2986" y="1087"/>
            <a:chExt cx="843" cy="2974"/>
          </a:xfrm>
        </p:grpSpPr>
        <p:sp>
          <p:nvSpPr>
            <p:cNvPr id="422951" name="Freeform 39"/>
            <p:cNvSpPr>
              <a:spLocks/>
            </p:cNvSpPr>
            <p:nvPr/>
          </p:nvSpPr>
          <p:spPr bwMode="auto">
            <a:xfrm>
              <a:off x="3098" y="1087"/>
              <a:ext cx="34" cy="9"/>
            </a:xfrm>
            <a:custGeom>
              <a:avLst/>
              <a:gdLst/>
              <a:ahLst/>
              <a:cxnLst>
                <a:cxn ang="0">
                  <a:pos x="32" y="6"/>
                </a:cxn>
                <a:cxn ang="0">
                  <a:pos x="32" y="5"/>
                </a:cxn>
                <a:cxn ang="0">
                  <a:pos x="33" y="4"/>
                </a:cxn>
                <a:cxn ang="0">
                  <a:pos x="34" y="3"/>
                </a:cxn>
                <a:cxn ang="0">
                  <a:pos x="34" y="3"/>
                </a:cxn>
                <a:cxn ang="0">
                  <a:pos x="33" y="2"/>
                </a:cxn>
                <a:cxn ang="0">
                  <a:pos x="32" y="1"/>
                </a:cxn>
                <a:cxn ang="0">
                  <a:pos x="30" y="0"/>
                </a:cxn>
                <a:cxn ang="0">
                  <a:pos x="30" y="0"/>
                </a:cxn>
                <a:cxn ang="0">
                  <a:pos x="16" y="1"/>
                </a:cxn>
                <a:cxn ang="0">
                  <a:pos x="4" y="2"/>
                </a:cxn>
                <a:cxn ang="0">
                  <a:pos x="3" y="3"/>
                </a:cxn>
                <a:cxn ang="0">
                  <a:pos x="1" y="4"/>
                </a:cxn>
                <a:cxn ang="0">
                  <a:pos x="0" y="5"/>
                </a:cxn>
                <a:cxn ang="0">
                  <a:pos x="0" y="6"/>
                </a:cxn>
                <a:cxn ang="0">
                  <a:pos x="1" y="7"/>
                </a:cxn>
                <a:cxn ang="0">
                  <a:pos x="3" y="9"/>
                </a:cxn>
                <a:cxn ang="0">
                  <a:pos x="4" y="9"/>
                </a:cxn>
                <a:cxn ang="0">
                  <a:pos x="5" y="9"/>
                </a:cxn>
                <a:cxn ang="0">
                  <a:pos x="17" y="7"/>
                </a:cxn>
                <a:cxn ang="0">
                  <a:pos x="32" y="6"/>
                </a:cxn>
              </a:cxnLst>
              <a:rect l="0" t="0" r="r" b="b"/>
              <a:pathLst>
                <a:path w="34" h="9">
                  <a:moveTo>
                    <a:pt x="32" y="6"/>
                  </a:moveTo>
                  <a:lnTo>
                    <a:pt x="32" y="5"/>
                  </a:lnTo>
                  <a:lnTo>
                    <a:pt x="33" y="4"/>
                  </a:lnTo>
                  <a:lnTo>
                    <a:pt x="34" y="3"/>
                  </a:lnTo>
                  <a:lnTo>
                    <a:pt x="34" y="3"/>
                  </a:lnTo>
                  <a:lnTo>
                    <a:pt x="33" y="2"/>
                  </a:lnTo>
                  <a:lnTo>
                    <a:pt x="32" y="1"/>
                  </a:lnTo>
                  <a:lnTo>
                    <a:pt x="30" y="0"/>
                  </a:lnTo>
                  <a:lnTo>
                    <a:pt x="30" y="0"/>
                  </a:lnTo>
                  <a:lnTo>
                    <a:pt x="16" y="1"/>
                  </a:lnTo>
                  <a:lnTo>
                    <a:pt x="4" y="2"/>
                  </a:lnTo>
                  <a:lnTo>
                    <a:pt x="3" y="3"/>
                  </a:lnTo>
                  <a:lnTo>
                    <a:pt x="1" y="4"/>
                  </a:lnTo>
                  <a:lnTo>
                    <a:pt x="0" y="5"/>
                  </a:lnTo>
                  <a:lnTo>
                    <a:pt x="0" y="6"/>
                  </a:lnTo>
                  <a:lnTo>
                    <a:pt x="1" y="7"/>
                  </a:lnTo>
                  <a:lnTo>
                    <a:pt x="3" y="9"/>
                  </a:lnTo>
                  <a:lnTo>
                    <a:pt x="4" y="9"/>
                  </a:lnTo>
                  <a:lnTo>
                    <a:pt x="5" y="9"/>
                  </a:lnTo>
                  <a:lnTo>
                    <a:pt x="17" y="7"/>
                  </a:lnTo>
                  <a:lnTo>
                    <a:pt x="32" y="6"/>
                  </a:lnTo>
                  <a:close/>
                </a:path>
              </a:pathLst>
            </a:custGeom>
            <a:solidFill>
              <a:srgbClr val="000000"/>
            </a:solidFill>
            <a:ln w="9525">
              <a:noFill/>
              <a:round/>
              <a:headEnd/>
              <a:tailEnd/>
            </a:ln>
          </p:spPr>
          <p:txBody>
            <a:bodyPr/>
            <a:lstStyle/>
            <a:p>
              <a:endParaRPr lang="en-US"/>
            </a:p>
          </p:txBody>
        </p:sp>
        <p:sp>
          <p:nvSpPr>
            <p:cNvPr id="422952" name="Freeform 40"/>
            <p:cNvSpPr>
              <a:spLocks/>
            </p:cNvSpPr>
            <p:nvPr/>
          </p:nvSpPr>
          <p:spPr bwMode="auto">
            <a:xfrm>
              <a:off x="3055" y="1094"/>
              <a:ext cx="31" cy="18"/>
            </a:xfrm>
            <a:custGeom>
              <a:avLst/>
              <a:gdLst/>
              <a:ahLst/>
              <a:cxnLst>
                <a:cxn ang="0">
                  <a:pos x="28" y="7"/>
                </a:cxn>
                <a:cxn ang="0">
                  <a:pos x="29" y="7"/>
                </a:cxn>
                <a:cxn ang="0">
                  <a:pos x="30" y="6"/>
                </a:cxn>
                <a:cxn ang="0">
                  <a:pos x="31" y="5"/>
                </a:cxn>
                <a:cxn ang="0">
                  <a:pos x="31" y="4"/>
                </a:cxn>
                <a:cxn ang="0">
                  <a:pos x="30" y="3"/>
                </a:cxn>
                <a:cxn ang="0">
                  <a:pos x="29" y="2"/>
                </a:cxn>
                <a:cxn ang="0">
                  <a:pos x="28" y="0"/>
                </a:cxn>
                <a:cxn ang="0">
                  <a:pos x="27" y="0"/>
                </a:cxn>
                <a:cxn ang="0">
                  <a:pos x="19" y="4"/>
                </a:cxn>
                <a:cxn ang="0">
                  <a:pos x="7" y="9"/>
                </a:cxn>
                <a:cxn ang="0">
                  <a:pos x="5" y="10"/>
                </a:cxn>
                <a:cxn ang="0">
                  <a:pos x="2" y="12"/>
                </a:cxn>
                <a:cxn ang="0">
                  <a:pos x="1" y="13"/>
                </a:cxn>
                <a:cxn ang="0">
                  <a:pos x="0" y="14"/>
                </a:cxn>
                <a:cxn ang="0">
                  <a:pos x="0" y="15"/>
                </a:cxn>
                <a:cxn ang="0">
                  <a:pos x="1" y="16"/>
                </a:cxn>
                <a:cxn ang="0">
                  <a:pos x="2" y="18"/>
                </a:cxn>
                <a:cxn ang="0">
                  <a:pos x="3" y="18"/>
                </a:cxn>
                <a:cxn ang="0">
                  <a:pos x="4" y="18"/>
                </a:cxn>
                <a:cxn ang="0">
                  <a:pos x="5" y="18"/>
                </a:cxn>
                <a:cxn ang="0">
                  <a:pos x="9" y="15"/>
                </a:cxn>
                <a:cxn ang="0">
                  <a:pos x="7" y="12"/>
                </a:cxn>
                <a:cxn ang="0">
                  <a:pos x="8" y="15"/>
                </a:cxn>
                <a:cxn ang="0">
                  <a:pos x="20" y="10"/>
                </a:cxn>
                <a:cxn ang="0">
                  <a:pos x="28" y="7"/>
                </a:cxn>
              </a:cxnLst>
              <a:rect l="0" t="0" r="r" b="b"/>
              <a:pathLst>
                <a:path w="31" h="18">
                  <a:moveTo>
                    <a:pt x="28" y="7"/>
                  </a:moveTo>
                  <a:lnTo>
                    <a:pt x="29" y="7"/>
                  </a:lnTo>
                  <a:lnTo>
                    <a:pt x="30" y="6"/>
                  </a:lnTo>
                  <a:lnTo>
                    <a:pt x="31" y="5"/>
                  </a:lnTo>
                  <a:lnTo>
                    <a:pt x="31" y="4"/>
                  </a:lnTo>
                  <a:lnTo>
                    <a:pt x="30" y="3"/>
                  </a:lnTo>
                  <a:lnTo>
                    <a:pt x="29" y="2"/>
                  </a:lnTo>
                  <a:lnTo>
                    <a:pt x="28" y="0"/>
                  </a:lnTo>
                  <a:lnTo>
                    <a:pt x="27" y="0"/>
                  </a:lnTo>
                  <a:lnTo>
                    <a:pt x="19" y="4"/>
                  </a:lnTo>
                  <a:lnTo>
                    <a:pt x="7" y="9"/>
                  </a:lnTo>
                  <a:lnTo>
                    <a:pt x="5" y="10"/>
                  </a:lnTo>
                  <a:lnTo>
                    <a:pt x="2" y="12"/>
                  </a:lnTo>
                  <a:lnTo>
                    <a:pt x="1" y="13"/>
                  </a:lnTo>
                  <a:lnTo>
                    <a:pt x="0" y="14"/>
                  </a:lnTo>
                  <a:lnTo>
                    <a:pt x="0" y="15"/>
                  </a:lnTo>
                  <a:lnTo>
                    <a:pt x="1" y="16"/>
                  </a:lnTo>
                  <a:lnTo>
                    <a:pt x="2" y="18"/>
                  </a:lnTo>
                  <a:lnTo>
                    <a:pt x="3" y="18"/>
                  </a:lnTo>
                  <a:lnTo>
                    <a:pt x="4" y="18"/>
                  </a:lnTo>
                  <a:lnTo>
                    <a:pt x="5" y="18"/>
                  </a:lnTo>
                  <a:lnTo>
                    <a:pt x="9" y="15"/>
                  </a:lnTo>
                  <a:lnTo>
                    <a:pt x="7" y="12"/>
                  </a:lnTo>
                  <a:lnTo>
                    <a:pt x="8" y="15"/>
                  </a:lnTo>
                  <a:lnTo>
                    <a:pt x="20" y="10"/>
                  </a:lnTo>
                  <a:lnTo>
                    <a:pt x="28" y="7"/>
                  </a:lnTo>
                  <a:close/>
                </a:path>
              </a:pathLst>
            </a:custGeom>
            <a:solidFill>
              <a:srgbClr val="000000"/>
            </a:solidFill>
            <a:ln w="9525">
              <a:noFill/>
              <a:round/>
              <a:headEnd/>
              <a:tailEnd/>
            </a:ln>
          </p:spPr>
          <p:txBody>
            <a:bodyPr/>
            <a:lstStyle/>
            <a:p>
              <a:endParaRPr lang="en-US"/>
            </a:p>
          </p:txBody>
        </p:sp>
        <p:sp>
          <p:nvSpPr>
            <p:cNvPr id="422953" name="Freeform 41"/>
            <p:cNvSpPr>
              <a:spLocks/>
            </p:cNvSpPr>
            <p:nvPr/>
          </p:nvSpPr>
          <p:spPr bwMode="auto">
            <a:xfrm>
              <a:off x="3019" y="1117"/>
              <a:ext cx="27" cy="23"/>
            </a:xfrm>
            <a:custGeom>
              <a:avLst/>
              <a:gdLst/>
              <a:ahLst/>
              <a:cxnLst>
                <a:cxn ang="0">
                  <a:pos x="25" y="5"/>
                </a:cxn>
                <a:cxn ang="0">
                  <a:pos x="26" y="4"/>
                </a:cxn>
                <a:cxn ang="0">
                  <a:pos x="27" y="3"/>
                </a:cxn>
                <a:cxn ang="0">
                  <a:pos x="27" y="2"/>
                </a:cxn>
                <a:cxn ang="0">
                  <a:pos x="26" y="1"/>
                </a:cxn>
                <a:cxn ang="0">
                  <a:pos x="25" y="0"/>
                </a:cxn>
                <a:cxn ang="0">
                  <a:pos x="24" y="0"/>
                </a:cxn>
                <a:cxn ang="0">
                  <a:pos x="23" y="0"/>
                </a:cxn>
                <a:cxn ang="0">
                  <a:pos x="21" y="0"/>
                </a:cxn>
                <a:cxn ang="0">
                  <a:pos x="9" y="10"/>
                </a:cxn>
                <a:cxn ang="0">
                  <a:pos x="8" y="11"/>
                </a:cxn>
                <a:cxn ang="0">
                  <a:pos x="1" y="19"/>
                </a:cxn>
                <a:cxn ang="0">
                  <a:pos x="0" y="20"/>
                </a:cxn>
                <a:cxn ang="0">
                  <a:pos x="0" y="21"/>
                </a:cxn>
                <a:cxn ang="0">
                  <a:pos x="1" y="22"/>
                </a:cxn>
                <a:cxn ang="0">
                  <a:pos x="2" y="23"/>
                </a:cxn>
                <a:cxn ang="0">
                  <a:pos x="4" y="23"/>
                </a:cxn>
                <a:cxn ang="0">
                  <a:pos x="5" y="23"/>
                </a:cxn>
                <a:cxn ang="0">
                  <a:pos x="6" y="23"/>
                </a:cxn>
                <a:cxn ang="0">
                  <a:pos x="7" y="22"/>
                </a:cxn>
                <a:cxn ang="0">
                  <a:pos x="14" y="14"/>
                </a:cxn>
                <a:cxn ang="0">
                  <a:pos x="11" y="13"/>
                </a:cxn>
                <a:cxn ang="0">
                  <a:pos x="12" y="15"/>
                </a:cxn>
                <a:cxn ang="0">
                  <a:pos x="25" y="5"/>
                </a:cxn>
              </a:cxnLst>
              <a:rect l="0" t="0" r="r" b="b"/>
              <a:pathLst>
                <a:path w="27" h="23">
                  <a:moveTo>
                    <a:pt x="25" y="5"/>
                  </a:moveTo>
                  <a:lnTo>
                    <a:pt x="26" y="4"/>
                  </a:lnTo>
                  <a:lnTo>
                    <a:pt x="27" y="3"/>
                  </a:lnTo>
                  <a:lnTo>
                    <a:pt x="27" y="2"/>
                  </a:lnTo>
                  <a:lnTo>
                    <a:pt x="26" y="1"/>
                  </a:lnTo>
                  <a:lnTo>
                    <a:pt x="25" y="0"/>
                  </a:lnTo>
                  <a:lnTo>
                    <a:pt x="24" y="0"/>
                  </a:lnTo>
                  <a:lnTo>
                    <a:pt x="23" y="0"/>
                  </a:lnTo>
                  <a:lnTo>
                    <a:pt x="21" y="0"/>
                  </a:lnTo>
                  <a:lnTo>
                    <a:pt x="9" y="10"/>
                  </a:lnTo>
                  <a:lnTo>
                    <a:pt x="8" y="11"/>
                  </a:lnTo>
                  <a:lnTo>
                    <a:pt x="1" y="19"/>
                  </a:lnTo>
                  <a:lnTo>
                    <a:pt x="0" y="20"/>
                  </a:lnTo>
                  <a:lnTo>
                    <a:pt x="0" y="21"/>
                  </a:lnTo>
                  <a:lnTo>
                    <a:pt x="1" y="22"/>
                  </a:lnTo>
                  <a:lnTo>
                    <a:pt x="2" y="23"/>
                  </a:lnTo>
                  <a:lnTo>
                    <a:pt x="4" y="23"/>
                  </a:lnTo>
                  <a:lnTo>
                    <a:pt x="5" y="23"/>
                  </a:lnTo>
                  <a:lnTo>
                    <a:pt x="6" y="23"/>
                  </a:lnTo>
                  <a:lnTo>
                    <a:pt x="7" y="22"/>
                  </a:lnTo>
                  <a:lnTo>
                    <a:pt x="14" y="14"/>
                  </a:lnTo>
                  <a:lnTo>
                    <a:pt x="11" y="13"/>
                  </a:lnTo>
                  <a:lnTo>
                    <a:pt x="12" y="15"/>
                  </a:lnTo>
                  <a:lnTo>
                    <a:pt x="25" y="5"/>
                  </a:lnTo>
                  <a:close/>
                </a:path>
              </a:pathLst>
            </a:custGeom>
            <a:solidFill>
              <a:srgbClr val="000000"/>
            </a:solidFill>
            <a:ln w="9525">
              <a:noFill/>
              <a:round/>
              <a:headEnd/>
              <a:tailEnd/>
            </a:ln>
          </p:spPr>
          <p:txBody>
            <a:bodyPr/>
            <a:lstStyle/>
            <a:p>
              <a:endParaRPr lang="en-US"/>
            </a:p>
          </p:txBody>
        </p:sp>
        <p:sp>
          <p:nvSpPr>
            <p:cNvPr id="422954" name="Freeform 42"/>
            <p:cNvSpPr>
              <a:spLocks/>
            </p:cNvSpPr>
            <p:nvPr/>
          </p:nvSpPr>
          <p:spPr bwMode="auto">
            <a:xfrm>
              <a:off x="2996" y="1149"/>
              <a:ext cx="18" cy="30"/>
            </a:xfrm>
            <a:custGeom>
              <a:avLst/>
              <a:gdLst/>
              <a:ahLst/>
              <a:cxnLst>
                <a:cxn ang="0">
                  <a:pos x="18" y="5"/>
                </a:cxn>
                <a:cxn ang="0">
                  <a:pos x="18" y="4"/>
                </a:cxn>
                <a:cxn ang="0">
                  <a:pos x="18" y="3"/>
                </a:cxn>
                <a:cxn ang="0">
                  <a:pos x="18" y="2"/>
                </a:cxn>
                <a:cxn ang="0">
                  <a:pos x="17" y="1"/>
                </a:cxn>
                <a:cxn ang="0">
                  <a:pos x="15" y="0"/>
                </a:cxn>
                <a:cxn ang="0">
                  <a:pos x="14" y="0"/>
                </a:cxn>
                <a:cxn ang="0">
                  <a:pos x="13" y="1"/>
                </a:cxn>
                <a:cxn ang="0">
                  <a:pos x="12" y="2"/>
                </a:cxn>
                <a:cxn ang="0">
                  <a:pos x="8" y="10"/>
                </a:cxn>
                <a:cxn ang="0">
                  <a:pos x="6" y="11"/>
                </a:cxn>
                <a:cxn ang="0">
                  <a:pos x="1" y="22"/>
                </a:cxn>
                <a:cxn ang="0">
                  <a:pos x="0" y="26"/>
                </a:cxn>
                <a:cxn ang="0">
                  <a:pos x="0" y="27"/>
                </a:cxn>
                <a:cxn ang="0">
                  <a:pos x="0" y="28"/>
                </a:cxn>
                <a:cxn ang="0">
                  <a:pos x="1" y="29"/>
                </a:cxn>
                <a:cxn ang="0">
                  <a:pos x="2" y="30"/>
                </a:cxn>
                <a:cxn ang="0">
                  <a:pos x="3" y="30"/>
                </a:cxn>
                <a:cxn ang="0">
                  <a:pos x="4" y="29"/>
                </a:cxn>
                <a:cxn ang="0">
                  <a:pos x="5" y="28"/>
                </a:cxn>
                <a:cxn ang="0">
                  <a:pos x="6" y="27"/>
                </a:cxn>
                <a:cxn ang="0">
                  <a:pos x="8" y="24"/>
                </a:cxn>
                <a:cxn ang="0">
                  <a:pos x="13" y="12"/>
                </a:cxn>
                <a:cxn ang="0">
                  <a:pos x="10" y="11"/>
                </a:cxn>
                <a:cxn ang="0">
                  <a:pos x="13" y="13"/>
                </a:cxn>
                <a:cxn ang="0">
                  <a:pos x="18" y="5"/>
                </a:cxn>
              </a:cxnLst>
              <a:rect l="0" t="0" r="r" b="b"/>
              <a:pathLst>
                <a:path w="18" h="30">
                  <a:moveTo>
                    <a:pt x="18" y="5"/>
                  </a:moveTo>
                  <a:lnTo>
                    <a:pt x="18" y="4"/>
                  </a:lnTo>
                  <a:lnTo>
                    <a:pt x="18" y="3"/>
                  </a:lnTo>
                  <a:lnTo>
                    <a:pt x="18" y="2"/>
                  </a:lnTo>
                  <a:lnTo>
                    <a:pt x="17" y="1"/>
                  </a:lnTo>
                  <a:lnTo>
                    <a:pt x="15" y="0"/>
                  </a:lnTo>
                  <a:lnTo>
                    <a:pt x="14" y="0"/>
                  </a:lnTo>
                  <a:lnTo>
                    <a:pt x="13" y="1"/>
                  </a:lnTo>
                  <a:lnTo>
                    <a:pt x="12" y="2"/>
                  </a:lnTo>
                  <a:lnTo>
                    <a:pt x="8" y="10"/>
                  </a:lnTo>
                  <a:lnTo>
                    <a:pt x="6" y="11"/>
                  </a:lnTo>
                  <a:lnTo>
                    <a:pt x="1" y="22"/>
                  </a:lnTo>
                  <a:lnTo>
                    <a:pt x="0" y="26"/>
                  </a:lnTo>
                  <a:lnTo>
                    <a:pt x="0" y="27"/>
                  </a:lnTo>
                  <a:lnTo>
                    <a:pt x="0" y="28"/>
                  </a:lnTo>
                  <a:lnTo>
                    <a:pt x="1" y="29"/>
                  </a:lnTo>
                  <a:lnTo>
                    <a:pt x="2" y="30"/>
                  </a:lnTo>
                  <a:lnTo>
                    <a:pt x="3" y="30"/>
                  </a:lnTo>
                  <a:lnTo>
                    <a:pt x="4" y="29"/>
                  </a:lnTo>
                  <a:lnTo>
                    <a:pt x="5" y="28"/>
                  </a:lnTo>
                  <a:lnTo>
                    <a:pt x="6" y="27"/>
                  </a:lnTo>
                  <a:lnTo>
                    <a:pt x="8" y="24"/>
                  </a:lnTo>
                  <a:lnTo>
                    <a:pt x="13" y="12"/>
                  </a:lnTo>
                  <a:lnTo>
                    <a:pt x="10" y="11"/>
                  </a:lnTo>
                  <a:lnTo>
                    <a:pt x="13" y="13"/>
                  </a:lnTo>
                  <a:lnTo>
                    <a:pt x="18" y="5"/>
                  </a:lnTo>
                  <a:close/>
                </a:path>
              </a:pathLst>
            </a:custGeom>
            <a:solidFill>
              <a:srgbClr val="000000"/>
            </a:solidFill>
            <a:ln w="9525">
              <a:noFill/>
              <a:round/>
              <a:headEnd/>
              <a:tailEnd/>
            </a:ln>
          </p:spPr>
          <p:txBody>
            <a:bodyPr/>
            <a:lstStyle/>
            <a:p>
              <a:endParaRPr lang="en-US"/>
            </a:p>
          </p:txBody>
        </p:sp>
        <p:sp>
          <p:nvSpPr>
            <p:cNvPr id="422955" name="Freeform 43"/>
            <p:cNvSpPr>
              <a:spLocks/>
            </p:cNvSpPr>
            <p:nvPr/>
          </p:nvSpPr>
          <p:spPr bwMode="auto">
            <a:xfrm>
              <a:off x="2986" y="1191"/>
              <a:ext cx="10" cy="32"/>
            </a:xfrm>
            <a:custGeom>
              <a:avLst/>
              <a:gdLst/>
              <a:ahLst/>
              <a:cxnLst>
                <a:cxn ang="0">
                  <a:pos x="10" y="4"/>
                </a:cxn>
                <a:cxn ang="0">
                  <a:pos x="10" y="3"/>
                </a:cxn>
                <a:cxn ang="0">
                  <a:pos x="10" y="2"/>
                </a:cxn>
                <a:cxn ang="0">
                  <a:pos x="9" y="1"/>
                </a:cxn>
                <a:cxn ang="0">
                  <a:pos x="8" y="0"/>
                </a:cxn>
                <a:cxn ang="0">
                  <a:pos x="6" y="0"/>
                </a:cxn>
                <a:cxn ang="0">
                  <a:pos x="5" y="1"/>
                </a:cxn>
                <a:cxn ang="0">
                  <a:pos x="4" y="2"/>
                </a:cxn>
                <a:cxn ang="0">
                  <a:pos x="3" y="3"/>
                </a:cxn>
                <a:cxn ang="0">
                  <a:pos x="3" y="5"/>
                </a:cxn>
                <a:cxn ang="0">
                  <a:pos x="1" y="19"/>
                </a:cxn>
                <a:cxn ang="0">
                  <a:pos x="0" y="27"/>
                </a:cxn>
                <a:cxn ang="0">
                  <a:pos x="0" y="29"/>
                </a:cxn>
                <a:cxn ang="0">
                  <a:pos x="1" y="30"/>
                </a:cxn>
                <a:cxn ang="0">
                  <a:pos x="2" y="31"/>
                </a:cxn>
                <a:cxn ang="0">
                  <a:pos x="3" y="32"/>
                </a:cxn>
                <a:cxn ang="0">
                  <a:pos x="4" y="32"/>
                </a:cxn>
                <a:cxn ang="0">
                  <a:pos x="5" y="31"/>
                </a:cxn>
                <a:cxn ang="0">
                  <a:pos x="6" y="30"/>
                </a:cxn>
                <a:cxn ang="0">
                  <a:pos x="6" y="29"/>
                </a:cxn>
                <a:cxn ang="0">
                  <a:pos x="8" y="20"/>
                </a:cxn>
                <a:cxn ang="0">
                  <a:pos x="10" y="6"/>
                </a:cxn>
                <a:cxn ang="0">
                  <a:pos x="10" y="4"/>
                </a:cxn>
              </a:cxnLst>
              <a:rect l="0" t="0" r="r" b="b"/>
              <a:pathLst>
                <a:path w="10" h="32">
                  <a:moveTo>
                    <a:pt x="10" y="4"/>
                  </a:moveTo>
                  <a:lnTo>
                    <a:pt x="10" y="3"/>
                  </a:lnTo>
                  <a:lnTo>
                    <a:pt x="10" y="2"/>
                  </a:lnTo>
                  <a:lnTo>
                    <a:pt x="9" y="1"/>
                  </a:lnTo>
                  <a:lnTo>
                    <a:pt x="8" y="0"/>
                  </a:lnTo>
                  <a:lnTo>
                    <a:pt x="6" y="0"/>
                  </a:lnTo>
                  <a:lnTo>
                    <a:pt x="5" y="1"/>
                  </a:lnTo>
                  <a:lnTo>
                    <a:pt x="4" y="2"/>
                  </a:lnTo>
                  <a:lnTo>
                    <a:pt x="3" y="3"/>
                  </a:lnTo>
                  <a:lnTo>
                    <a:pt x="3" y="5"/>
                  </a:lnTo>
                  <a:lnTo>
                    <a:pt x="1" y="19"/>
                  </a:lnTo>
                  <a:lnTo>
                    <a:pt x="0" y="27"/>
                  </a:lnTo>
                  <a:lnTo>
                    <a:pt x="0" y="29"/>
                  </a:lnTo>
                  <a:lnTo>
                    <a:pt x="1" y="30"/>
                  </a:lnTo>
                  <a:lnTo>
                    <a:pt x="2" y="31"/>
                  </a:lnTo>
                  <a:lnTo>
                    <a:pt x="3" y="32"/>
                  </a:lnTo>
                  <a:lnTo>
                    <a:pt x="4" y="32"/>
                  </a:lnTo>
                  <a:lnTo>
                    <a:pt x="5" y="31"/>
                  </a:lnTo>
                  <a:lnTo>
                    <a:pt x="6" y="30"/>
                  </a:lnTo>
                  <a:lnTo>
                    <a:pt x="6" y="29"/>
                  </a:lnTo>
                  <a:lnTo>
                    <a:pt x="8" y="20"/>
                  </a:lnTo>
                  <a:lnTo>
                    <a:pt x="10" y="6"/>
                  </a:lnTo>
                  <a:lnTo>
                    <a:pt x="10" y="4"/>
                  </a:lnTo>
                  <a:close/>
                </a:path>
              </a:pathLst>
            </a:custGeom>
            <a:solidFill>
              <a:srgbClr val="000000"/>
            </a:solidFill>
            <a:ln w="9525">
              <a:noFill/>
              <a:round/>
              <a:headEnd/>
              <a:tailEnd/>
            </a:ln>
          </p:spPr>
          <p:txBody>
            <a:bodyPr/>
            <a:lstStyle/>
            <a:p>
              <a:endParaRPr lang="en-US"/>
            </a:p>
          </p:txBody>
        </p:sp>
        <p:sp>
          <p:nvSpPr>
            <p:cNvPr id="422956" name="Freeform 44"/>
            <p:cNvSpPr>
              <a:spLocks/>
            </p:cNvSpPr>
            <p:nvPr/>
          </p:nvSpPr>
          <p:spPr bwMode="auto">
            <a:xfrm>
              <a:off x="2986" y="1236"/>
              <a:ext cx="6" cy="32"/>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0" y="27"/>
                </a:cxn>
                <a:cxn ang="0">
                  <a:pos x="0" y="28"/>
                </a:cxn>
                <a:cxn ang="0">
                  <a:pos x="1" y="30"/>
                </a:cxn>
                <a:cxn ang="0">
                  <a:pos x="2" y="31"/>
                </a:cxn>
                <a:cxn ang="0">
                  <a:pos x="3" y="32"/>
                </a:cxn>
                <a:cxn ang="0">
                  <a:pos x="4" y="32"/>
                </a:cxn>
                <a:cxn ang="0">
                  <a:pos x="5" y="31"/>
                </a:cxn>
                <a:cxn ang="0">
                  <a:pos x="6" y="30"/>
                </a:cxn>
                <a:cxn ang="0">
                  <a:pos x="6" y="28"/>
                </a:cxn>
                <a:cxn ang="0">
                  <a:pos x="6" y="3"/>
                </a:cxn>
              </a:cxnLst>
              <a:rect l="0" t="0" r="r" b="b"/>
              <a:pathLst>
                <a:path w="6" h="32">
                  <a:moveTo>
                    <a:pt x="6" y="3"/>
                  </a:moveTo>
                  <a:lnTo>
                    <a:pt x="6" y="2"/>
                  </a:lnTo>
                  <a:lnTo>
                    <a:pt x="6" y="1"/>
                  </a:lnTo>
                  <a:lnTo>
                    <a:pt x="5" y="0"/>
                  </a:lnTo>
                  <a:lnTo>
                    <a:pt x="4" y="0"/>
                  </a:lnTo>
                  <a:lnTo>
                    <a:pt x="3" y="0"/>
                  </a:lnTo>
                  <a:lnTo>
                    <a:pt x="2" y="0"/>
                  </a:lnTo>
                  <a:lnTo>
                    <a:pt x="1" y="1"/>
                  </a:lnTo>
                  <a:lnTo>
                    <a:pt x="0" y="2"/>
                  </a:lnTo>
                  <a:lnTo>
                    <a:pt x="0" y="27"/>
                  </a:lnTo>
                  <a:lnTo>
                    <a:pt x="0" y="28"/>
                  </a:lnTo>
                  <a:lnTo>
                    <a:pt x="1" y="30"/>
                  </a:lnTo>
                  <a:lnTo>
                    <a:pt x="2" y="31"/>
                  </a:lnTo>
                  <a:lnTo>
                    <a:pt x="3" y="32"/>
                  </a:lnTo>
                  <a:lnTo>
                    <a:pt x="4" y="32"/>
                  </a:lnTo>
                  <a:lnTo>
                    <a:pt x="5" y="31"/>
                  </a:lnTo>
                  <a:lnTo>
                    <a:pt x="6" y="30"/>
                  </a:lnTo>
                  <a:lnTo>
                    <a:pt x="6" y="28"/>
                  </a:lnTo>
                  <a:lnTo>
                    <a:pt x="6" y="3"/>
                  </a:lnTo>
                  <a:close/>
                </a:path>
              </a:pathLst>
            </a:custGeom>
            <a:solidFill>
              <a:srgbClr val="000000"/>
            </a:solidFill>
            <a:ln w="9525">
              <a:noFill/>
              <a:round/>
              <a:headEnd/>
              <a:tailEnd/>
            </a:ln>
          </p:spPr>
          <p:txBody>
            <a:bodyPr/>
            <a:lstStyle/>
            <a:p>
              <a:endParaRPr lang="en-US"/>
            </a:p>
          </p:txBody>
        </p:sp>
        <p:sp>
          <p:nvSpPr>
            <p:cNvPr id="422957" name="Freeform 45"/>
            <p:cNvSpPr>
              <a:spLocks/>
            </p:cNvSpPr>
            <p:nvPr/>
          </p:nvSpPr>
          <p:spPr bwMode="auto">
            <a:xfrm>
              <a:off x="2986" y="1281"/>
              <a:ext cx="6" cy="32"/>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0" y="27"/>
                </a:cxn>
                <a:cxn ang="0">
                  <a:pos x="0" y="28"/>
                </a:cxn>
                <a:cxn ang="0">
                  <a:pos x="1" y="29"/>
                </a:cxn>
                <a:cxn ang="0">
                  <a:pos x="2" y="31"/>
                </a:cxn>
                <a:cxn ang="0">
                  <a:pos x="3" y="32"/>
                </a:cxn>
                <a:cxn ang="0">
                  <a:pos x="4" y="32"/>
                </a:cxn>
                <a:cxn ang="0">
                  <a:pos x="5" y="31"/>
                </a:cxn>
                <a:cxn ang="0">
                  <a:pos x="6" y="29"/>
                </a:cxn>
                <a:cxn ang="0">
                  <a:pos x="6" y="28"/>
                </a:cxn>
                <a:cxn ang="0">
                  <a:pos x="6" y="3"/>
                </a:cxn>
              </a:cxnLst>
              <a:rect l="0" t="0" r="r" b="b"/>
              <a:pathLst>
                <a:path w="6" h="32">
                  <a:moveTo>
                    <a:pt x="6" y="3"/>
                  </a:moveTo>
                  <a:lnTo>
                    <a:pt x="6" y="2"/>
                  </a:lnTo>
                  <a:lnTo>
                    <a:pt x="6" y="1"/>
                  </a:lnTo>
                  <a:lnTo>
                    <a:pt x="5" y="0"/>
                  </a:lnTo>
                  <a:lnTo>
                    <a:pt x="4" y="0"/>
                  </a:lnTo>
                  <a:lnTo>
                    <a:pt x="3" y="0"/>
                  </a:lnTo>
                  <a:lnTo>
                    <a:pt x="2" y="0"/>
                  </a:lnTo>
                  <a:lnTo>
                    <a:pt x="1" y="1"/>
                  </a:lnTo>
                  <a:lnTo>
                    <a:pt x="0" y="2"/>
                  </a:lnTo>
                  <a:lnTo>
                    <a:pt x="0" y="27"/>
                  </a:lnTo>
                  <a:lnTo>
                    <a:pt x="0" y="28"/>
                  </a:lnTo>
                  <a:lnTo>
                    <a:pt x="1" y="29"/>
                  </a:lnTo>
                  <a:lnTo>
                    <a:pt x="2" y="31"/>
                  </a:lnTo>
                  <a:lnTo>
                    <a:pt x="3" y="32"/>
                  </a:lnTo>
                  <a:lnTo>
                    <a:pt x="4" y="32"/>
                  </a:lnTo>
                  <a:lnTo>
                    <a:pt x="5" y="31"/>
                  </a:lnTo>
                  <a:lnTo>
                    <a:pt x="6" y="29"/>
                  </a:lnTo>
                  <a:lnTo>
                    <a:pt x="6" y="28"/>
                  </a:lnTo>
                  <a:lnTo>
                    <a:pt x="6" y="3"/>
                  </a:lnTo>
                  <a:close/>
                </a:path>
              </a:pathLst>
            </a:custGeom>
            <a:solidFill>
              <a:srgbClr val="000000"/>
            </a:solidFill>
            <a:ln w="9525">
              <a:noFill/>
              <a:round/>
              <a:headEnd/>
              <a:tailEnd/>
            </a:ln>
          </p:spPr>
          <p:txBody>
            <a:bodyPr/>
            <a:lstStyle/>
            <a:p>
              <a:endParaRPr lang="en-US"/>
            </a:p>
          </p:txBody>
        </p:sp>
        <p:sp>
          <p:nvSpPr>
            <p:cNvPr id="422958" name="Freeform 46"/>
            <p:cNvSpPr>
              <a:spLocks/>
            </p:cNvSpPr>
            <p:nvPr/>
          </p:nvSpPr>
          <p:spPr bwMode="auto">
            <a:xfrm>
              <a:off x="2986" y="1325"/>
              <a:ext cx="6" cy="33"/>
            </a:xfrm>
            <a:custGeom>
              <a:avLst/>
              <a:gdLst/>
              <a:ahLst/>
              <a:cxnLst>
                <a:cxn ang="0">
                  <a:pos x="6" y="4"/>
                </a:cxn>
                <a:cxn ang="0">
                  <a:pos x="6" y="3"/>
                </a:cxn>
                <a:cxn ang="0">
                  <a:pos x="6" y="2"/>
                </a:cxn>
                <a:cxn ang="0">
                  <a:pos x="5" y="0"/>
                </a:cxn>
                <a:cxn ang="0">
                  <a:pos x="4" y="0"/>
                </a:cxn>
                <a:cxn ang="0">
                  <a:pos x="3" y="0"/>
                </a:cxn>
                <a:cxn ang="0">
                  <a:pos x="2" y="0"/>
                </a:cxn>
                <a:cxn ang="0">
                  <a:pos x="1" y="2"/>
                </a:cxn>
                <a:cxn ang="0">
                  <a:pos x="0" y="3"/>
                </a:cxn>
                <a:cxn ang="0">
                  <a:pos x="0" y="28"/>
                </a:cxn>
                <a:cxn ang="0">
                  <a:pos x="0" y="29"/>
                </a:cxn>
                <a:cxn ang="0">
                  <a:pos x="1" y="30"/>
                </a:cxn>
                <a:cxn ang="0">
                  <a:pos x="2" y="31"/>
                </a:cxn>
                <a:cxn ang="0">
                  <a:pos x="3" y="33"/>
                </a:cxn>
                <a:cxn ang="0">
                  <a:pos x="4" y="33"/>
                </a:cxn>
                <a:cxn ang="0">
                  <a:pos x="5" y="31"/>
                </a:cxn>
                <a:cxn ang="0">
                  <a:pos x="6" y="30"/>
                </a:cxn>
                <a:cxn ang="0">
                  <a:pos x="6" y="29"/>
                </a:cxn>
                <a:cxn ang="0">
                  <a:pos x="6" y="4"/>
                </a:cxn>
              </a:cxnLst>
              <a:rect l="0" t="0" r="r" b="b"/>
              <a:pathLst>
                <a:path w="6" h="33">
                  <a:moveTo>
                    <a:pt x="6" y="4"/>
                  </a:moveTo>
                  <a:lnTo>
                    <a:pt x="6" y="3"/>
                  </a:lnTo>
                  <a:lnTo>
                    <a:pt x="6" y="2"/>
                  </a:lnTo>
                  <a:lnTo>
                    <a:pt x="5" y="0"/>
                  </a:lnTo>
                  <a:lnTo>
                    <a:pt x="4" y="0"/>
                  </a:lnTo>
                  <a:lnTo>
                    <a:pt x="3" y="0"/>
                  </a:lnTo>
                  <a:lnTo>
                    <a:pt x="2" y="0"/>
                  </a:lnTo>
                  <a:lnTo>
                    <a:pt x="1" y="2"/>
                  </a:lnTo>
                  <a:lnTo>
                    <a:pt x="0" y="3"/>
                  </a:lnTo>
                  <a:lnTo>
                    <a:pt x="0" y="28"/>
                  </a:lnTo>
                  <a:lnTo>
                    <a:pt x="0" y="29"/>
                  </a:lnTo>
                  <a:lnTo>
                    <a:pt x="1" y="30"/>
                  </a:lnTo>
                  <a:lnTo>
                    <a:pt x="2" y="31"/>
                  </a:lnTo>
                  <a:lnTo>
                    <a:pt x="3" y="33"/>
                  </a:lnTo>
                  <a:lnTo>
                    <a:pt x="4" y="33"/>
                  </a:lnTo>
                  <a:lnTo>
                    <a:pt x="5" y="31"/>
                  </a:lnTo>
                  <a:lnTo>
                    <a:pt x="6" y="30"/>
                  </a:lnTo>
                  <a:lnTo>
                    <a:pt x="6" y="29"/>
                  </a:lnTo>
                  <a:lnTo>
                    <a:pt x="6" y="4"/>
                  </a:lnTo>
                  <a:close/>
                </a:path>
              </a:pathLst>
            </a:custGeom>
            <a:solidFill>
              <a:srgbClr val="000000"/>
            </a:solidFill>
            <a:ln w="9525">
              <a:noFill/>
              <a:round/>
              <a:headEnd/>
              <a:tailEnd/>
            </a:ln>
          </p:spPr>
          <p:txBody>
            <a:bodyPr/>
            <a:lstStyle/>
            <a:p>
              <a:endParaRPr lang="en-US"/>
            </a:p>
          </p:txBody>
        </p:sp>
        <p:sp>
          <p:nvSpPr>
            <p:cNvPr id="422959" name="Freeform 47"/>
            <p:cNvSpPr>
              <a:spLocks/>
            </p:cNvSpPr>
            <p:nvPr/>
          </p:nvSpPr>
          <p:spPr bwMode="auto">
            <a:xfrm>
              <a:off x="2986" y="1370"/>
              <a:ext cx="6" cy="32"/>
            </a:xfrm>
            <a:custGeom>
              <a:avLst/>
              <a:gdLst/>
              <a:ahLst/>
              <a:cxnLst>
                <a:cxn ang="0">
                  <a:pos x="6" y="4"/>
                </a:cxn>
                <a:cxn ang="0">
                  <a:pos x="6" y="2"/>
                </a:cxn>
                <a:cxn ang="0">
                  <a:pos x="6"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6" y="30"/>
                </a:cxn>
                <a:cxn ang="0">
                  <a:pos x="6" y="29"/>
                </a:cxn>
                <a:cxn ang="0">
                  <a:pos x="6" y="4"/>
                </a:cxn>
              </a:cxnLst>
              <a:rect l="0" t="0" r="r" b="b"/>
              <a:pathLst>
                <a:path w="6" h="32">
                  <a:moveTo>
                    <a:pt x="6" y="4"/>
                  </a:moveTo>
                  <a:lnTo>
                    <a:pt x="6" y="2"/>
                  </a:lnTo>
                  <a:lnTo>
                    <a:pt x="6"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6" y="30"/>
                  </a:lnTo>
                  <a:lnTo>
                    <a:pt x="6" y="29"/>
                  </a:lnTo>
                  <a:lnTo>
                    <a:pt x="6" y="4"/>
                  </a:lnTo>
                  <a:close/>
                </a:path>
              </a:pathLst>
            </a:custGeom>
            <a:solidFill>
              <a:srgbClr val="000000"/>
            </a:solidFill>
            <a:ln w="9525">
              <a:noFill/>
              <a:round/>
              <a:headEnd/>
              <a:tailEnd/>
            </a:ln>
          </p:spPr>
          <p:txBody>
            <a:bodyPr/>
            <a:lstStyle/>
            <a:p>
              <a:endParaRPr lang="en-US"/>
            </a:p>
          </p:txBody>
        </p:sp>
        <p:sp>
          <p:nvSpPr>
            <p:cNvPr id="422960" name="Freeform 48"/>
            <p:cNvSpPr>
              <a:spLocks/>
            </p:cNvSpPr>
            <p:nvPr/>
          </p:nvSpPr>
          <p:spPr bwMode="auto">
            <a:xfrm>
              <a:off x="2986" y="1415"/>
              <a:ext cx="6" cy="32"/>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6" y="30"/>
                </a:cxn>
                <a:cxn ang="0">
                  <a:pos x="6" y="29"/>
                </a:cxn>
                <a:cxn ang="0">
                  <a:pos x="6" y="3"/>
                </a:cxn>
              </a:cxnLst>
              <a:rect l="0" t="0" r="r" b="b"/>
              <a:pathLst>
                <a:path w="6" h="32">
                  <a:moveTo>
                    <a:pt x="6" y="3"/>
                  </a:moveTo>
                  <a:lnTo>
                    <a:pt x="6" y="2"/>
                  </a:lnTo>
                  <a:lnTo>
                    <a:pt x="6"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6" y="30"/>
                  </a:lnTo>
                  <a:lnTo>
                    <a:pt x="6" y="29"/>
                  </a:lnTo>
                  <a:lnTo>
                    <a:pt x="6" y="3"/>
                  </a:lnTo>
                  <a:close/>
                </a:path>
              </a:pathLst>
            </a:custGeom>
            <a:solidFill>
              <a:srgbClr val="000000"/>
            </a:solidFill>
            <a:ln w="9525">
              <a:noFill/>
              <a:round/>
              <a:headEnd/>
              <a:tailEnd/>
            </a:ln>
          </p:spPr>
          <p:txBody>
            <a:bodyPr/>
            <a:lstStyle/>
            <a:p>
              <a:endParaRPr lang="en-US"/>
            </a:p>
          </p:txBody>
        </p:sp>
        <p:sp>
          <p:nvSpPr>
            <p:cNvPr id="422961" name="Freeform 49"/>
            <p:cNvSpPr>
              <a:spLocks/>
            </p:cNvSpPr>
            <p:nvPr/>
          </p:nvSpPr>
          <p:spPr bwMode="auto">
            <a:xfrm>
              <a:off x="2986" y="1460"/>
              <a:ext cx="6" cy="32"/>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6" y="30"/>
                </a:cxn>
                <a:cxn ang="0">
                  <a:pos x="6" y="29"/>
                </a:cxn>
                <a:cxn ang="0">
                  <a:pos x="6" y="3"/>
                </a:cxn>
              </a:cxnLst>
              <a:rect l="0" t="0" r="r" b="b"/>
              <a:pathLst>
                <a:path w="6" h="32">
                  <a:moveTo>
                    <a:pt x="6" y="3"/>
                  </a:moveTo>
                  <a:lnTo>
                    <a:pt x="6" y="2"/>
                  </a:lnTo>
                  <a:lnTo>
                    <a:pt x="6"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6" y="30"/>
                  </a:lnTo>
                  <a:lnTo>
                    <a:pt x="6" y="29"/>
                  </a:lnTo>
                  <a:lnTo>
                    <a:pt x="6" y="3"/>
                  </a:lnTo>
                  <a:close/>
                </a:path>
              </a:pathLst>
            </a:custGeom>
            <a:solidFill>
              <a:srgbClr val="000000"/>
            </a:solidFill>
            <a:ln w="9525">
              <a:noFill/>
              <a:round/>
              <a:headEnd/>
              <a:tailEnd/>
            </a:ln>
          </p:spPr>
          <p:txBody>
            <a:bodyPr/>
            <a:lstStyle/>
            <a:p>
              <a:endParaRPr lang="en-US"/>
            </a:p>
          </p:txBody>
        </p:sp>
        <p:sp>
          <p:nvSpPr>
            <p:cNvPr id="422962" name="Freeform 50"/>
            <p:cNvSpPr>
              <a:spLocks/>
            </p:cNvSpPr>
            <p:nvPr/>
          </p:nvSpPr>
          <p:spPr bwMode="auto">
            <a:xfrm>
              <a:off x="2986" y="1505"/>
              <a:ext cx="6" cy="32"/>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6" y="30"/>
                </a:cxn>
                <a:cxn ang="0">
                  <a:pos x="6" y="29"/>
                </a:cxn>
                <a:cxn ang="0">
                  <a:pos x="6" y="3"/>
                </a:cxn>
              </a:cxnLst>
              <a:rect l="0" t="0" r="r" b="b"/>
              <a:pathLst>
                <a:path w="6" h="32">
                  <a:moveTo>
                    <a:pt x="6" y="3"/>
                  </a:moveTo>
                  <a:lnTo>
                    <a:pt x="6" y="2"/>
                  </a:lnTo>
                  <a:lnTo>
                    <a:pt x="6"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6" y="30"/>
                  </a:lnTo>
                  <a:lnTo>
                    <a:pt x="6" y="29"/>
                  </a:lnTo>
                  <a:lnTo>
                    <a:pt x="6" y="3"/>
                  </a:lnTo>
                  <a:close/>
                </a:path>
              </a:pathLst>
            </a:custGeom>
            <a:solidFill>
              <a:srgbClr val="000000"/>
            </a:solidFill>
            <a:ln w="9525">
              <a:noFill/>
              <a:round/>
              <a:headEnd/>
              <a:tailEnd/>
            </a:ln>
          </p:spPr>
          <p:txBody>
            <a:bodyPr/>
            <a:lstStyle/>
            <a:p>
              <a:endParaRPr lang="en-US"/>
            </a:p>
          </p:txBody>
        </p:sp>
        <p:sp>
          <p:nvSpPr>
            <p:cNvPr id="422963" name="Freeform 51"/>
            <p:cNvSpPr>
              <a:spLocks/>
            </p:cNvSpPr>
            <p:nvPr/>
          </p:nvSpPr>
          <p:spPr bwMode="auto">
            <a:xfrm>
              <a:off x="2986" y="1550"/>
              <a:ext cx="6" cy="32"/>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6" y="30"/>
                </a:cxn>
                <a:cxn ang="0">
                  <a:pos x="6" y="29"/>
                </a:cxn>
                <a:cxn ang="0">
                  <a:pos x="6" y="3"/>
                </a:cxn>
              </a:cxnLst>
              <a:rect l="0" t="0" r="r" b="b"/>
              <a:pathLst>
                <a:path w="6" h="32">
                  <a:moveTo>
                    <a:pt x="6" y="3"/>
                  </a:moveTo>
                  <a:lnTo>
                    <a:pt x="6" y="2"/>
                  </a:lnTo>
                  <a:lnTo>
                    <a:pt x="6"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6" y="30"/>
                  </a:lnTo>
                  <a:lnTo>
                    <a:pt x="6" y="29"/>
                  </a:lnTo>
                  <a:lnTo>
                    <a:pt x="6" y="3"/>
                  </a:lnTo>
                  <a:close/>
                </a:path>
              </a:pathLst>
            </a:custGeom>
            <a:solidFill>
              <a:srgbClr val="000000"/>
            </a:solidFill>
            <a:ln w="9525">
              <a:noFill/>
              <a:round/>
              <a:headEnd/>
              <a:tailEnd/>
            </a:ln>
          </p:spPr>
          <p:txBody>
            <a:bodyPr/>
            <a:lstStyle/>
            <a:p>
              <a:endParaRPr lang="en-US"/>
            </a:p>
          </p:txBody>
        </p:sp>
        <p:sp>
          <p:nvSpPr>
            <p:cNvPr id="422964" name="Freeform 52"/>
            <p:cNvSpPr>
              <a:spLocks/>
            </p:cNvSpPr>
            <p:nvPr/>
          </p:nvSpPr>
          <p:spPr bwMode="auto">
            <a:xfrm>
              <a:off x="2986" y="1595"/>
              <a:ext cx="6" cy="32"/>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6" y="30"/>
                </a:cxn>
                <a:cxn ang="0">
                  <a:pos x="6" y="29"/>
                </a:cxn>
                <a:cxn ang="0">
                  <a:pos x="6" y="3"/>
                </a:cxn>
              </a:cxnLst>
              <a:rect l="0" t="0" r="r" b="b"/>
              <a:pathLst>
                <a:path w="6" h="32">
                  <a:moveTo>
                    <a:pt x="6" y="3"/>
                  </a:moveTo>
                  <a:lnTo>
                    <a:pt x="6" y="2"/>
                  </a:lnTo>
                  <a:lnTo>
                    <a:pt x="6"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6" y="30"/>
                  </a:lnTo>
                  <a:lnTo>
                    <a:pt x="6" y="29"/>
                  </a:lnTo>
                  <a:lnTo>
                    <a:pt x="6" y="3"/>
                  </a:lnTo>
                  <a:close/>
                </a:path>
              </a:pathLst>
            </a:custGeom>
            <a:solidFill>
              <a:srgbClr val="000000"/>
            </a:solidFill>
            <a:ln w="9525">
              <a:noFill/>
              <a:round/>
              <a:headEnd/>
              <a:tailEnd/>
            </a:ln>
          </p:spPr>
          <p:txBody>
            <a:bodyPr/>
            <a:lstStyle/>
            <a:p>
              <a:endParaRPr lang="en-US"/>
            </a:p>
          </p:txBody>
        </p:sp>
        <p:sp>
          <p:nvSpPr>
            <p:cNvPr id="422965" name="Freeform 53"/>
            <p:cNvSpPr>
              <a:spLocks/>
            </p:cNvSpPr>
            <p:nvPr/>
          </p:nvSpPr>
          <p:spPr bwMode="auto">
            <a:xfrm>
              <a:off x="2986" y="1640"/>
              <a:ext cx="6" cy="32"/>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6" y="30"/>
                </a:cxn>
                <a:cxn ang="0">
                  <a:pos x="6" y="29"/>
                </a:cxn>
                <a:cxn ang="0">
                  <a:pos x="6" y="3"/>
                </a:cxn>
              </a:cxnLst>
              <a:rect l="0" t="0" r="r" b="b"/>
              <a:pathLst>
                <a:path w="6" h="32">
                  <a:moveTo>
                    <a:pt x="6" y="3"/>
                  </a:moveTo>
                  <a:lnTo>
                    <a:pt x="6" y="2"/>
                  </a:lnTo>
                  <a:lnTo>
                    <a:pt x="6"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6" y="30"/>
                  </a:lnTo>
                  <a:lnTo>
                    <a:pt x="6" y="29"/>
                  </a:lnTo>
                  <a:lnTo>
                    <a:pt x="6" y="3"/>
                  </a:lnTo>
                  <a:close/>
                </a:path>
              </a:pathLst>
            </a:custGeom>
            <a:solidFill>
              <a:srgbClr val="000000"/>
            </a:solidFill>
            <a:ln w="9525">
              <a:noFill/>
              <a:round/>
              <a:headEnd/>
              <a:tailEnd/>
            </a:ln>
          </p:spPr>
          <p:txBody>
            <a:bodyPr/>
            <a:lstStyle/>
            <a:p>
              <a:endParaRPr lang="en-US"/>
            </a:p>
          </p:txBody>
        </p:sp>
        <p:sp>
          <p:nvSpPr>
            <p:cNvPr id="422966" name="Freeform 54"/>
            <p:cNvSpPr>
              <a:spLocks/>
            </p:cNvSpPr>
            <p:nvPr/>
          </p:nvSpPr>
          <p:spPr bwMode="auto">
            <a:xfrm>
              <a:off x="2986" y="1685"/>
              <a:ext cx="6" cy="32"/>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6" y="30"/>
                </a:cxn>
                <a:cxn ang="0">
                  <a:pos x="6" y="29"/>
                </a:cxn>
                <a:cxn ang="0">
                  <a:pos x="6" y="3"/>
                </a:cxn>
              </a:cxnLst>
              <a:rect l="0" t="0" r="r" b="b"/>
              <a:pathLst>
                <a:path w="6" h="32">
                  <a:moveTo>
                    <a:pt x="6" y="3"/>
                  </a:moveTo>
                  <a:lnTo>
                    <a:pt x="6" y="2"/>
                  </a:lnTo>
                  <a:lnTo>
                    <a:pt x="6"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6" y="30"/>
                  </a:lnTo>
                  <a:lnTo>
                    <a:pt x="6" y="29"/>
                  </a:lnTo>
                  <a:lnTo>
                    <a:pt x="6" y="3"/>
                  </a:lnTo>
                  <a:close/>
                </a:path>
              </a:pathLst>
            </a:custGeom>
            <a:solidFill>
              <a:srgbClr val="000000"/>
            </a:solidFill>
            <a:ln w="9525">
              <a:noFill/>
              <a:round/>
              <a:headEnd/>
              <a:tailEnd/>
            </a:ln>
          </p:spPr>
          <p:txBody>
            <a:bodyPr/>
            <a:lstStyle/>
            <a:p>
              <a:endParaRPr lang="en-US"/>
            </a:p>
          </p:txBody>
        </p:sp>
        <p:sp>
          <p:nvSpPr>
            <p:cNvPr id="422967" name="Freeform 55"/>
            <p:cNvSpPr>
              <a:spLocks/>
            </p:cNvSpPr>
            <p:nvPr/>
          </p:nvSpPr>
          <p:spPr bwMode="auto">
            <a:xfrm>
              <a:off x="2986" y="1730"/>
              <a:ext cx="6" cy="32"/>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6" y="30"/>
                </a:cxn>
                <a:cxn ang="0">
                  <a:pos x="6" y="29"/>
                </a:cxn>
                <a:cxn ang="0">
                  <a:pos x="6" y="3"/>
                </a:cxn>
              </a:cxnLst>
              <a:rect l="0" t="0" r="r" b="b"/>
              <a:pathLst>
                <a:path w="6" h="32">
                  <a:moveTo>
                    <a:pt x="6" y="3"/>
                  </a:moveTo>
                  <a:lnTo>
                    <a:pt x="6" y="2"/>
                  </a:lnTo>
                  <a:lnTo>
                    <a:pt x="6"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6" y="30"/>
                  </a:lnTo>
                  <a:lnTo>
                    <a:pt x="6" y="29"/>
                  </a:lnTo>
                  <a:lnTo>
                    <a:pt x="6" y="3"/>
                  </a:lnTo>
                  <a:close/>
                </a:path>
              </a:pathLst>
            </a:custGeom>
            <a:solidFill>
              <a:srgbClr val="000000"/>
            </a:solidFill>
            <a:ln w="9525">
              <a:noFill/>
              <a:round/>
              <a:headEnd/>
              <a:tailEnd/>
            </a:ln>
          </p:spPr>
          <p:txBody>
            <a:bodyPr/>
            <a:lstStyle/>
            <a:p>
              <a:endParaRPr lang="en-US"/>
            </a:p>
          </p:txBody>
        </p:sp>
        <p:sp>
          <p:nvSpPr>
            <p:cNvPr id="422968" name="Freeform 56"/>
            <p:cNvSpPr>
              <a:spLocks/>
            </p:cNvSpPr>
            <p:nvPr/>
          </p:nvSpPr>
          <p:spPr bwMode="auto">
            <a:xfrm>
              <a:off x="2986" y="1775"/>
              <a:ext cx="6" cy="32"/>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0" y="27"/>
                </a:cxn>
                <a:cxn ang="0">
                  <a:pos x="0" y="28"/>
                </a:cxn>
                <a:cxn ang="0">
                  <a:pos x="1" y="30"/>
                </a:cxn>
                <a:cxn ang="0">
                  <a:pos x="2" y="31"/>
                </a:cxn>
                <a:cxn ang="0">
                  <a:pos x="3" y="32"/>
                </a:cxn>
                <a:cxn ang="0">
                  <a:pos x="4" y="32"/>
                </a:cxn>
                <a:cxn ang="0">
                  <a:pos x="5" y="31"/>
                </a:cxn>
                <a:cxn ang="0">
                  <a:pos x="6" y="30"/>
                </a:cxn>
                <a:cxn ang="0">
                  <a:pos x="6" y="28"/>
                </a:cxn>
                <a:cxn ang="0">
                  <a:pos x="6" y="3"/>
                </a:cxn>
              </a:cxnLst>
              <a:rect l="0" t="0" r="r" b="b"/>
              <a:pathLst>
                <a:path w="6" h="32">
                  <a:moveTo>
                    <a:pt x="6" y="3"/>
                  </a:moveTo>
                  <a:lnTo>
                    <a:pt x="6" y="2"/>
                  </a:lnTo>
                  <a:lnTo>
                    <a:pt x="6" y="1"/>
                  </a:lnTo>
                  <a:lnTo>
                    <a:pt x="5" y="0"/>
                  </a:lnTo>
                  <a:lnTo>
                    <a:pt x="4" y="0"/>
                  </a:lnTo>
                  <a:lnTo>
                    <a:pt x="3" y="0"/>
                  </a:lnTo>
                  <a:lnTo>
                    <a:pt x="2" y="0"/>
                  </a:lnTo>
                  <a:lnTo>
                    <a:pt x="1" y="1"/>
                  </a:lnTo>
                  <a:lnTo>
                    <a:pt x="0" y="2"/>
                  </a:lnTo>
                  <a:lnTo>
                    <a:pt x="0" y="27"/>
                  </a:lnTo>
                  <a:lnTo>
                    <a:pt x="0" y="28"/>
                  </a:lnTo>
                  <a:lnTo>
                    <a:pt x="1" y="30"/>
                  </a:lnTo>
                  <a:lnTo>
                    <a:pt x="2" y="31"/>
                  </a:lnTo>
                  <a:lnTo>
                    <a:pt x="3" y="32"/>
                  </a:lnTo>
                  <a:lnTo>
                    <a:pt x="4" y="32"/>
                  </a:lnTo>
                  <a:lnTo>
                    <a:pt x="5" y="31"/>
                  </a:lnTo>
                  <a:lnTo>
                    <a:pt x="6" y="30"/>
                  </a:lnTo>
                  <a:lnTo>
                    <a:pt x="6" y="28"/>
                  </a:lnTo>
                  <a:lnTo>
                    <a:pt x="6" y="3"/>
                  </a:lnTo>
                  <a:close/>
                </a:path>
              </a:pathLst>
            </a:custGeom>
            <a:solidFill>
              <a:srgbClr val="000000"/>
            </a:solidFill>
            <a:ln w="9525">
              <a:noFill/>
              <a:round/>
              <a:headEnd/>
              <a:tailEnd/>
            </a:ln>
          </p:spPr>
          <p:txBody>
            <a:bodyPr/>
            <a:lstStyle/>
            <a:p>
              <a:endParaRPr lang="en-US"/>
            </a:p>
          </p:txBody>
        </p:sp>
        <p:sp>
          <p:nvSpPr>
            <p:cNvPr id="422969" name="Freeform 57"/>
            <p:cNvSpPr>
              <a:spLocks/>
            </p:cNvSpPr>
            <p:nvPr/>
          </p:nvSpPr>
          <p:spPr bwMode="auto">
            <a:xfrm>
              <a:off x="2986" y="1820"/>
              <a:ext cx="6" cy="32"/>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0" y="27"/>
                </a:cxn>
                <a:cxn ang="0">
                  <a:pos x="0" y="28"/>
                </a:cxn>
                <a:cxn ang="0">
                  <a:pos x="1" y="29"/>
                </a:cxn>
                <a:cxn ang="0">
                  <a:pos x="2" y="31"/>
                </a:cxn>
                <a:cxn ang="0">
                  <a:pos x="3" y="32"/>
                </a:cxn>
                <a:cxn ang="0">
                  <a:pos x="4" y="32"/>
                </a:cxn>
                <a:cxn ang="0">
                  <a:pos x="5" y="31"/>
                </a:cxn>
                <a:cxn ang="0">
                  <a:pos x="6" y="29"/>
                </a:cxn>
                <a:cxn ang="0">
                  <a:pos x="6" y="28"/>
                </a:cxn>
                <a:cxn ang="0">
                  <a:pos x="6" y="3"/>
                </a:cxn>
              </a:cxnLst>
              <a:rect l="0" t="0" r="r" b="b"/>
              <a:pathLst>
                <a:path w="6" h="32">
                  <a:moveTo>
                    <a:pt x="6" y="3"/>
                  </a:moveTo>
                  <a:lnTo>
                    <a:pt x="6" y="2"/>
                  </a:lnTo>
                  <a:lnTo>
                    <a:pt x="6" y="1"/>
                  </a:lnTo>
                  <a:lnTo>
                    <a:pt x="5" y="0"/>
                  </a:lnTo>
                  <a:lnTo>
                    <a:pt x="4" y="0"/>
                  </a:lnTo>
                  <a:lnTo>
                    <a:pt x="3" y="0"/>
                  </a:lnTo>
                  <a:lnTo>
                    <a:pt x="2" y="0"/>
                  </a:lnTo>
                  <a:lnTo>
                    <a:pt x="1" y="1"/>
                  </a:lnTo>
                  <a:lnTo>
                    <a:pt x="0" y="2"/>
                  </a:lnTo>
                  <a:lnTo>
                    <a:pt x="0" y="27"/>
                  </a:lnTo>
                  <a:lnTo>
                    <a:pt x="0" y="28"/>
                  </a:lnTo>
                  <a:lnTo>
                    <a:pt x="1" y="29"/>
                  </a:lnTo>
                  <a:lnTo>
                    <a:pt x="2" y="31"/>
                  </a:lnTo>
                  <a:lnTo>
                    <a:pt x="3" y="32"/>
                  </a:lnTo>
                  <a:lnTo>
                    <a:pt x="4" y="32"/>
                  </a:lnTo>
                  <a:lnTo>
                    <a:pt x="5" y="31"/>
                  </a:lnTo>
                  <a:lnTo>
                    <a:pt x="6" y="29"/>
                  </a:lnTo>
                  <a:lnTo>
                    <a:pt x="6" y="28"/>
                  </a:lnTo>
                  <a:lnTo>
                    <a:pt x="6" y="3"/>
                  </a:lnTo>
                  <a:close/>
                </a:path>
              </a:pathLst>
            </a:custGeom>
            <a:solidFill>
              <a:srgbClr val="000000"/>
            </a:solidFill>
            <a:ln w="9525">
              <a:noFill/>
              <a:round/>
              <a:headEnd/>
              <a:tailEnd/>
            </a:ln>
          </p:spPr>
          <p:txBody>
            <a:bodyPr/>
            <a:lstStyle/>
            <a:p>
              <a:endParaRPr lang="en-US"/>
            </a:p>
          </p:txBody>
        </p:sp>
        <p:sp>
          <p:nvSpPr>
            <p:cNvPr id="422970" name="Freeform 58"/>
            <p:cNvSpPr>
              <a:spLocks/>
            </p:cNvSpPr>
            <p:nvPr/>
          </p:nvSpPr>
          <p:spPr bwMode="auto">
            <a:xfrm>
              <a:off x="2986" y="1864"/>
              <a:ext cx="6" cy="33"/>
            </a:xfrm>
            <a:custGeom>
              <a:avLst/>
              <a:gdLst/>
              <a:ahLst/>
              <a:cxnLst>
                <a:cxn ang="0">
                  <a:pos x="6" y="4"/>
                </a:cxn>
                <a:cxn ang="0">
                  <a:pos x="6" y="3"/>
                </a:cxn>
                <a:cxn ang="0">
                  <a:pos x="6" y="2"/>
                </a:cxn>
                <a:cxn ang="0">
                  <a:pos x="5" y="0"/>
                </a:cxn>
                <a:cxn ang="0">
                  <a:pos x="4" y="0"/>
                </a:cxn>
                <a:cxn ang="0">
                  <a:pos x="3" y="0"/>
                </a:cxn>
                <a:cxn ang="0">
                  <a:pos x="2" y="0"/>
                </a:cxn>
                <a:cxn ang="0">
                  <a:pos x="1" y="2"/>
                </a:cxn>
                <a:cxn ang="0">
                  <a:pos x="0" y="3"/>
                </a:cxn>
                <a:cxn ang="0">
                  <a:pos x="0" y="28"/>
                </a:cxn>
                <a:cxn ang="0">
                  <a:pos x="0" y="29"/>
                </a:cxn>
                <a:cxn ang="0">
                  <a:pos x="1" y="30"/>
                </a:cxn>
                <a:cxn ang="0">
                  <a:pos x="2" y="31"/>
                </a:cxn>
                <a:cxn ang="0">
                  <a:pos x="3" y="33"/>
                </a:cxn>
                <a:cxn ang="0">
                  <a:pos x="4" y="33"/>
                </a:cxn>
                <a:cxn ang="0">
                  <a:pos x="5" y="31"/>
                </a:cxn>
                <a:cxn ang="0">
                  <a:pos x="6" y="30"/>
                </a:cxn>
                <a:cxn ang="0">
                  <a:pos x="6" y="29"/>
                </a:cxn>
                <a:cxn ang="0">
                  <a:pos x="6" y="4"/>
                </a:cxn>
              </a:cxnLst>
              <a:rect l="0" t="0" r="r" b="b"/>
              <a:pathLst>
                <a:path w="6" h="33">
                  <a:moveTo>
                    <a:pt x="6" y="4"/>
                  </a:moveTo>
                  <a:lnTo>
                    <a:pt x="6" y="3"/>
                  </a:lnTo>
                  <a:lnTo>
                    <a:pt x="6" y="2"/>
                  </a:lnTo>
                  <a:lnTo>
                    <a:pt x="5" y="0"/>
                  </a:lnTo>
                  <a:lnTo>
                    <a:pt x="4" y="0"/>
                  </a:lnTo>
                  <a:lnTo>
                    <a:pt x="3" y="0"/>
                  </a:lnTo>
                  <a:lnTo>
                    <a:pt x="2" y="0"/>
                  </a:lnTo>
                  <a:lnTo>
                    <a:pt x="1" y="2"/>
                  </a:lnTo>
                  <a:lnTo>
                    <a:pt x="0" y="3"/>
                  </a:lnTo>
                  <a:lnTo>
                    <a:pt x="0" y="28"/>
                  </a:lnTo>
                  <a:lnTo>
                    <a:pt x="0" y="29"/>
                  </a:lnTo>
                  <a:lnTo>
                    <a:pt x="1" y="30"/>
                  </a:lnTo>
                  <a:lnTo>
                    <a:pt x="2" y="31"/>
                  </a:lnTo>
                  <a:lnTo>
                    <a:pt x="3" y="33"/>
                  </a:lnTo>
                  <a:lnTo>
                    <a:pt x="4" y="33"/>
                  </a:lnTo>
                  <a:lnTo>
                    <a:pt x="5" y="31"/>
                  </a:lnTo>
                  <a:lnTo>
                    <a:pt x="6" y="30"/>
                  </a:lnTo>
                  <a:lnTo>
                    <a:pt x="6" y="29"/>
                  </a:lnTo>
                  <a:lnTo>
                    <a:pt x="6" y="4"/>
                  </a:lnTo>
                  <a:close/>
                </a:path>
              </a:pathLst>
            </a:custGeom>
            <a:solidFill>
              <a:srgbClr val="000000"/>
            </a:solidFill>
            <a:ln w="9525">
              <a:noFill/>
              <a:round/>
              <a:headEnd/>
              <a:tailEnd/>
            </a:ln>
          </p:spPr>
          <p:txBody>
            <a:bodyPr/>
            <a:lstStyle/>
            <a:p>
              <a:endParaRPr lang="en-US"/>
            </a:p>
          </p:txBody>
        </p:sp>
        <p:sp>
          <p:nvSpPr>
            <p:cNvPr id="422971" name="Freeform 59"/>
            <p:cNvSpPr>
              <a:spLocks/>
            </p:cNvSpPr>
            <p:nvPr/>
          </p:nvSpPr>
          <p:spPr bwMode="auto">
            <a:xfrm>
              <a:off x="2986" y="1909"/>
              <a:ext cx="6" cy="32"/>
            </a:xfrm>
            <a:custGeom>
              <a:avLst/>
              <a:gdLst/>
              <a:ahLst/>
              <a:cxnLst>
                <a:cxn ang="0">
                  <a:pos x="6" y="4"/>
                </a:cxn>
                <a:cxn ang="0">
                  <a:pos x="6" y="3"/>
                </a:cxn>
                <a:cxn ang="0">
                  <a:pos x="6" y="1"/>
                </a:cxn>
                <a:cxn ang="0">
                  <a:pos x="5" y="0"/>
                </a:cxn>
                <a:cxn ang="0">
                  <a:pos x="4" y="0"/>
                </a:cxn>
                <a:cxn ang="0">
                  <a:pos x="3" y="0"/>
                </a:cxn>
                <a:cxn ang="0">
                  <a:pos x="2" y="0"/>
                </a:cxn>
                <a:cxn ang="0">
                  <a:pos x="1" y="1"/>
                </a:cxn>
                <a:cxn ang="0">
                  <a:pos x="0" y="3"/>
                </a:cxn>
                <a:cxn ang="0">
                  <a:pos x="0" y="28"/>
                </a:cxn>
                <a:cxn ang="0">
                  <a:pos x="0" y="29"/>
                </a:cxn>
                <a:cxn ang="0">
                  <a:pos x="1" y="30"/>
                </a:cxn>
                <a:cxn ang="0">
                  <a:pos x="2" y="31"/>
                </a:cxn>
                <a:cxn ang="0">
                  <a:pos x="3" y="32"/>
                </a:cxn>
                <a:cxn ang="0">
                  <a:pos x="4" y="32"/>
                </a:cxn>
                <a:cxn ang="0">
                  <a:pos x="5" y="31"/>
                </a:cxn>
                <a:cxn ang="0">
                  <a:pos x="6" y="30"/>
                </a:cxn>
                <a:cxn ang="0">
                  <a:pos x="6" y="29"/>
                </a:cxn>
                <a:cxn ang="0">
                  <a:pos x="6" y="4"/>
                </a:cxn>
              </a:cxnLst>
              <a:rect l="0" t="0" r="r" b="b"/>
              <a:pathLst>
                <a:path w="6" h="32">
                  <a:moveTo>
                    <a:pt x="6" y="4"/>
                  </a:moveTo>
                  <a:lnTo>
                    <a:pt x="6" y="3"/>
                  </a:lnTo>
                  <a:lnTo>
                    <a:pt x="6" y="1"/>
                  </a:lnTo>
                  <a:lnTo>
                    <a:pt x="5" y="0"/>
                  </a:lnTo>
                  <a:lnTo>
                    <a:pt x="4" y="0"/>
                  </a:lnTo>
                  <a:lnTo>
                    <a:pt x="3" y="0"/>
                  </a:lnTo>
                  <a:lnTo>
                    <a:pt x="2" y="0"/>
                  </a:lnTo>
                  <a:lnTo>
                    <a:pt x="1" y="1"/>
                  </a:lnTo>
                  <a:lnTo>
                    <a:pt x="0" y="3"/>
                  </a:lnTo>
                  <a:lnTo>
                    <a:pt x="0" y="28"/>
                  </a:lnTo>
                  <a:lnTo>
                    <a:pt x="0" y="29"/>
                  </a:lnTo>
                  <a:lnTo>
                    <a:pt x="1" y="30"/>
                  </a:lnTo>
                  <a:lnTo>
                    <a:pt x="2" y="31"/>
                  </a:lnTo>
                  <a:lnTo>
                    <a:pt x="3" y="32"/>
                  </a:lnTo>
                  <a:lnTo>
                    <a:pt x="4" y="32"/>
                  </a:lnTo>
                  <a:lnTo>
                    <a:pt x="5" y="31"/>
                  </a:lnTo>
                  <a:lnTo>
                    <a:pt x="6" y="30"/>
                  </a:lnTo>
                  <a:lnTo>
                    <a:pt x="6" y="29"/>
                  </a:lnTo>
                  <a:lnTo>
                    <a:pt x="6" y="4"/>
                  </a:lnTo>
                  <a:close/>
                </a:path>
              </a:pathLst>
            </a:custGeom>
            <a:solidFill>
              <a:srgbClr val="000000"/>
            </a:solidFill>
            <a:ln w="9525">
              <a:noFill/>
              <a:round/>
              <a:headEnd/>
              <a:tailEnd/>
            </a:ln>
          </p:spPr>
          <p:txBody>
            <a:bodyPr/>
            <a:lstStyle/>
            <a:p>
              <a:endParaRPr lang="en-US"/>
            </a:p>
          </p:txBody>
        </p:sp>
        <p:sp>
          <p:nvSpPr>
            <p:cNvPr id="422972" name="Freeform 60"/>
            <p:cNvSpPr>
              <a:spLocks/>
            </p:cNvSpPr>
            <p:nvPr/>
          </p:nvSpPr>
          <p:spPr bwMode="auto">
            <a:xfrm>
              <a:off x="2986" y="1954"/>
              <a:ext cx="6" cy="32"/>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6" y="30"/>
                </a:cxn>
                <a:cxn ang="0">
                  <a:pos x="6" y="29"/>
                </a:cxn>
                <a:cxn ang="0">
                  <a:pos x="6" y="3"/>
                </a:cxn>
              </a:cxnLst>
              <a:rect l="0" t="0" r="r" b="b"/>
              <a:pathLst>
                <a:path w="6" h="32">
                  <a:moveTo>
                    <a:pt x="6" y="3"/>
                  </a:moveTo>
                  <a:lnTo>
                    <a:pt x="6" y="2"/>
                  </a:lnTo>
                  <a:lnTo>
                    <a:pt x="6"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6" y="30"/>
                  </a:lnTo>
                  <a:lnTo>
                    <a:pt x="6" y="29"/>
                  </a:lnTo>
                  <a:lnTo>
                    <a:pt x="6" y="3"/>
                  </a:lnTo>
                  <a:close/>
                </a:path>
              </a:pathLst>
            </a:custGeom>
            <a:solidFill>
              <a:srgbClr val="000000"/>
            </a:solidFill>
            <a:ln w="9525">
              <a:noFill/>
              <a:round/>
              <a:headEnd/>
              <a:tailEnd/>
            </a:ln>
          </p:spPr>
          <p:txBody>
            <a:bodyPr/>
            <a:lstStyle/>
            <a:p>
              <a:endParaRPr lang="en-US"/>
            </a:p>
          </p:txBody>
        </p:sp>
        <p:sp>
          <p:nvSpPr>
            <p:cNvPr id="422973" name="Freeform 61"/>
            <p:cNvSpPr>
              <a:spLocks/>
            </p:cNvSpPr>
            <p:nvPr/>
          </p:nvSpPr>
          <p:spPr bwMode="auto">
            <a:xfrm>
              <a:off x="2986" y="1999"/>
              <a:ext cx="6" cy="32"/>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6" y="30"/>
                </a:cxn>
                <a:cxn ang="0">
                  <a:pos x="6" y="29"/>
                </a:cxn>
                <a:cxn ang="0">
                  <a:pos x="6" y="3"/>
                </a:cxn>
              </a:cxnLst>
              <a:rect l="0" t="0" r="r" b="b"/>
              <a:pathLst>
                <a:path w="6" h="32">
                  <a:moveTo>
                    <a:pt x="6" y="3"/>
                  </a:moveTo>
                  <a:lnTo>
                    <a:pt x="6" y="2"/>
                  </a:lnTo>
                  <a:lnTo>
                    <a:pt x="6"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6" y="30"/>
                  </a:lnTo>
                  <a:lnTo>
                    <a:pt x="6" y="29"/>
                  </a:lnTo>
                  <a:lnTo>
                    <a:pt x="6" y="3"/>
                  </a:lnTo>
                  <a:close/>
                </a:path>
              </a:pathLst>
            </a:custGeom>
            <a:solidFill>
              <a:srgbClr val="000000"/>
            </a:solidFill>
            <a:ln w="9525">
              <a:noFill/>
              <a:round/>
              <a:headEnd/>
              <a:tailEnd/>
            </a:ln>
          </p:spPr>
          <p:txBody>
            <a:bodyPr/>
            <a:lstStyle/>
            <a:p>
              <a:endParaRPr lang="en-US"/>
            </a:p>
          </p:txBody>
        </p:sp>
        <p:sp>
          <p:nvSpPr>
            <p:cNvPr id="422974" name="Freeform 62"/>
            <p:cNvSpPr>
              <a:spLocks/>
            </p:cNvSpPr>
            <p:nvPr/>
          </p:nvSpPr>
          <p:spPr bwMode="auto">
            <a:xfrm>
              <a:off x="2986" y="2044"/>
              <a:ext cx="6" cy="32"/>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6" y="30"/>
                </a:cxn>
                <a:cxn ang="0">
                  <a:pos x="6" y="29"/>
                </a:cxn>
                <a:cxn ang="0">
                  <a:pos x="6" y="3"/>
                </a:cxn>
              </a:cxnLst>
              <a:rect l="0" t="0" r="r" b="b"/>
              <a:pathLst>
                <a:path w="6" h="32">
                  <a:moveTo>
                    <a:pt x="6" y="3"/>
                  </a:moveTo>
                  <a:lnTo>
                    <a:pt x="6" y="2"/>
                  </a:lnTo>
                  <a:lnTo>
                    <a:pt x="6"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6" y="30"/>
                  </a:lnTo>
                  <a:lnTo>
                    <a:pt x="6" y="29"/>
                  </a:lnTo>
                  <a:lnTo>
                    <a:pt x="6" y="3"/>
                  </a:lnTo>
                  <a:close/>
                </a:path>
              </a:pathLst>
            </a:custGeom>
            <a:solidFill>
              <a:srgbClr val="000000"/>
            </a:solidFill>
            <a:ln w="9525">
              <a:noFill/>
              <a:round/>
              <a:headEnd/>
              <a:tailEnd/>
            </a:ln>
          </p:spPr>
          <p:txBody>
            <a:bodyPr/>
            <a:lstStyle/>
            <a:p>
              <a:endParaRPr lang="en-US"/>
            </a:p>
          </p:txBody>
        </p:sp>
        <p:sp>
          <p:nvSpPr>
            <p:cNvPr id="422975" name="Freeform 63"/>
            <p:cNvSpPr>
              <a:spLocks/>
            </p:cNvSpPr>
            <p:nvPr/>
          </p:nvSpPr>
          <p:spPr bwMode="auto">
            <a:xfrm>
              <a:off x="2986" y="2089"/>
              <a:ext cx="6" cy="32"/>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6" y="30"/>
                </a:cxn>
                <a:cxn ang="0">
                  <a:pos x="6" y="29"/>
                </a:cxn>
                <a:cxn ang="0">
                  <a:pos x="6" y="3"/>
                </a:cxn>
              </a:cxnLst>
              <a:rect l="0" t="0" r="r" b="b"/>
              <a:pathLst>
                <a:path w="6" h="32">
                  <a:moveTo>
                    <a:pt x="6" y="3"/>
                  </a:moveTo>
                  <a:lnTo>
                    <a:pt x="6" y="2"/>
                  </a:lnTo>
                  <a:lnTo>
                    <a:pt x="6"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6" y="30"/>
                  </a:lnTo>
                  <a:lnTo>
                    <a:pt x="6" y="29"/>
                  </a:lnTo>
                  <a:lnTo>
                    <a:pt x="6" y="3"/>
                  </a:lnTo>
                  <a:close/>
                </a:path>
              </a:pathLst>
            </a:custGeom>
            <a:solidFill>
              <a:srgbClr val="000000"/>
            </a:solidFill>
            <a:ln w="9525">
              <a:noFill/>
              <a:round/>
              <a:headEnd/>
              <a:tailEnd/>
            </a:ln>
          </p:spPr>
          <p:txBody>
            <a:bodyPr/>
            <a:lstStyle/>
            <a:p>
              <a:endParaRPr lang="en-US"/>
            </a:p>
          </p:txBody>
        </p:sp>
        <p:sp>
          <p:nvSpPr>
            <p:cNvPr id="422976" name="Freeform 64"/>
            <p:cNvSpPr>
              <a:spLocks/>
            </p:cNvSpPr>
            <p:nvPr/>
          </p:nvSpPr>
          <p:spPr bwMode="auto">
            <a:xfrm>
              <a:off x="2986" y="2134"/>
              <a:ext cx="6" cy="32"/>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6" y="30"/>
                </a:cxn>
                <a:cxn ang="0">
                  <a:pos x="6" y="29"/>
                </a:cxn>
                <a:cxn ang="0">
                  <a:pos x="6" y="3"/>
                </a:cxn>
              </a:cxnLst>
              <a:rect l="0" t="0" r="r" b="b"/>
              <a:pathLst>
                <a:path w="6" h="32">
                  <a:moveTo>
                    <a:pt x="6" y="3"/>
                  </a:moveTo>
                  <a:lnTo>
                    <a:pt x="6" y="2"/>
                  </a:lnTo>
                  <a:lnTo>
                    <a:pt x="6"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6" y="30"/>
                  </a:lnTo>
                  <a:lnTo>
                    <a:pt x="6" y="29"/>
                  </a:lnTo>
                  <a:lnTo>
                    <a:pt x="6" y="3"/>
                  </a:lnTo>
                  <a:close/>
                </a:path>
              </a:pathLst>
            </a:custGeom>
            <a:solidFill>
              <a:srgbClr val="000000"/>
            </a:solidFill>
            <a:ln w="9525">
              <a:noFill/>
              <a:round/>
              <a:headEnd/>
              <a:tailEnd/>
            </a:ln>
          </p:spPr>
          <p:txBody>
            <a:bodyPr/>
            <a:lstStyle/>
            <a:p>
              <a:endParaRPr lang="en-US"/>
            </a:p>
          </p:txBody>
        </p:sp>
        <p:sp>
          <p:nvSpPr>
            <p:cNvPr id="422977" name="Freeform 65"/>
            <p:cNvSpPr>
              <a:spLocks/>
            </p:cNvSpPr>
            <p:nvPr/>
          </p:nvSpPr>
          <p:spPr bwMode="auto">
            <a:xfrm>
              <a:off x="2986" y="2179"/>
              <a:ext cx="6" cy="32"/>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6" y="30"/>
                </a:cxn>
                <a:cxn ang="0">
                  <a:pos x="6" y="29"/>
                </a:cxn>
                <a:cxn ang="0">
                  <a:pos x="6" y="3"/>
                </a:cxn>
              </a:cxnLst>
              <a:rect l="0" t="0" r="r" b="b"/>
              <a:pathLst>
                <a:path w="6" h="32">
                  <a:moveTo>
                    <a:pt x="6" y="3"/>
                  </a:moveTo>
                  <a:lnTo>
                    <a:pt x="6" y="2"/>
                  </a:lnTo>
                  <a:lnTo>
                    <a:pt x="6"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6" y="30"/>
                  </a:lnTo>
                  <a:lnTo>
                    <a:pt x="6" y="29"/>
                  </a:lnTo>
                  <a:lnTo>
                    <a:pt x="6" y="3"/>
                  </a:lnTo>
                  <a:close/>
                </a:path>
              </a:pathLst>
            </a:custGeom>
            <a:solidFill>
              <a:srgbClr val="000000"/>
            </a:solidFill>
            <a:ln w="9525">
              <a:noFill/>
              <a:round/>
              <a:headEnd/>
              <a:tailEnd/>
            </a:ln>
          </p:spPr>
          <p:txBody>
            <a:bodyPr/>
            <a:lstStyle/>
            <a:p>
              <a:endParaRPr lang="en-US"/>
            </a:p>
          </p:txBody>
        </p:sp>
        <p:sp>
          <p:nvSpPr>
            <p:cNvPr id="422978" name="Freeform 66"/>
            <p:cNvSpPr>
              <a:spLocks/>
            </p:cNvSpPr>
            <p:nvPr/>
          </p:nvSpPr>
          <p:spPr bwMode="auto">
            <a:xfrm>
              <a:off x="2986" y="2224"/>
              <a:ext cx="6" cy="32"/>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6" y="30"/>
                </a:cxn>
                <a:cxn ang="0">
                  <a:pos x="6" y="29"/>
                </a:cxn>
                <a:cxn ang="0">
                  <a:pos x="6" y="3"/>
                </a:cxn>
              </a:cxnLst>
              <a:rect l="0" t="0" r="r" b="b"/>
              <a:pathLst>
                <a:path w="6" h="32">
                  <a:moveTo>
                    <a:pt x="6" y="3"/>
                  </a:moveTo>
                  <a:lnTo>
                    <a:pt x="6" y="2"/>
                  </a:lnTo>
                  <a:lnTo>
                    <a:pt x="6"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6" y="30"/>
                  </a:lnTo>
                  <a:lnTo>
                    <a:pt x="6" y="29"/>
                  </a:lnTo>
                  <a:lnTo>
                    <a:pt x="6" y="3"/>
                  </a:lnTo>
                  <a:close/>
                </a:path>
              </a:pathLst>
            </a:custGeom>
            <a:solidFill>
              <a:srgbClr val="000000"/>
            </a:solidFill>
            <a:ln w="9525">
              <a:noFill/>
              <a:round/>
              <a:headEnd/>
              <a:tailEnd/>
            </a:ln>
          </p:spPr>
          <p:txBody>
            <a:bodyPr/>
            <a:lstStyle/>
            <a:p>
              <a:endParaRPr lang="en-US"/>
            </a:p>
          </p:txBody>
        </p:sp>
        <p:sp>
          <p:nvSpPr>
            <p:cNvPr id="422979" name="Freeform 67"/>
            <p:cNvSpPr>
              <a:spLocks/>
            </p:cNvSpPr>
            <p:nvPr/>
          </p:nvSpPr>
          <p:spPr bwMode="auto">
            <a:xfrm>
              <a:off x="2986" y="2269"/>
              <a:ext cx="6" cy="32"/>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6" y="30"/>
                </a:cxn>
                <a:cxn ang="0">
                  <a:pos x="6" y="29"/>
                </a:cxn>
                <a:cxn ang="0">
                  <a:pos x="6" y="3"/>
                </a:cxn>
              </a:cxnLst>
              <a:rect l="0" t="0" r="r" b="b"/>
              <a:pathLst>
                <a:path w="6" h="32">
                  <a:moveTo>
                    <a:pt x="6" y="3"/>
                  </a:moveTo>
                  <a:lnTo>
                    <a:pt x="6" y="2"/>
                  </a:lnTo>
                  <a:lnTo>
                    <a:pt x="6"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6" y="30"/>
                  </a:lnTo>
                  <a:lnTo>
                    <a:pt x="6" y="29"/>
                  </a:lnTo>
                  <a:lnTo>
                    <a:pt x="6" y="3"/>
                  </a:lnTo>
                  <a:close/>
                </a:path>
              </a:pathLst>
            </a:custGeom>
            <a:solidFill>
              <a:srgbClr val="000000"/>
            </a:solidFill>
            <a:ln w="9525">
              <a:noFill/>
              <a:round/>
              <a:headEnd/>
              <a:tailEnd/>
            </a:ln>
          </p:spPr>
          <p:txBody>
            <a:bodyPr/>
            <a:lstStyle/>
            <a:p>
              <a:endParaRPr lang="en-US"/>
            </a:p>
          </p:txBody>
        </p:sp>
        <p:sp>
          <p:nvSpPr>
            <p:cNvPr id="422980" name="Freeform 68"/>
            <p:cNvSpPr>
              <a:spLocks/>
            </p:cNvSpPr>
            <p:nvPr/>
          </p:nvSpPr>
          <p:spPr bwMode="auto">
            <a:xfrm>
              <a:off x="2986" y="2314"/>
              <a:ext cx="6" cy="32"/>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0" y="27"/>
                </a:cxn>
                <a:cxn ang="0">
                  <a:pos x="0" y="29"/>
                </a:cxn>
                <a:cxn ang="0">
                  <a:pos x="1" y="30"/>
                </a:cxn>
                <a:cxn ang="0">
                  <a:pos x="2" y="31"/>
                </a:cxn>
                <a:cxn ang="0">
                  <a:pos x="3" y="32"/>
                </a:cxn>
                <a:cxn ang="0">
                  <a:pos x="4" y="32"/>
                </a:cxn>
                <a:cxn ang="0">
                  <a:pos x="5" y="31"/>
                </a:cxn>
                <a:cxn ang="0">
                  <a:pos x="6" y="30"/>
                </a:cxn>
                <a:cxn ang="0">
                  <a:pos x="6" y="29"/>
                </a:cxn>
                <a:cxn ang="0">
                  <a:pos x="6" y="3"/>
                </a:cxn>
              </a:cxnLst>
              <a:rect l="0" t="0" r="r" b="b"/>
              <a:pathLst>
                <a:path w="6" h="32">
                  <a:moveTo>
                    <a:pt x="6" y="3"/>
                  </a:moveTo>
                  <a:lnTo>
                    <a:pt x="6" y="2"/>
                  </a:lnTo>
                  <a:lnTo>
                    <a:pt x="6" y="1"/>
                  </a:lnTo>
                  <a:lnTo>
                    <a:pt x="5" y="0"/>
                  </a:lnTo>
                  <a:lnTo>
                    <a:pt x="4" y="0"/>
                  </a:lnTo>
                  <a:lnTo>
                    <a:pt x="3" y="0"/>
                  </a:lnTo>
                  <a:lnTo>
                    <a:pt x="2" y="0"/>
                  </a:lnTo>
                  <a:lnTo>
                    <a:pt x="1" y="1"/>
                  </a:lnTo>
                  <a:lnTo>
                    <a:pt x="0" y="2"/>
                  </a:lnTo>
                  <a:lnTo>
                    <a:pt x="0" y="27"/>
                  </a:lnTo>
                  <a:lnTo>
                    <a:pt x="0" y="29"/>
                  </a:lnTo>
                  <a:lnTo>
                    <a:pt x="1" y="30"/>
                  </a:lnTo>
                  <a:lnTo>
                    <a:pt x="2" y="31"/>
                  </a:lnTo>
                  <a:lnTo>
                    <a:pt x="3" y="32"/>
                  </a:lnTo>
                  <a:lnTo>
                    <a:pt x="4" y="32"/>
                  </a:lnTo>
                  <a:lnTo>
                    <a:pt x="5" y="31"/>
                  </a:lnTo>
                  <a:lnTo>
                    <a:pt x="6" y="30"/>
                  </a:lnTo>
                  <a:lnTo>
                    <a:pt x="6" y="29"/>
                  </a:lnTo>
                  <a:lnTo>
                    <a:pt x="6" y="3"/>
                  </a:lnTo>
                  <a:close/>
                </a:path>
              </a:pathLst>
            </a:custGeom>
            <a:solidFill>
              <a:srgbClr val="000000"/>
            </a:solidFill>
            <a:ln w="9525">
              <a:noFill/>
              <a:round/>
              <a:headEnd/>
              <a:tailEnd/>
            </a:ln>
          </p:spPr>
          <p:txBody>
            <a:bodyPr/>
            <a:lstStyle/>
            <a:p>
              <a:endParaRPr lang="en-US"/>
            </a:p>
          </p:txBody>
        </p:sp>
        <p:sp>
          <p:nvSpPr>
            <p:cNvPr id="422981" name="Freeform 69"/>
            <p:cNvSpPr>
              <a:spLocks/>
            </p:cNvSpPr>
            <p:nvPr/>
          </p:nvSpPr>
          <p:spPr bwMode="auto">
            <a:xfrm>
              <a:off x="2986" y="2359"/>
              <a:ext cx="6" cy="32"/>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0" y="27"/>
                </a:cxn>
                <a:cxn ang="0">
                  <a:pos x="0" y="28"/>
                </a:cxn>
                <a:cxn ang="0">
                  <a:pos x="1" y="29"/>
                </a:cxn>
                <a:cxn ang="0">
                  <a:pos x="2" y="31"/>
                </a:cxn>
                <a:cxn ang="0">
                  <a:pos x="3" y="32"/>
                </a:cxn>
                <a:cxn ang="0">
                  <a:pos x="4" y="32"/>
                </a:cxn>
                <a:cxn ang="0">
                  <a:pos x="5" y="31"/>
                </a:cxn>
                <a:cxn ang="0">
                  <a:pos x="6" y="29"/>
                </a:cxn>
                <a:cxn ang="0">
                  <a:pos x="6" y="28"/>
                </a:cxn>
                <a:cxn ang="0">
                  <a:pos x="6" y="3"/>
                </a:cxn>
              </a:cxnLst>
              <a:rect l="0" t="0" r="r" b="b"/>
              <a:pathLst>
                <a:path w="6" h="32">
                  <a:moveTo>
                    <a:pt x="6" y="3"/>
                  </a:moveTo>
                  <a:lnTo>
                    <a:pt x="6" y="2"/>
                  </a:lnTo>
                  <a:lnTo>
                    <a:pt x="6" y="1"/>
                  </a:lnTo>
                  <a:lnTo>
                    <a:pt x="5" y="0"/>
                  </a:lnTo>
                  <a:lnTo>
                    <a:pt x="4" y="0"/>
                  </a:lnTo>
                  <a:lnTo>
                    <a:pt x="3" y="0"/>
                  </a:lnTo>
                  <a:lnTo>
                    <a:pt x="2" y="0"/>
                  </a:lnTo>
                  <a:lnTo>
                    <a:pt x="1" y="1"/>
                  </a:lnTo>
                  <a:lnTo>
                    <a:pt x="0" y="2"/>
                  </a:lnTo>
                  <a:lnTo>
                    <a:pt x="0" y="27"/>
                  </a:lnTo>
                  <a:lnTo>
                    <a:pt x="0" y="28"/>
                  </a:lnTo>
                  <a:lnTo>
                    <a:pt x="1" y="29"/>
                  </a:lnTo>
                  <a:lnTo>
                    <a:pt x="2" y="31"/>
                  </a:lnTo>
                  <a:lnTo>
                    <a:pt x="3" y="32"/>
                  </a:lnTo>
                  <a:lnTo>
                    <a:pt x="4" y="32"/>
                  </a:lnTo>
                  <a:lnTo>
                    <a:pt x="5" y="31"/>
                  </a:lnTo>
                  <a:lnTo>
                    <a:pt x="6" y="29"/>
                  </a:lnTo>
                  <a:lnTo>
                    <a:pt x="6" y="28"/>
                  </a:lnTo>
                  <a:lnTo>
                    <a:pt x="6" y="3"/>
                  </a:lnTo>
                  <a:close/>
                </a:path>
              </a:pathLst>
            </a:custGeom>
            <a:solidFill>
              <a:srgbClr val="000000"/>
            </a:solidFill>
            <a:ln w="9525">
              <a:noFill/>
              <a:round/>
              <a:headEnd/>
              <a:tailEnd/>
            </a:ln>
          </p:spPr>
          <p:txBody>
            <a:bodyPr/>
            <a:lstStyle/>
            <a:p>
              <a:endParaRPr lang="en-US"/>
            </a:p>
          </p:txBody>
        </p:sp>
        <p:sp>
          <p:nvSpPr>
            <p:cNvPr id="422982" name="Freeform 70"/>
            <p:cNvSpPr>
              <a:spLocks/>
            </p:cNvSpPr>
            <p:nvPr/>
          </p:nvSpPr>
          <p:spPr bwMode="auto">
            <a:xfrm>
              <a:off x="2986" y="2403"/>
              <a:ext cx="6" cy="33"/>
            </a:xfrm>
            <a:custGeom>
              <a:avLst/>
              <a:gdLst/>
              <a:ahLst/>
              <a:cxnLst>
                <a:cxn ang="0">
                  <a:pos x="6" y="4"/>
                </a:cxn>
                <a:cxn ang="0">
                  <a:pos x="6" y="3"/>
                </a:cxn>
                <a:cxn ang="0">
                  <a:pos x="6" y="2"/>
                </a:cxn>
                <a:cxn ang="0">
                  <a:pos x="5" y="0"/>
                </a:cxn>
                <a:cxn ang="0">
                  <a:pos x="4" y="0"/>
                </a:cxn>
                <a:cxn ang="0">
                  <a:pos x="3" y="0"/>
                </a:cxn>
                <a:cxn ang="0">
                  <a:pos x="2" y="0"/>
                </a:cxn>
                <a:cxn ang="0">
                  <a:pos x="1" y="2"/>
                </a:cxn>
                <a:cxn ang="0">
                  <a:pos x="0" y="3"/>
                </a:cxn>
                <a:cxn ang="0">
                  <a:pos x="0" y="28"/>
                </a:cxn>
                <a:cxn ang="0">
                  <a:pos x="0" y="29"/>
                </a:cxn>
                <a:cxn ang="0">
                  <a:pos x="1" y="30"/>
                </a:cxn>
                <a:cxn ang="0">
                  <a:pos x="2" y="31"/>
                </a:cxn>
                <a:cxn ang="0">
                  <a:pos x="3" y="33"/>
                </a:cxn>
                <a:cxn ang="0">
                  <a:pos x="4" y="33"/>
                </a:cxn>
                <a:cxn ang="0">
                  <a:pos x="5" y="31"/>
                </a:cxn>
                <a:cxn ang="0">
                  <a:pos x="6" y="30"/>
                </a:cxn>
                <a:cxn ang="0">
                  <a:pos x="6" y="29"/>
                </a:cxn>
                <a:cxn ang="0">
                  <a:pos x="6" y="4"/>
                </a:cxn>
              </a:cxnLst>
              <a:rect l="0" t="0" r="r" b="b"/>
              <a:pathLst>
                <a:path w="6" h="33">
                  <a:moveTo>
                    <a:pt x="6" y="4"/>
                  </a:moveTo>
                  <a:lnTo>
                    <a:pt x="6" y="3"/>
                  </a:lnTo>
                  <a:lnTo>
                    <a:pt x="6" y="2"/>
                  </a:lnTo>
                  <a:lnTo>
                    <a:pt x="5" y="0"/>
                  </a:lnTo>
                  <a:lnTo>
                    <a:pt x="4" y="0"/>
                  </a:lnTo>
                  <a:lnTo>
                    <a:pt x="3" y="0"/>
                  </a:lnTo>
                  <a:lnTo>
                    <a:pt x="2" y="0"/>
                  </a:lnTo>
                  <a:lnTo>
                    <a:pt x="1" y="2"/>
                  </a:lnTo>
                  <a:lnTo>
                    <a:pt x="0" y="3"/>
                  </a:lnTo>
                  <a:lnTo>
                    <a:pt x="0" y="28"/>
                  </a:lnTo>
                  <a:lnTo>
                    <a:pt x="0" y="29"/>
                  </a:lnTo>
                  <a:lnTo>
                    <a:pt x="1" y="30"/>
                  </a:lnTo>
                  <a:lnTo>
                    <a:pt x="2" y="31"/>
                  </a:lnTo>
                  <a:lnTo>
                    <a:pt x="3" y="33"/>
                  </a:lnTo>
                  <a:lnTo>
                    <a:pt x="4" y="33"/>
                  </a:lnTo>
                  <a:lnTo>
                    <a:pt x="5" y="31"/>
                  </a:lnTo>
                  <a:lnTo>
                    <a:pt x="6" y="30"/>
                  </a:lnTo>
                  <a:lnTo>
                    <a:pt x="6" y="29"/>
                  </a:lnTo>
                  <a:lnTo>
                    <a:pt x="6" y="4"/>
                  </a:lnTo>
                  <a:close/>
                </a:path>
              </a:pathLst>
            </a:custGeom>
            <a:solidFill>
              <a:srgbClr val="000000"/>
            </a:solidFill>
            <a:ln w="9525">
              <a:noFill/>
              <a:round/>
              <a:headEnd/>
              <a:tailEnd/>
            </a:ln>
          </p:spPr>
          <p:txBody>
            <a:bodyPr/>
            <a:lstStyle/>
            <a:p>
              <a:endParaRPr lang="en-US"/>
            </a:p>
          </p:txBody>
        </p:sp>
        <p:sp>
          <p:nvSpPr>
            <p:cNvPr id="422983" name="Freeform 71"/>
            <p:cNvSpPr>
              <a:spLocks/>
            </p:cNvSpPr>
            <p:nvPr/>
          </p:nvSpPr>
          <p:spPr bwMode="auto">
            <a:xfrm>
              <a:off x="2986" y="2448"/>
              <a:ext cx="6" cy="32"/>
            </a:xfrm>
            <a:custGeom>
              <a:avLst/>
              <a:gdLst/>
              <a:ahLst/>
              <a:cxnLst>
                <a:cxn ang="0">
                  <a:pos x="6" y="4"/>
                </a:cxn>
                <a:cxn ang="0">
                  <a:pos x="6" y="3"/>
                </a:cxn>
                <a:cxn ang="0">
                  <a:pos x="6" y="1"/>
                </a:cxn>
                <a:cxn ang="0">
                  <a:pos x="5" y="0"/>
                </a:cxn>
                <a:cxn ang="0">
                  <a:pos x="4" y="0"/>
                </a:cxn>
                <a:cxn ang="0">
                  <a:pos x="3" y="0"/>
                </a:cxn>
                <a:cxn ang="0">
                  <a:pos x="2" y="0"/>
                </a:cxn>
                <a:cxn ang="0">
                  <a:pos x="1" y="1"/>
                </a:cxn>
                <a:cxn ang="0">
                  <a:pos x="0" y="3"/>
                </a:cxn>
                <a:cxn ang="0">
                  <a:pos x="0" y="28"/>
                </a:cxn>
                <a:cxn ang="0">
                  <a:pos x="0" y="29"/>
                </a:cxn>
                <a:cxn ang="0">
                  <a:pos x="1" y="30"/>
                </a:cxn>
                <a:cxn ang="0">
                  <a:pos x="2" y="31"/>
                </a:cxn>
                <a:cxn ang="0">
                  <a:pos x="3" y="32"/>
                </a:cxn>
                <a:cxn ang="0">
                  <a:pos x="4" y="32"/>
                </a:cxn>
                <a:cxn ang="0">
                  <a:pos x="5" y="31"/>
                </a:cxn>
                <a:cxn ang="0">
                  <a:pos x="6" y="30"/>
                </a:cxn>
                <a:cxn ang="0">
                  <a:pos x="6" y="29"/>
                </a:cxn>
                <a:cxn ang="0">
                  <a:pos x="6" y="4"/>
                </a:cxn>
              </a:cxnLst>
              <a:rect l="0" t="0" r="r" b="b"/>
              <a:pathLst>
                <a:path w="6" h="32">
                  <a:moveTo>
                    <a:pt x="6" y="4"/>
                  </a:moveTo>
                  <a:lnTo>
                    <a:pt x="6" y="3"/>
                  </a:lnTo>
                  <a:lnTo>
                    <a:pt x="6" y="1"/>
                  </a:lnTo>
                  <a:lnTo>
                    <a:pt x="5" y="0"/>
                  </a:lnTo>
                  <a:lnTo>
                    <a:pt x="4" y="0"/>
                  </a:lnTo>
                  <a:lnTo>
                    <a:pt x="3" y="0"/>
                  </a:lnTo>
                  <a:lnTo>
                    <a:pt x="2" y="0"/>
                  </a:lnTo>
                  <a:lnTo>
                    <a:pt x="1" y="1"/>
                  </a:lnTo>
                  <a:lnTo>
                    <a:pt x="0" y="3"/>
                  </a:lnTo>
                  <a:lnTo>
                    <a:pt x="0" y="28"/>
                  </a:lnTo>
                  <a:lnTo>
                    <a:pt x="0" y="29"/>
                  </a:lnTo>
                  <a:lnTo>
                    <a:pt x="1" y="30"/>
                  </a:lnTo>
                  <a:lnTo>
                    <a:pt x="2" y="31"/>
                  </a:lnTo>
                  <a:lnTo>
                    <a:pt x="3" y="32"/>
                  </a:lnTo>
                  <a:lnTo>
                    <a:pt x="4" y="32"/>
                  </a:lnTo>
                  <a:lnTo>
                    <a:pt x="5" y="31"/>
                  </a:lnTo>
                  <a:lnTo>
                    <a:pt x="6" y="30"/>
                  </a:lnTo>
                  <a:lnTo>
                    <a:pt x="6" y="29"/>
                  </a:lnTo>
                  <a:lnTo>
                    <a:pt x="6" y="4"/>
                  </a:lnTo>
                  <a:close/>
                </a:path>
              </a:pathLst>
            </a:custGeom>
            <a:solidFill>
              <a:srgbClr val="000000"/>
            </a:solidFill>
            <a:ln w="9525">
              <a:noFill/>
              <a:round/>
              <a:headEnd/>
              <a:tailEnd/>
            </a:ln>
          </p:spPr>
          <p:txBody>
            <a:bodyPr/>
            <a:lstStyle/>
            <a:p>
              <a:endParaRPr lang="en-US"/>
            </a:p>
          </p:txBody>
        </p:sp>
        <p:sp>
          <p:nvSpPr>
            <p:cNvPr id="422984" name="Freeform 72"/>
            <p:cNvSpPr>
              <a:spLocks/>
            </p:cNvSpPr>
            <p:nvPr/>
          </p:nvSpPr>
          <p:spPr bwMode="auto">
            <a:xfrm>
              <a:off x="2986" y="2493"/>
              <a:ext cx="6" cy="32"/>
            </a:xfrm>
            <a:custGeom>
              <a:avLst/>
              <a:gdLst/>
              <a:ahLst/>
              <a:cxnLst>
                <a:cxn ang="0">
                  <a:pos x="6" y="4"/>
                </a:cxn>
                <a:cxn ang="0">
                  <a:pos x="6" y="2"/>
                </a:cxn>
                <a:cxn ang="0">
                  <a:pos x="6"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6" y="30"/>
                </a:cxn>
                <a:cxn ang="0">
                  <a:pos x="6" y="29"/>
                </a:cxn>
                <a:cxn ang="0">
                  <a:pos x="6" y="4"/>
                </a:cxn>
              </a:cxnLst>
              <a:rect l="0" t="0" r="r" b="b"/>
              <a:pathLst>
                <a:path w="6" h="32">
                  <a:moveTo>
                    <a:pt x="6" y="4"/>
                  </a:moveTo>
                  <a:lnTo>
                    <a:pt x="6" y="2"/>
                  </a:lnTo>
                  <a:lnTo>
                    <a:pt x="6"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6" y="30"/>
                  </a:lnTo>
                  <a:lnTo>
                    <a:pt x="6" y="29"/>
                  </a:lnTo>
                  <a:lnTo>
                    <a:pt x="6" y="4"/>
                  </a:lnTo>
                  <a:close/>
                </a:path>
              </a:pathLst>
            </a:custGeom>
            <a:solidFill>
              <a:srgbClr val="000000"/>
            </a:solidFill>
            <a:ln w="9525">
              <a:noFill/>
              <a:round/>
              <a:headEnd/>
              <a:tailEnd/>
            </a:ln>
          </p:spPr>
          <p:txBody>
            <a:bodyPr/>
            <a:lstStyle/>
            <a:p>
              <a:endParaRPr lang="en-US"/>
            </a:p>
          </p:txBody>
        </p:sp>
        <p:sp>
          <p:nvSpPr>
            <p:cNvPr id="422985" name="Freeform 73"/>
            <p:cNvSpPr>
              <a:spLocks/>
            </p:cNvSpPr>
            <p:nvPr/>
          </p:nvSpPr>
          <p:spPr bwMode="auto">
            <a:xfrm>
              <a:off x="2986" y="2538"/>
              <a:ext cx="6" cy="32"/>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6" y="30"/>
                </a:cxn>
                <a:cxn ang="0">
                  <a:pos x="6" y="29"/>
                </a:cxn>
                <a:cxn ang="0">
                  <a:pos x="6" y="3"/>
                </a:cxn>
              </a:cxnLst>
              <a:rect l="0" t="0" r="r" b="b"/>
              <a:pathLst>
                <a:path w="6" h="32">
                  <a:moveTo>
                    <a:pt x="6" y="3"/>
                  </a:moveTo>
                  <a:lnTo>
                    <a:pt x="6" y="2"/>
                  </a:lnTo>
                  <a:lnTo>
                    <a:pt x="6"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6" y="30"/>
                  </a:lnTo>
                  <a:lnTo>
                    <a:pt x="6" y="29"/>
                  </a:lnTo>
                  <a:lnTo>
                    <a:pt x="6" y="3"/>
                  </a:lnTo>
                  <a:close/>
                </a:path>
              </a:pathLst>
            </a:custGeom>
            <a:solidFill>
              <a:srgbClr val="000000"/>
            </a:solidFill>
            <a:ln w="9525">
              <a:noFill/>
              <a:round/>
              <a:headEnd/>
              <a:tailEnd/>
            </a:ln>
          </p:spPr>
          <p:txBody>
            <a:bodyPr/>
            <a:lstStyle/>
            <a:p>
              <a:endParaRPr lang="en-US"/>
            </a:p>
          </p:txBody>
        </p:sp>
        <p:sp>
          <p:nvSpPr>
            <p:cNvPr id="422986" name="Freeform 74"/>
            <p:cNvSpPr>
              <a:spLocks/>
            </p:cNvSpPr>
            <p:nvPr/>
          </p:nvSpPr>
          <p:spPr bwMode="auto">
            <a:xfrm>
              <a:off x="2986" y="2583"/>
              <a:ext cx="6" cy="32"/>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6" y="30"/>
                </a:cxn>
                <a:cxn ang="0">
                  <a:pos x="6" y="29"/>
                </a:cxn>
                <a:cxn ang="0">
                  <a:pos x="6" y="3"/>
                </a:cxn>
              </a:cxnLst>
              <a:rect l="0" t="0" r="r" b="b"/>
              <a:pathLst>
                <a:path w="6" h="32">
                  <a:moveTo>
                    <a:pt x="6" y="3"/>
                  </a:moveTo>
                  <a:lnTo>
                    <a:pt x="6" y="2"/>
                  </a:lnTo>
                  <a:lnTo>
                    <a:pt x="6"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6" y="30"/>
                  </a:lnTo>
                  <a:lnTo>
                    <a:pt x="6" y="29"/>
                  </a:lnTo>
                  <a:lnTo>
                    <a:pt x="6" y="3"/>
                  </a:lnTo>
                  <a:close/>
                </a:path>
              </a:pathLst>
            </a:custGeom>
            <a:solidFill>
              <a:srgbClr val="000000"/>
            </a:solidFill>
            <a:ln w="9525">
              <a:noFill/>
              <a:round/>
              <a:headEnd/>
              <a:tailEnd/>
            </a:ln>
          </p:spPr>
          <p:txBody>
            <a:bodyPr/>
            <a:lstStyle/>
            <a:p>
              <a:endParaRPr lang="en-US"/>
            </a:p>
          </p:txBody>
        </p:sp>
        <p:sp>
          <p:nvSpPr>
            <p:cNvPr id="422987" name="Freeform 75"/>
            <p:cNvSpPr>
              <a:spLocks/>
            </p:cNvSpPr>
            <p:nvPr/>
          </p:nvSpPr>
          <p:spPr bwMode="auto">
            <a:xfrm>
              <a:off x="2986" y="2628"/>
              <a:ext cx="6" cy="32"/>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6" y="30"/>
                </a:cxn>
                <a:cxn ang="0">
                  <a:pos x="6" y="29"/>
                </a:cxn>
                <a:cxn ang="0">
                  <a:pos x="6" y="3"/>
                </a:cxn>
              </a:cxnLst>
              <a:rect l="0" t="0" r="r" b="b"/>
              <a:pathLst>
                <a:path w="6" h="32">
                  <a:moveTo>
                    <a:pt x="6" y="3"/>
                  </a:moveTo>
                  <a:lnTo>
                    <a:pt x="6" y="2"/>
                  </a:lnTo>
                  <a:lnTo>
                    <a:pt x="6"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6" y="30"/>
                  </a:lnTo>
                  <a:lnTo>
                    <a:pt x="6" y="29"/>
                  </a:lnTo>
                  <a:lnTo>
                    <a:pt x="6" y="3"/>
                  </a:lnTo>
                  <a:close/>
                </a:path>
              </a:pathLst>
            </a:custGeom>
            <a:solidFill>
              <a:srgbClr val="000000"/>
            </a:solidFill>
            <a:ln w="9525">
              <a:noFill/>
              <a:round/>
              <a:headEnd/>
              <a:tailEnd/>
            </a:ln>
          </p:spPr>
          <p:txBody>
            <a:bodyPr/>
            <a:lstStyle/>
            <a:p>
              <a:endParaRPr lang="en-US"/>
            </a:p>
          </p:txBody>
        </p:sp>
        <p:sp>
          <p:nvSpPr>
            <p:cNvPr id="422988" name="Freeform 76"/>
            <p:cNvSpPr>
              <a:spLocks/>
            </p:cNvSpPr>
            <p:nvPr/>
          </p:nvSpPr>
          <p:spPr bwMode="auto">
            <a:xfrm>
              <a:off x="2986" y="2673"/>
              <a:ext cx="6" cy="32"/>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6" y="30"/>
                </a:cxn>
                <a:cxn ang="0">
                  <a:pos x="6" y="29"/>
                </a:cxn>
                <a:cxn ang="0">
                  <a:pos x="6" y="3"/>
                </a:cxn>
              </a:cxnLst>
              <a:rect l="0" t="0" r="r" b="b"/>
              <a:pathLst>
                <a:path w="6" h="32">
                  <a:moveTo>
                    <a:pt x="6" y="3"/>
                  </a:moveTo>
                  <a:lnTo>
                    <a:pt x="6" y="2"/>
                  </a:lnTo>
                  <a:lnTo>
                    <a:pt x="6"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6" y="30"/>
                  </a:lnTo>
                  <a:lnTo>
                    <a:pt x="6" y="29"/>
                  </a:lnTo>
                  <a:lnTo>
                    <a:pt x="6" y="3"/>
                  </a:lnTo>
                  <a:close/>
                </a:path>
              </a:pathLst>
            </a:custGeom>
            <a:solidFill>
              <a:srgbClr val="000000"/>
            </a:solidFill>
            <a:ln w="9525">
              <a:noFill/>
              <a:round/>
              <a:headEnd/>
              <a:tailEnd/>
            </a:ln>
          </p:spPr>
          <p:txBody>
            <a:bodyPr/>
            <a:lstStyle/>
            <a:p>
              <a:endParaRPr lang="en-US"/>
            </a:p>
          </p:txBody>
        </p:sp>
        <p:sp>
          <p:nvSpPr>
            <p:cNvPr id="422989" name="Freeform 77"/>
            <p:cNvSpPr>
              <a:spLocks/>
            </p:cNvSpPr>
            <p:nvPr/>
          </p:nvSpPr>
          <p:spPr bwMode="auto">
            <a:xfrm>
              <a:off x="2986" y="2718"/>
              <a:ext cx="6" cy="32"/>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6" y="30"/>
                </a:cxn>
                <a:cxn ang="0">
                  <a:pos x="6" y="29"/>
                </a:cxn>
                <a:cxn ang="0">
                  <a:pos x="6" y="3"/>
                </a:cxn>
              </a:cxnLst>
              <a:rect l="0" t="0" r="r" b="b"/>
              <a:pathLst>
                <a:path w="6" h="32">
                  <a:moveTo>
                    <a:pt x="6" y="3"/>
                  </a:moveTo>
                  <a:lnTo>
                    <a:pt x="6" y="2"/>
                  </a:lnTo>
                  <a:lnTo>
                    <a:pt x="6"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6" y="30"/>
                  </a:lnTo>
                  <a:lnTo>
                    <a:pt x="6" y="29"/>
                  </a:lnTo>
                  <a:lnTo>
                    <a:pt x="6" y="3"/>
                  </a:lnTo>
                  <a:close/>
                </a:path>
              </a:pathLst>
            </a:custGeom>
            <a:solidFill>
              <a:srgbClr val="000000"/>
            </a:solidFill>
            <a:ln w="9525">
              <a:noFill/>
              <a:round/>
              <a:headEnd/>
              <a:tailEnd/>
            </a:ln>
          </p:spPr>
          <p:txBody>
            <a:bodyPr/>
            <a:lstStyle/>
            <a:p>
              <a:endParaRPr lang="en-US"/>
            </a:p>
          </p:txBody>
        </p:sp>
        <p:sp>
          <p:nvSpPr>
            <p:cNvPr id="422990" name="Freeform 78"/>
            <p:cNvSpPr>
              <a:spLocks/>
            </p:cNvSpPr>
            <p:nvPr/>
          </p:nvSpPr>
          <p:spPr bwMode="auto">
            <a:xfrm>
              <a:off x="2986" y="2763"/>
              <a:ext cx="6" cy="32"/>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6" y="30"/>
                </a:cxn>
                <a:cxn ang="0">
                  <a:pos x="6" y="29"/>
                </a:cxn>
                <a:cxn ang="0">
                  <a:pos x="6" y="3"/>
                </a:cxn>
              </a:cxnLst>
              <a:rect l="0" t="0" r="r" b="b"/>
              <a:pathLst>
                <a:path w="6" h="32">
                  <a:moveTo>
                    <a:pt x="6" y="3"/>
                  </a:moveTo>
                  <a:lnTo>
                    <a:pt x="6" y="2"/>
                  </a:lnTo>
                  <a:lnTo>
                    <a:pt x="6"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6" y="30"/>
                  </a:lnTo>
                  <a:lnTo>
                    <a:pt x="6" y="29"/>
                  </a:lnTo>
                  <a:lnTo>
                    <a:pt x="6" y="3"/>
                  </a:lnTo>
                  <a:close/>
                </a:path>
              </a:pathLst>
            </a:custGeom>
            <a:solidFill>
              <a:srgbClr val="000000"/>
            </a:solidFill>
            <a:ln w="9525">
              <a:noFill/>
              <a:round/>
              <a:headEnd/>
              <a:tailEnd/>
            </a:ln>
          </p:spPr>
          <p:txBody>
            <a:bodyPr/>
            <a:lstStyle/>
            <a:p>
              <a:endParaRPr lang="en-US"/>
            </a:p>
          </p:txBody>
        </p:sp>
        <p:sp>
          <p:nvSpPr>
            <p:cNvPr id="422991" name="Freeform 79"/>
            <p:cNvSpPr>
              <a:spLocks/>
            </p:cNvSpPr>
            <p:nvPr/>
          </p:nvSpPr>
          <p:spPr bwMode="auto">
            <a:xfrm>
              <a:off x="2986" y="2808"/>
              <a:ext cx="6" cy="32"/>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6" y="30"/>
                </a:cxn>
                <a:cxn ang="0">
                  <a:pos x="6" y="29"/>
                </a:cxn>
                <a:cxn ang="0">
                  <a:pos x="6" y="3"/>
                </a:cxn>
              </a:cxnLst>
              <a:rect l="0" t="0" r="r" b="b"/>
              <a:pathLst>
                <a:path w="6" h="32">
                  <a:moveTo>
                    <a:pt x="6" y="3"/>
                  </a:moveTo>
                  <a:lnTo>
                    <a:pt x="6" y="2"/>
                  </a:lnTo>
                  <a:lnTo>
                    <a:pt x="6"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6" y="30"/>
                  </a:lnTo>
                  <a:lnTo>
                    <a:pt x="6" y="29"/>
                  </a:lnTo>
                  <a:lnTo>
                    <a:pt x="6" y="3"/>
                  </a:lnTo>
                  <a:close/>
                </a:path>
              </a:pathLst>
            </a:custGeom>
            <a:solidFill>
              <a:srgbClr val="000000"/>
            </a:solidFill>
            <a:ln w="9525">
              <a:noFill/>
              <a:round/>
              <a:headEnd/>
              <a:tailEnd/>
            </a:ln>
          </p:spPr>
          <p:txBody>
            <a:bodyPr/>
            <a:lstStyle/>
            <a:p>
              <a:endParaRPr lang="en-US"/>
            </a:p>
          </p:txBody>
        </p:sp>
        <p:sp>
          <p:nvSpPr>
            <p:cNvPr id="422992" name="Freeform 80"/>
            <p:cNvSpPr>
              <a:spLocks/>
            </p:cNvSpPr>
            <p:nvPr/>
          </p:nvSpPr>
          <p:spPr bwMode="auto">
            <a:xfrm>
              <a:off x="2986" y="2853"/>
              <a:ext cx="6" cy="32"/>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0" y="27"/>
                </a:cxn>
                <a:cxn ang="0">
                  <a:pos x="0" y="29"/>
                </a:cxn>
                <a:cxn ang="0">
                  <a:pos x="1" y="30"/>
                </a:cxn>
                <a:cxn ang="0">
                  <a:pos x="2" y="31"/>
                </a:cxn>
                <a:cxn ang="0">
                  <a:pos x="3" y="32"/>
                </a:cxn>
                <a:cxn ang="0">
                  <a:pos x="4" y="32"/>
                </a:cxn>
                <a:cxn ang="0">
                  <a:pos x="5" y="31"/>
                </a:cxn>
                <a:cxn ang="0">
                  <a:pos x="6" y="30"/>
                </a:cxn>
                <a:cxn ang="0">
                  <a:pos x="6" y="29"/>
                </a:cxn>
                <a:cxn ang="0">
                  <a:pos x="6" y="3"/>
                </a:cxn>
              </a:cxnLst>
              <a:rect l="0" t="0" r="r" b="b"/>
              <a:pathLst>
                <a:path w="6" h="32">
                  <a:moveTo>
                    <a:pt x="6" y="3"/>
                  </a:moveTo>
                  <a:lnTo>
                    <a:pt x="6" y="2"/>
                  </a:lnTo>
                  <a:lnTo>
                    <a:pt x="6" y="1"/>
                  </a:lnTo>
                  <a:lnTo>
                    <a:pt x="5" y="0"/>
                  </a:lnTo>
                  <a:lnTo>
                    <a:pt x="4" y="0"/>
                  </a:lnTo>
                  <a:lnTo>
                    <a:pt x="3" y="0"/>
                  </a:lnTo>
                  <a:lnTo>
                    <a:pt x="2" y="0"/>
                  </a:lnTo>
                  <a:lnTo>
                    <a:pt x="1" y="1"/>
                  </a:lnTo>
                  <a:lnTo>
                    <a:pt x="0" y="2"/>
                  </a:lnTo>
                  <a:lnTo>
                    <a:pt x="0" y="27"/>
                  </a:lnTo>
                  <a:lnTo>
                    <a:pt x="0" y="29"/>
                  </a:lnTo>
                  <a:lnTo>
                    <a:pt x="1" y="30"/>
                  </a:lnTo>
                  <a:lnTo>
                    <a:pt x="2" y="31"/>
                  </a:lnTo>
                  <a:lnTo>
                    <a:pt x="3" y="32"/>
                  </a:lnTo>
                  <a:lnTo>
                    <a:pt x="4" y="32"/>
                  </a:lnTo>
                  <a:lnTo>
                    <a:pt x="5" y="31"/>
                  </a:lnTo>
                  <a:lnTo>
                    <a:pt x="6" y="30"/>
                  </a:lnTo>
                  <a:lnTo>
                    <a:pt x="6" y="29"/>
                  </a:lnTo>
                  <a:lnTo>
                    <a:pt x="6" y="3"/>
                  </a:lnTo>
                  <a:close/>
                </a:path>
              </a:pathLst>
            </a:custGeom>
            <a:solidFill>
              <a:srgbClr val="000000"/>
            </a:solidFill>
            <a:ln w="9525">
              <a:noFill/>
              <a:round/>
              <a:headEnd/>
              <a:tailEnd/>
            </a:ln>
          </p:spPr>
          <p:txBody>
            <a:bodyPr/>
            <a:lstStyle/>
            <a:p>
              <a:endParaRPr lang="en-US"/>
            </a:p>
          </p:txBody>
        </p:sp>
        <p:sp>
          <p:nvSpPr>
            <p:cNvPr id="422993" name="Freeform 81"/>
            <p:cNvSpPr>
              <a:spLocks/>
            </p:cNvSpPr>
            <p:nvPr/>
          </p:nvSpPr>
          <p:spPr bwMode="auto">
            <a:xfrm>
              <a:off x="2986" y="2898"/>
              <a:ext cx="6" cy="32"/>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0" y="27"/>
                </a:cxn>
                <a:cxn ang="0">
                  <a:pos x="0" y="28"/>
                </a:cxn>
                <a:cxn ang="0">
                  <a:pos x="1" y="30"/>
                </a:cxn>
                <a:cxn ang="0">
                  <a:pos x="2" y="31"/>
                </a:cxn>
                <a:cxn ang="0">
                  <a:pos x="3" y="32"/>
                </a:cxn>
                <a:cxn ang="0">
                  <a:pos x="4" y="32"/>
                </a:cxn>
                <a:cxn ang="0">
                  <a:pos x="5" y="31"/>
                </a:cxn>
                <a:cxn ang="0">
                  <a:pos x="6" y="30"/>
                </a:cxn>
                <a:cxn ang="0">
                  <a:pos x="6" y="28"/>
                </a:cxn>
                <a:cxn ang="0">
                  <a:pos x="6" y="3"/>
                </a:cxn>
              </a:cxnLst>
              <a:rect l="0" t="0" r="r" b="b"/>
              <a:pathLst>
                <a:path w="6" h="32">
                  <a:moveTo>
                    <a:pt x="6" y="3"/>
                  </a:moveTo>
                  <a:lnTo>
                    <a:pt x="6" y="2"/>
                  </a:lnTo>
                  <a:lnTo>
                    <a:pt x="6" y="1"/>
                  </a:lnTo>
                  <a:lnTo>
                    <a:pt x="5" y="0"/>
                  </a:lnTo>
                  <a:lnTo>
                    <a:pt x="4" y="0"/>
                  </a:lnTo>
                  <a:lnTo>
                    <a:pt x="3" y="0"/>
                  </a:lnTo>
                  <a:lnTo>
                    <a:pt x="2" y="0"/>
                  </a:lnTo>
                  <a:lnTo>
                    <a:pt x="1" y="1"/>
                  </a:lnTo>
                  <a:lnTo>
                    <a:pt x="0" y="2"/>
                  </a:lnTo>
                  <a:lnTo>
                    <a:pt x="0" y="27"/>
                  </a:lnTo>
                  <a:lnTo>
                    <a:pt x="0" y="28"/>
                  </a:lnTo>
                  <a:lnTo>
                    <a:pt x="1" y="30"/>
                  </a:lnTo>
                  <a:lnTo>
                    <a:pt x="2" y="31"/>
                  </a:lnTo>
                  <a:lnTo>
                    <a:pt x="3" y="32"/>
                  </a:lnTo>
                  <a:lnTo>
                    <a:pt x="4" y="32"/>
                  </a:lnTo>
                  <a:lnTo>
                    <a:pt x="5" y="31"/>
                  </a:lnTo>
                  <a:lnTo>
                    <a:pt x="6" y="30"/>
                  </a:lnTo>
                  <a:lnTo>
                    <a:pt x="6" y="28"/>
                  </a:lnTo>
                  <a:lnTo>
                    <a:pt x="6" y="3"/>
                  </a:lnTo>
                  <a:close/>
                </a:path>
              </a:pathLst>
            </a:custGeom>
            <a:solidFill>
              <a:srgbClr val="000000"/>
            </a:solidFill>
            <a:ln w="9525">
              <a:noFill/>
              <a:round/>
              <a:headEnd/>
              <a:tailEnd/>
            </a:ln>
          </p:spPr>
          <p:txBody>
            <a:bodyPr/>
            <a:lstStyle/>
            <a:p>
              <a:endParaRPr lang="en-US"/>
            </a:p>
          </p:txBody>
        </p:sp>
        <p:sp>
          <p:nvSpPr>
            <p:cNvPr id="422994" name="Freeform 82"/>
            <p:cNvSpPr>
              <a:spLocks/>
            </p:cNvSpPr>
            <p:nvPr/>
          </p:nvSpPr>
          <p:spPr bwMode="auto">
            <a:xfrm>
              <a:off x="2986" y="2942"/>
              <a:ext cx="6" cy="33"/>
            </a:xfrm>
            <a:custGeom>
              <a:avLst/>
              <a:gdLst/>
              <a:ahLst/>
              <a:cxnLst>
                <a:cxn ang="0">
                  <a:pos x="6" y="4"/>
                </a:cxn>
                <a:cxn ang="0">
                  <a:pos x="6" y="3"/>
                </a:cxn>
                <a:cxn ang="0">
                  <a:pos x="6" y="2"/>
                </a:cxn>
                <a:cxn ang="0">
                  <a:pos x="5" y="0"/>
                </a:cxn>
                <a:cxn ang="0">
                  <a:pos x="4" y="0"/>
                </a:cxn>
                <a:cxn ang="0">
                  <a:pos x="3" y="0"/>
                </a:cxn>
                <a:cxn ang="0">
                  <a:pos x="2" y="0"/>
                </a:cxn>
                <a:cxn ang="0">
                  <a:pos x="1" y="2"/>
                </a:cxn>
                <a:cxn ang="0">
                  <a:pos x="0" y="3"/>
                </a:cxn>
                <a:cxn ang="0">
                  <a:pos x="0" y="28"/>
                </a:cxn>
                <a:cxn ang="0">
                  <a:pos x="0" y="29"/>
                </a:cxn>
                <a:cxn ang="0">
                  <a:pos x="1" y="30"/>
                </a:cxn>
                <a:cxn ang="0">
                  <a:pos x="2" y="31"/>
                </a:cxn>
                <a:cxn ang="0">
                  <a:pos x="3" y="33"/>
                </a:cxn>
                <a:cxn ang="0">
                  <a:pos x="4" y="33"/>
                </a:cxn>
                <a:cxn ang="0">
                  <a:pos x="5" y="31"/>
                </a:cxn>
                <a:cxn ang="0">
                  <a:pos x="6" y="30"/>
                </a:cxn>
                <a:cxn ang="0">
                  <a:pos x="6" y="29"/>
                </a:cxn>
                <a:cxn ang="0">
                  <a:pos x="6" y="4"/>
                </a:cxn>
              </a:cxnLst>
              <a:rect l="0" t="0" r="r" b="b"/>
              <a:pathLst>
                <a:path w="6" h="33">
                  <a:moveTo>
                    <a:pt x="6" y="4"/>
                  </a:moveTo>
                  <a:lnTo>
                    <a:pt x="6" y="3"/>
                  </a:lnTo>
                  <a:lnTo>
                    <a:pt x="6" y="2"/>
                  </a:lnTo>
                  <a:lnTo>
                    <a:pt x="5" y="0"/>
                  </a:lnTo>
                  <a:lnTo>
                    <a:pt x="4" y="0"/>
                  </a:lnTo>
                  <a:lnTo>
                    <a:pt x="3" y="0"/>
                  </a:lnTo>
                  <a:lnTo>
                    <a:pt x="2" y="0"/>
                  </a:lnTo>
                  <a:lnTo>
                    <a:pt x="1" y="2"/>
                  </a:lnTo>
                  <a:lnTo>
                    <a:pt x="0" y="3"/>
                  </a:lnTo>
                  <a:lnTo>
                    <a:pt x="0" y="28"/>
                  </a:lnTo>
                  <a:lnTo>
                    <a:pt x="0" y="29"/>
                  </a:lnTo>
                  <a:lnTo>
                    <a:pt x="1" y="30"/>
                  </a:lnTo>
                  <a:lnTo>
                    <a:pt x="2" y="31"/>
                  </a:lnTo>
                  <a:lnTo>
                    <a:pt x="3" y="33"/>
                  </a:lnTo>
                  <a:lnTo>
                    <a:pt x="4" y="33"/>
                  </a:lnTo>
                  <a:lnTo>
                    <a:pt x="5" y="31"/>
                  </a:lnTo>
                  <a:lnTo>
                    <a:pt x="6" y="30"/>
                  </a:lnTo>
                  <a:lnTo>
                    <a:pt x="6" y="29"/>
                  </a:lnTo>
                  <a:lnTo>
                    <a:pt x="6" y="4"/>
                  </a:lnTo>
                  <a:close/>
                </a:path>
              </a:pathLst>
            </a:custGeom>
            <a:solidFill>
              <a:srgbClr val="000000"/>
            </a:solidFill>
            <a:ln w="9525">
              <a:noFill/>
              <a:round/>
              <a:headEnd/>
              <a:tailEnd/>
            </a:ln>
          </p:spPr>
          <p:txBody>
            <a:bodyPr/>
            <a:lstStyle/>
            <a:p>
              <a:endParaRPr lang="en-US"/>
            </a:p>
          </p:txBody>
        </p:sp>
        <p:sp>
          <p:nvSpPr>
            <p:cNvPr id="422995" name="Freeform 83"/>
            <p:cNvSpPr>
              <a:spLocks/>
            </p:cNvSpPr>
            <p:nvPr/>
          </p:nvSpPr>
          <p:spPr bwMode="auto">
            <a:xfrm>
              <a:off x="2986" y="2987"/>
              <a:ext cx="6" cy="32"/>
            </a:xfrm>
            <a:custGeom>
              <a:avLst/>
              <a:gdLst/>
              <a:ahLst/>
              <a:cxnLst>
                <a:cxn ang="0">
                  <a:pos x="6" y="4"/>
                </a:cxn>
                <a:cxn ang="0">
                  <a:pos x="6" y="3"/>
                </a:cxn>
                <a:cxn ang="0">
                  <a:pos x="6" y="1"/>
                </a:cxn>
                <a:cxn ang="0">
                  <a:pos x="5" y="0"/>
                </a:cxn>
                <a:cxn ang="0">
                  <a:pos x="4" y="0"/>
                </a:cxn>
                <a:cxn ang="0">
                  <a:pos x="3" y="0"/>
                </a:cxn>
                <a:cxn ang="0">
                  <a:pos x="2" y="0"/>
                </a:cxn>
                <a:cxn ang="0">
                  <a:pos x="1" y="1"/>
                </a:cxn>
                <a:cxn ang="0">
                  <a:pos x="0" y="3"/>
                </a:cxn>
                <a:cxn ang="0">
                  <a:pos x="0" y="28"/>
                </a:cxn>
                <a:cxn ang="0">
                  <a:pos x="0" y="29"/>
                </a:cxn>
                <a:cxn ang="0">
                  <a:pos x="1" y="30"/>
                </a:cxn>
                <a:cxn ang="0">
                  <a:pos x="2" y="31"/>
                </a:cxn>
                <a:cxn ang="0">
                  <a:pos x="3" y="32"/>
                </a:cxn>
                <a:cxn ang="0">
                  <a:pos x="4" y="32"/>
                </a:cxn>
                <a:cxn ang="0">
                  <a:pos x="5" y="31"/>
                </a:cxn>
                <a:cxn ang="0">
                  <a:pos x="6" y="30"/>
                </a:cxn>
                <a:cxn ang="0">
                  <a:pos x="6" y="29"/>
                </a:cxn>
                <a:cxn ang="0">
                  <a:pos x="6" y="4"/>
                </a:cxn>
              </a:cxnLst>
              <a:rect l="0" t="0" r="r" b="b"/>
              <a:pathLst>
                <a:path w="6" h="32">
                  <a:moveTo>
                    <a:pt x="6" y="4"/>
                  </a:moveTo>
                  <a:lnTo>
                    <a:pt x="6" y="3"/>
                  </a:lnTo>
                  <a:lnTo>
                    <a:pt x="6" y="1"/>
                  </a:lnTo>
                  <a:lnTo>
                    <a:pt x="5" y="0"/>
                  </a:lnTo>
                  <a:lnTo>
                    <a:pt x="4" y="0"/>
                  </a:lnTo>
                  <a:lnTo>
                    <a:pt x="3" y="0"/>
                  </a:lnTo>
                  <a:lnTo>
                    <a:pt x="2" y="0"/>
                  </a:lnTo>
                  <a:lnTo>
                    <a:pt x="1" y="1"/>
                  </a:lnTo>
                  <a:lnTo>
                    <a:pt x="0" y="3"/>
                  </a:lnTo>
                  <a:lnTo>
                    <a:pt x="0" y="28"/>
                  </a:lnTo>
                  <a:lnTo>
                    <a:pt x="0" y="29"/>
                  </a:lnTo>
                  <a:lnTo>
                    <a:pt x="1" y="30"/>
                  </a:lnTo>
                  <a:lnTo>
                    <a:pt x="2" y="31"/>
                  </a:lnTo>
                  <a:lnTo>
                    <a:pt x="3" y="32"/>
                  </a:lnTo>
                  <a:lnTo>
                    <a:pt x="4" y="32"/>
                  </a:lnTo>
                  <a:lnTo>
                    <a:pt x="5" y="31"/>
                  </a:lnTo>
                  <a:lnTo>
                    <a:pt x="6" y="30"/>
                  </a:lnTo>
                  <a:lnTo>
                    <a:pt x="6" y="29"/>
                  </a:lnTo>
                  <a:lnTo>
                    <a:pt x="6" y="4"/>
                  </a:lnTo>
                  <a:close/>
                </a:path>
              </a:pathLst>
            </a:custGeom>
            <a:solidFill>
              <a:srgbClr val="000000"/>
            </a:solidFill>
            <a:ln w="9525">
              <a:noFill/>
              <a:round/>
              <a:headEnd/>
              <a:tailEnd/>
            </a:ln>
          </p:spPr>
          <p:txBody>
            <a:bodyPr/>
            <a:lstStyle/>
            <a:p>
              <a:endParaRPr lang="en-US"/>
            </a:p>
          </p:txBody>
        </p:sp>
        <p:sp>
          <p:nvSpPr>
            <p:cNvPr id="422996" name="Freeform 84"/>
            <p:cNvSpPr>
              <a:spLocks/>
            </p:cNvSpPr>
            <p:nvPr/>
          </p:nvSpPr>
          <p:spPr bwMode="auto">
            <a:xfrm>
              <a:off x="2986" y="3032"/>
              <a:ext cx="6" cy="32"/>
            </a:xfrm>
            <a:custGeom>
              <a:avLst/>
              <a:gdLst/>
              <a:ahLst/>
              <a:cxnLst>
                <a:cxn ang="0">
                  <a:pos x="6" y="4"/>
                </a:cxn>
                <a:cxn ang="0">
                  <a:pos x="6" y="2"/>
                </a:cxn>
                <a:cxn ang="0">
                  <a:pos x="6"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6" y="30"/>
                </a:cxn>
                <a:cxn ang="0">
                  <a:pos x="6" y="29"/>
                </a:cxn>
                <a:cxn ang="0">
                  <a:pos x="6" y="4"/>
                </a:cxn>
              </a:cxnLst>
              <a:rect l="0" t="0" r="r" b="b"/>
              <a:pathLst>
                <a:path w="6" h="32">
                  <a:moveTo>
                    <a:pt x="6" y="4"/>
                  </a:moveTo>
                  <a:lnTo>
                    <a:pt x="6" y="2"/>
                  </a:lnTo>
                  <a:lnTo>
                    <a:pt x="6"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6" y="30"/>
                  </a:lnTo>
                  <a:lnTo>
                    <a:pt x="6" y="29"/>
                  </a:lnTo>
                  <a:lnTo>
                    <a:pt x="6" y="4"/>
                  </a:lnTo>
                  <a:close/>
                </a:path>
              </a:pathLst>
            </a:custGeom>
            <a:solidFill>
              <a:srgbClr val="000000"/>
            </a:solidFill>
            <a:ln w="9525">
              <a:noFill/>
              <a:round/>
              <a:headEnd/>
              <a:tailEnd/>
            </a:ln>
          </p:spPr>
          <p:txBody>
            <a:bodyPr/>
            <a:lstStyle/>
            <a:p>
              <a:endParaRPr lang="en-US"/>
            </a:p>
          </p:txBody>
        </p:sp>
        <p:sp>
          <p:nvSpPr>
            <p:cNvPr id="422997" name="Freeform 85"/>
            <p:cNvSpPr>
              <a:spLocks/>
            </p:cNvSpPr>
            <p:nvPr/>
          </p:nvSpPr>
          <p:spPr bwMode="auto">
            <a:xfrm>
              <a:off x="2986" y="3077"/>
              <a:ext cx="6" cy="32"/>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6" y="30"/>
                </a:cxn>
                <a:cxn ang="0">
                  <a:pos x="6" y="29"/>
                </a:cxn>
                <a:cxn ang="0">
                  <a:pos x="6" y="3"/>
                </a:cxn>
              </a:cxnLst>
              <a:rect l="0" t="0" r="r" b="b"/>
              <a:pathLst>
                <a:path w="6" h="32">
                  <a:moveTo>
                    <a:pt x="6" y="3"/>
                  </a:moveTo>
                  <a:lnTo>
                    <a:pt x="6" y="2"/>
                  </a:lnTo>
                  <a:lnTo>
                    <a:pt x="6"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6" y="30"/>
                  </a:lnTo>
                  <a:lnTo>
                    <a:pt x="6" y="29"/>
                  </a:lnTo>
                  <a:lnTo>
                    <a:pt x="6" y="3"/>
                  </a:lnTo>
                  <a:close/>
                </a:path>
              </a:pathLst>
            </a:custGeom>
            <a:solidFill>
              <a:srgbClr val="000000"/>
            </a:solidFill>
            <a:ln w="9525">
              <a:noFill/>
              <a:round/>
              <a:headEnd/>
              <a:tailEnd/>
            </a:ln>
          </p:spPr>
          <p:txBody>
            <a:bodyPr/>
            <a:lstStyle/>
            <a:p>
              <a:endParaRPr lang="en-US"/>
            </a:p>
          </p:txBody>
        </p:sp>
        <p:sp>
          <p:nvSpPr>
            <p:cNvPr id="422998" name="Freeform 86"/>
            <p:cNvSpPr>
              <a:spLocks/>
            </p:cNvSpPr>
            <p:nvPr/>
          </p:nvSpPr>
          <p:spPr bwMode="auto">
            <a:xfrm>
              <a:off x="2986" y="3122"/>
              <a:ext cx="6" cy="32"/>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6" y="30"/>
                </a:cxn>
                <a:cxn ang="0">
                  <a:pos x="6" y="29"/>
                </a:cxn>
                <a:cxn ang="0">
                  <a:pos x="6" y="3"/>
                </a:cxn>
              </a:cxnLst>
              <a:rect l="0" t="0" r="r" b="b"/>
              <a:pathLst>
                <a:path w="6" h="32">
                  <a:moveTo>
                    <a:pt x="6" y="3"/>
                  </a:moveTo>
                  <a:lnTo>
                    <a:pt x="6" y="2"/>
                  </a:lnTo>
                  <a:lnTo>
                    <a:pt x="6"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6" y="30"/>
                  </a:lnTo>
                  <a:lnTo>
                    <a:pt x="6" y="29"/>
                  </a:lnTo>
                  <a:lnTo>
                    <a:pt x="6" y="3"/>
                  </a:lnTo>
                  <a:close/>
                </a:path>
              </a:pathLst>
            </a:custGeom>
            <a:solidFill>
              <a:srgbClr val="000000"/>
            </a:solidFill>
            <a:ln w="9525">
              <a:noFill/>
              <a:round/>
              <a:headEnd/>
              <a:tailEnd/>
            </a:ln>
          </p:spPr>
          <p:txBody>
            <a:bodyPr/>
            <a:lstStyle/>
            <a:p>
              <a:endParaRPr lang="en-US"/>
            </a:p>
          </p:txBody>
        </p:sp>
        <p:sp>
          <p:nvSpPr>
            <p:cNvPr id="422999" name="Freeform 87"/>
            <p:cNvSpPr>
              <a:spLocks/>
            </p:cNvSpPr>
            <p:nvPr/>
          </p:nvSpPr>
          <p:spPr bwMode="auto">
            <a:xfrm>
              <a:off x="2986" y="3167"/>
              <a:ext cx="6" cy="32"/>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6" y="30"/>
                </a:cxn>
                <a:cxn ang="0">
                  <a:pos x="6" y="29"/>
                </a:cxn>
                <a:cxn ang="0">
                  <a:pos x="6" y="3"/>
                </a:cxn>
              </a:cxnLst>
              <a:rect l="0" t="0" r="r" b="b"/>
              <a:pathLst>
                <a:path w="6" h="32">
                  <a:moveTo>
                    <a:pt x="6" y="3"/>
                  </a:moveTo>
                  <a:lnTo>
                    <a:pt x="6" y="2"/>
                  </a:lnTo>
                  <a:lnTo>
                    <a:pt x="6"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6" y="30"/>
                  </a:lnTo>
                  <a:lnTo>
                    <a:pt x="6" y="29"/>
                  </a:lnTo>
                  <a:lnTo>
                    <a:pt x="6" y="3"/>
                  </a:lnTo>
                  <a:close/>
                </a:path>
              </a:pathLst>
            </a:custGeom>
            <a:solidFill>
              <a:srgbClr val="000000"/>
            </a:solidFill>
            <a:ln w="9525">
              <a:noFill/>
              <a:round/>
              <a:headEnd/>
              <a:tailEnd/>
            </a:ln>
          </p:spPr>
          <p:txBody>
            <a:bodyPr/>
            <a:lstStyle/>
            <a:p>
              <a:endParaRPr lang="en-US"/>
            </a:p>
          </p:txBody>
        </p:sp>
        <p:sp>
          <p:nvSpPr>
            <p:cNvPr id="423000" name="Freeform 88"/>
            <p:cNvSpPr>
              <a:spLocks/>
            </p:cNvSpPr>
            <p:nvPr/>
          </p:nvSpPr>
          <p:spPr bwMode="auto">
            <a:xfrm>
              <a:off x="2986" y="3212"/>
              <a:ext cx="6" cy="32"/>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6" y="30"/>
                </a:cxn>
                <a:cxn ang="0">
                  <a:pos x="6" y="29"/>
                </a:cxn>
                <a:cxn ang="0">
                  <a:pos x="6" y="3"/>
                </a:cxn>
              </a:cxnLst>
              <a:rect l="0" t="0" r="r" b="b"/>
              <a:pathLst>
                <a:path w="6" h="32">
                  <a:moveTo>
                    <a:pt x="6" y="3"/>
                  </a:moveTo>
                  <a:lnTo>
                    <a:pt x="6" y="2"/>
                  </a:lnTo>
                  <a:lnTo>
                    <a:pt x="6"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6" y="30"/>
                  </a:lnTo>
                  <a:lnTo>
                    <a:pt x="6" y="29"/>
                  </a:lnTo>
                  <a:lnTo>
                    <a:pt x="6" y="3"/>
                  </a:lnTo>
                  <a:close/>
                </a:path>
              </a:pathLst>
            </a:custGeom>
            <a:solidFill>
              <a:srgbClr val="000000"/>
            </a:solidFill>
            <a:ln w="9525">
              <a:noFill/>
              <a:round/>
              <a:headEnd/>
              <a:tailEnd/>
            </a:ln>
          </p:spPr>
          <p:txBody>
            <a:bodyPr/>
            <a:lstStyle/>
            <a:p>
              <a:endParaRPr lang="en-US"/>
            </a:p>
          </p:txBody>
        </p:sp>
        <p:sp>
          <p:nvSpPr>
            <p:cNvPr id="423001" name="Freeform 89"/>
            <p:cNvSpPr>
              <a:spLocks/>
            </p:cNvSpPr>
            <p:nvPr/>
          </p:nvSpPr>
          <p:spPr bwMode="auto">
            <a:xfrm>
              <a:off x="2986" y="3257"/>
              <a:ext cx="6" cy="32"/>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6" y="30"/>
                </a:cxn>
                <a:cxn ang="0">
                  <a:pos x="6" y="29"/>
                </a:cxn>
                <a:cxn ang="0">
                  <a:pos x="6" y="3"/>
                </a:cxn>
              </a:cxnLst>
              <a:rect l="0" t="0" r="r" b="b"/>
              <a:pathLst>
                <a:path w="6" h="32">
                  <a:moveTo>
                    <a:pt x="6" y="3"/>
                  </a:moveTo>
                  <a:lnTo>
                    <a:pt x="6" y="2"/>
                  </a:lnTo>
                  <a:lnTo>
                    <a:pt x="6"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6" y="30"/>
                  </a:lnTo>
                  <a:lnTo>
                    <a:pt x="6" y="29"/>
                  </a:lnTo>
                  <a:lnTo>
                    <a:pt x="6" y="3"/>
                  </a:lnTo>
                  <a:close/>
                </a:path>
              </a:pathLst>
            </a:custGeom>
            <a:solidFill>
              <a:srgbClr val="000000"/>
            </a:solidFill>
            <a:ln w="9525">
              <a:noFill/>
              <a:round/>
              <a:headEnd/>
              <a:tailEnd/>
            </a:ln>
          </p:spPr>
          <p:txBody>
            <a:bodyPr/>
            <a:lstStyle/>
            <a:p>
              <a:endParaRPr lang="en-US"/>
            </a:p>
          </p:txBody>
        </p:sp>
        <p:sp>
          <p:nvSpPr>
            <p:cNvPr id="423002" name="Freeform 90"/>
            <p:cNvSpPr>
              <a:spLocks/>
            </p:cNvSpPr>
            <p:nvPr/>
          </p:nvSpPr>
          <p:spPr bwMode="auto">
            <a:xfrm>
              <a:off x="2986" y="3302"/>
              <a:ext cx="6" cy="32"/>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6" y="30"/>
                </a:cxn>
                <a:cxn ang="0">
                  <a:pos x="6" y="29"/>
                </a:cxn>
                <a:cxn ang="0">
                  <a:pos x="6" y="3"/>
                </a:cxn>
              </a:cxnLst>
              <a:rect l="0" t="0" r="r" b="b"/>
              <a:pathLst>
                <a:path w="6" h="32">
                  <a:moveTo>
                    <a:pt x="6" y="3"/>
                  </a:moveTo>
                  <a:lnTo>
                    <a:pt x="6" y="2"/>
                  </a:lnTo>
                  <a:lnTo>
                    <a:pt x="6"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6" y="30"/>
                  </a:lnTo>
                  <a:lnTo>
                    <a:pt x="6" y="29"/>
                  </a:lnTo>
                  <a:lnTo>
                    <a:pt x="6" y="3"/>
                  </a:lnTo>
                  <a:close/>
                </a:path>
              </a:pathLst>
            </a:custGeom>
            <a:solidFill>
              <a:srgbClr val="000000"/>
            </a:solidFill>
            <a:ln w="9525">
              <a:noFill/>
              <a:round/>
              <a:headEnd/>
              <a:tailEnd/>
            </a:ln>
          </p:spPr>
          <p:txBody>
            <a:bodyPr/>
            <a:lstStyle/>
            <a:p>
              <a:endParaRPr lang="en-US"/>
            </a:p>
          </p:txBody>
        </p:sp>
        <p:sp>
          <p:nvSpPr>
            <p:cNvPr id="423003" name="Freeform 91"/>
            <p:cNvSpPr>
              <a:spLocks/>
            </p:cNvSpPr>
            <p:nvPr/>
          </p:nvSpPr>
          <p:spPr bwMode="auto">
            <a:xfrm>
              <a:off x="2986" y="3347"/>
              <a:ext cx="6" cy="32"/>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6" y="30"/>
                </a:cxn>
                <a:cxn ang="0">
                  <a:pos x="6" y="29"/>
                </a:cxn>
                <a:cxn ang="0">
                  <a:pos x="6" y="3"/>
                </a:cxn>
              </a:cxnLst>
              <a:rect l="0" t="0" r="r" b="b"/>
              <a:pathLst>
                <a:path w="6" h="32">
                  <a:moveTo>
                    <a:pt x="6" y="3"/>
                  </a:moveTo>
                  <a:lnTo>
                    <a:pt x="6" y="2"/>
                  </a:lnTo>
                  <a:lnTo>
                    <a:pt x="6"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6" y="30"/>
                  </a:lnTo>
                  <a:lnTo>
                    <a:pt x="6" y="29"/>
                  </a:lnTo>
                  <a:lnTo>
                    <a:pt x="6" y="3"/>
                  </a:lnTo>
                  <a:close/>
                </a:path>
              </a:pathLst>
            </a:custGeom>
            <a:solidFill>
              <a:srgbClr val="000000"/>
            </a:solidFill>
            <a:ln w="9525">
              <a:noFill/>
              <a:round/>
              <a:headEnd/>
              <a:tailEnd/>
            </a:ln>
          </p:spPr>
          <p:txBody>
            <a:bodyPr/>
            <a:lstStyle/>
            <a:p>
              <a:endParaRPr lang="en-US"/>
            </a:p>
          </p:txBody>
        </p:sp>
        <p:sp>
          <p:nvSpPr>
            <p:cNvPr id="423004" name="Freeform 92"/>
            <p:cNvSpPr>
              <a:spLocks/>
            </p:cNvSpPr>
            <p:nvPr/>
          </p:nvSpPr>
          <p:spPr bwMode="auto">
            <a:xfrm>
              <a:off x="2986" y="3392"/>
              <a:ext cx="6" cy="32"/>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0" y="27"/>
                </a:cxn>
                <a:cxn ang="0">
                  <a:pos x="0" y="29"/>
                </a:cxn>
                <a:cxn ang="0">
                  <a:pos x="1" y="30"/>
                </a:cxn>
                <a:cxn ang="0">
                  <a:pos x="2" y="31"/>
                </a:cxn>
                <a:cxn ang="0">
                  <a:pos x="3" y="32"/>
                </a:cxn>
                <a:cxn ang="0">
                  <a:pos x="4" y="32"/>
                </a:cxn>
                <a:cxn ang="0">
                  <a:pos x="5" y="31"/>
                </a:cxn>
                <a:cxn ang="0">
                  <a:pos x="6" y="30"/>
                </a:cxn>
                <a:cxn ang="0">
                  <a:pos x="6" y="29"/>
                </a:cxn>
                <a:cxn ang="0">
                  <a:pos x="6" y="3"/>
                </a:cxn>
              </a:cxnLst>
              <a:rect l="0" t="0" r="r" b="b"/>
              <a:pathLst>
                <a:path w="6" h="32">
                  <a:moveTo>
                    <a:pt x="6" y="3"/>
                  </a:moveTo>
                  <a:lnTo>
                    <a:pt x="6" y="2"/>
                  </a:lnTo>
                  <a:lnTo>
                    <a:pt x="6" y="1"/>
                  </a:lnTo>
                  <a:lnTo>
                    <a:pt x="5" y="0"/>
                  </a:lnTo>
                  <a:lnTo>
                    <a:pt x="4" y="0"/>
                  </a:lnTo>
                  <a:lnTo>
                    <a:pt x="3" y="0"/>
                  </a:lnTo>
                  <a:lnTo>
                    <a:pt x="2" y="0"/>
                  </a:lnTo>
                  <a:lnTo>
                    <a:pt x="1" y="1"/>
                  </a:lnTo>
                  <a:lnTo>
                    <a:pt x="0" y="2"/>
                  </a:lnTo>
                  <a:lnTo>
                    <a:pt x="0" y="27"/>
                  </a:lnTo>
                  <a:lnTo>
                    <a:pt x="0" y="29"/>
                  </a:lnTo>
                  <a:lnTo>
                    <a:pt x="1" y="30"/>
                  </a:lnTo>
                  <a:lnTo>
                    <a:pt x="2" y="31"/>
                  </a:lnTo>
                  <a:lnTo>
                    <a:pt x="3" y="32"/>
                  </a:lnTo>
                  <a:lnTo>
                    <a:pt x="4" y="32"/>
                  </a:lnTo>
                  <a:lnTo>
                    <a:pt x="5" y="31"/>
                  </a:lnTo>
                  <a:lnTo>
                    <a:pt x="6" y="30"/>
                  </a:lnTo>
                  <a:lnTo>
                    <a:pt x="6" y="29"/>
                  </a:lnTo>
                  <a:lnTo>
                    <a:pt x="6" y="3"/>
                  </a:lnTo>
                  <a:close/>
                </a:path>
              </a:pathLst>
            </a:custGeom>
            <a:solidFill>
              <a:srgbClr val="000000"/>
            </a:solidFill>
            <a:ln w="9525">
              <a:noFill/>
              <a:round/>
              <a:headEnd/>
              <a:tailEnd/>
            </a:ln>
          </p:spPr>
          <p:txBody>
            <a:bodyPr/>
            <a:lstStyle/>
            <a:p>
              <a:endParaRPr lang="en-US"/>
            </a:p>
          </p:txBody>
        </p:sp>
        <p:sp>
          <p:nvSpPr>
            <p:cNvPr id="423005" name="Freeform 93"/>
            <p:cNvSpPr>
              <a:spLocks/>
            </p:cNvSpPr>
            <p:nvPr/>
          </p:nvSpPr>
          <p:spPr bwMode="auto">
            <a:xfrm>
              <a:off x="2986" y="3437"/>
              <a:ext cx="6" cy="32"/>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0" y="27"/>
                </a:cxn>
                <a:cxn ang="0">
                  <a:pos x="0" y="28"/>
                </a:cxn>
                <a:cxn ang="0">
                  <a:pos x="1" y="30"/>
                </a:cxn>
                <a:cxn ang="0">
                  <a:pos x="2" y="31"/>
                </a:cxn>
                <a:cxn ang="0">
                  <a:pos x="3" y="32"/>
                </a:cxn>
                <a:cxn ang="0">
                  <a:pos x="4" y="32"/>
                </a:cxn>
                <a:cxn ang="0">
                  <a:pos x="5" y="31"/>
                </a:cxn>
                <a:cxn ang="0">
                  <a:pos x="6" y="30"/>
                </a:cxn>
                <a:cxn ang="0">
                  <a:pos x="6" y="28"/>
                </a:cxn>
                <a:cxn ang="0">
                  <a:pos x="6" y="3"/>
                </a:cxn>
              </a:cxnLst>
              <a:rect l="0" t="0" r="r" b="b"/>
              <a:pathLst>
                <a:path w="6" h="32">
                  <a:moveTo>
                    <a:pt x="6" y="3"/>
                  </a:moveTo>
                  <a:lnTo>
                    <a:pt x="6" y="2"/>
                  </a:lnTo>
                  <a:lnTo>
                    <a:pt x="6" y="1"/>
                  </a:lnTo>
                  <a:lnTo>
                    <a:pt x="5" y="0"/>
                  </a:lnTo>
                  <a:lnTo>
                    <a:pt x="4" y="0"/>
                  </a:lnTo>
                  <a:lnTo>
                    <a:pt x="3" y="0"/>
                  </a:lnTo>
                  <a:lnTo>
                    <a:pt x="2" y="0"/>
                  </a:lnTo>
                  <a:lnTo>
                    <a:pt x="1" y="1"/>
                  </a:lnTo>
                  <a:lnTo>
                    <a:pt x="0" y="2"/>
                  </a:lnTo>
                  <a:lnTo>
                    <a:pt x="0" y="27"/>
                  </a:lnTo>
                  <a:lnTo>
                    <a:pt x="0" y="28"/>
                  </a:lnTo>
                  <a:lnTo>
                    <a:pt x="1" y="30"/>
                  </a:lnTo>
                  <a:lnTo>
                    <a:pt x="2" y="31"/>
                  </a:lnTo>
                  <a:lnTo>
                    <a:pt x="3" y="32"/>
                  </a:lnTo>
                  <a:lnTo>
                    <a:pt x="4" y="32"/>
                  </a:lnTo>
                  <a:lnTo>
                    <a:pt x="5" y="31"/>
                  </a:lnTo>
                  <a:lnTo>
                    <a:pt x="6" y="30"/>
                  </a:lnTo>
                  <a:lnTo>
                    <a:pt x="6" y="28"/>
                  </a:lnTo>
                  <a:lnTo>
                    <a:pt x="6" y="3"/>
                  </a:lnTo>
                  <a:close/>
                </a:path>
              </a:pathLst>
            </a:custGeom>
            <a:solidFill>
              <a:srgbClr val="000000"/>
            </a:solidFill>
            <a:ln w="9525">
              <a:noFill/>
              <a:round/>
              <a:headEnd/>
              <a:tailEnd/>
            </a:ln>
          </p:spPr>
          <p:txBody>
            <a:bodyPr/>
            <a:lstStyle/>
            <a:p>
              <a:endParaRPr lang="en-US"/>
            </a:p>
          </p:txBody>
        </p:sp>
        <p:sp>
          <p:nvSpPr>
            <p:cNvPr id="423006" name="Freeform 94"/>
            <p:cNvSpPr>
              <a:spLocks/>
            </p:cNvSpPr>
            <p:nvPr/>
          </p:nvSpPr>
          <p:spPr bwMode="auto">
            <a:xfrm>
              <a:off x="2986" y="3481"/>
              <a:ext cx="6" cy="33"/>
            </a:xfrm>
            <a:custGeom>
              <a:avLst/>
              <a:gdLst/>
              <a:ahLst/>
              <a:cxnLst>
                <a:cxn ang="0">
                  <a:pos x="6" y="4"/>
                </a:cxn>
                <a:cxn ang="0">
                  <a:pos x="6" y="3"/>
                </a:cxn>
                <a:cxn ang="0">
                  <a:pos x="6" y="2"/>
                </a:cxn>
                <a:cxn ang="0">
                  <a:pos x="5" y="0"/>
                </a:cxn>
                <a:cxn ang="0">
                  <a:pos x="4" y="0"/>
                </a:cxn>
                <a:cxn ang="0">
                  <a:pos x="3" y="0"/>
                </a:cxn>
                <a:cxn ang="0">
                  <a:pos x="2" y="0"/>
                </a:cxn>
                <a:cxn ang="0">
                  <a:pos x="1" y="2"/>
                </a:cxn>
                <a:cxn ang="0">
                  <a:pos x="0" y="3"/>
                </a:cxn>
                <a:cxn ang="0">
                  <a:pos x="0" y="28"/>
                </a:cxn>
                <a:cxn ang="0">
                  <a:pos x="0" y="29"/>
                </a:cxn>
                <a:cxn ang="0">
                  <a:pos x="1" y="30"/>
                </a:cxn>
                <a:cxn ang="0">
                  <a:pos x="2" y="32"/>
                </a:cxn>
                <a:cxn ang="0">
                  <a:pos x="3" y="33"/>
                </a:cxn>
                <a:cxn ang="0">
                  <a:pos x="4" y="33"/>
                </a:cxn>
                <a:cxn ang="0">
                  <a:pos x="5" y="32"/>
                </a:cxn>
                <a:cxn ang="0">
                  <a:pos x="6" y="30"/>
                </a:cxn>
                <a:cxn ang="0">
                  <a:pos x="6" y="29"/>
                </a:cxn>
                <a:cxn ang="0">
                  <a:pos x="6" y="4"/>
                </a:cxn>
              </a:cxnLst>
              <a:rect l="0" t="0" r="r" b="b"/>
              <a:pathLst>
                <a:path w="6" h="33">
                  <a:moveTo>
                    <a:pt x="6" y="4"/>
                  </a:moveTo>
                  <a:lnTo>
                    <a:pt x="6" y="3"/>
                  </a:lnTo>
                  <a:lnTo>
                    <a:pt x="6" y="2"/>
                  </a:lnTo>
                  <a:lnTo>
                    <a:pt x="5" y="0"/>
                  </a:lnTo>
                  <a:lnTo>
                    <a:pt x="4" y="0"/>
                  </a:lnTo>
                  <a:lnTo>
                    <a:pt x="3" y="0"/>
                  </a:lnTo>
                  <a:lnTo>
                    <a:pt x="2" y="0"/>
                  </a:lnTo>
                  <a:lnTo>
                    <a:pt x="1" y="2"/>
                  </a:lnTo>
                  <a:lnTo>
                    <a:pt x="0" y="3"/>
                  </a:lnTo>
                  <a:lnTo>
                    <a:pt x="0" y="28"/>
                  </a:lnTo>
                  <a:lnTo>
                    <a:pt x="0" y="29"/>
                  </a:lnTo>
                  <a:lnTo>
                    <a:pt x="1" y="30"/>
                  </a:lnTo>
                  <a:lnTo>
                    <a:pt x="2" y="32"/>
                  </a:lnTo>
                  <a:lnTo>
                    <a:pt x="3" y="33"/>
                  </a:lnTo>
                  <a:lnTo>
                    <a:pt x="4" y="33"/>
                  </a:lnTo>
                  <a:lnTo>
                    <a:pt x="5" y="32"/>
                  </a:lnTo>
                  <a:lnTo>
                    <a:pt x="6" y="30"/>
                  </a:lnTo>
                  <a:lnTo>
                    <a:pt x="6" y="29"/>
                  </a:lnTo>
                  <a:lnTo>
                    <a:pt x="6" y="4"/>
                  </a:lnTo>
                  <a:close/>
                </a:path>
              </a:pathLst>
            </a:custGeom>
            <a:solidFill>
              <a:srgbClr val="000000"/>
            </a:solidFill>
            <a:ln w="9525">
              <a:noFill/>
              <a:round/>
              <a:headEnd/>
              <a:tailEnd/>
            </a:ln>
          </p:spPr>
          <p:txBody>
            <a:bodyPr/>
            <a:lstStyle/>
            <a:p>
              <a:endParaRPr lang="en-US"/>
            </a:p>
          </p:txBody>
        </p:sp>
        <p:sp>
          <p:nvSpPr>
            <p:cNvPr id="423007" name="Freeform 95"/>
            <p:cNvSpPr>
              <a:spLocks/>
            </p:cNvSpPr>
            <p:nvPr/>
          </p:nvSpPr>
          <p:spPr bwMode="auto">
            <a:xfrm>
              <a:off x="2986" y="3526"/>
              <a:ext cx="6" cy="32"/>
            </a:xfrm>
            <a:custGeom>
              <a:avLst/>
              <a:gdLst/>
              <a:ahLst/>
              <a:cxnLst>
                <a:cxn ang="0">
                  <a:pos x="6" y="4"/>
                </a:cxn>
                <a:cxn ang="0">
                  <a:pos x="6" y="3"/>
                </a:cxn>
                <a:cxn ang="0">
                  <a:pos x="6" y="1"/>
                </a:cxn>
                <a:cxn ang="0">
                  <a:pos x="5" y="0"/>
                </a:cxn>
                <a:cxn ang="0">
                  <a:pos x="4" y="0"/>
                </a:cxn>
                <a:cxn ang="0">
                  <a:pos x="3" y="0"/>
                </a:cxn>
                <a:cxn ang="0">
                  <a:pos x="2" y="0"/>
                </a:cxn>
                <a:cxn ang="0">
                  <a:pos x="1" y="1"/>
                </a:cxn>
                <a:cxn ang="0">
                  <a:pos x="0" y="3"/>
                </a:cxn>
                <a:cxn ang="0">
                  <a:pos x="0" y="28"/>
                </a:cxn>
                <a:cxn ang="0">
                  <a:pos x="0" y="29"/>
                </a:cxn>
                <a:cxn ang="0">
                  <a:pos x="1" y="30"/>
                </a:cxn>
                <a:cxn ang="0">
                  <a:pos x="2" y="31"/>
                </a:cxn>
                <a:cxn ang="0">
                  <a:pos x="3" y="32"/>
                </a:cxn>
                <a:cxn ang="0">
                  <a:pos x="4" y="32"/>
                </a:cxn>
                <a:cxn ang="0">
                  <a:pos x="5" y="31"/>
                </a:cxn>
                <a:cxn ang="0">
                  <a:pos x="6" y="30"/>
                </a:cxn>
                <a:cxn ang="0">
                  <a:pos x="6" y="29"/>
                </a:cxn>
                <a:cxn ang="0">
                  <a:pos x="6" y="4"/>
                </a:cxn>
              </a:cxnLst>
              <a:rect l="0" t="0" r="r" b="b"/>
              <a:pathLst>
                <a:path w="6" h="32">
                  <a:moveTo>
                    <a:pt x="6" y="4"/>
                  </a:moveTo>
                  <a:lnTo>
                    <a:pt x="6" y="3"/>
                  </a:lnTo>
                  <a:lnTo>
                    <a:pt x="6" y="1"/>
                  </a:lnTo>
                  <a:lnTo>
                    <a:pt x="5" y="0"/>
                  </a:lnTo>
                  <a:lnTo>
                    <a:pt x="4" y="0"/>
                  </a:lnTo>
                  <a:lnTo>
                    <a:pt x="3" y="0"/>
                  </a:lnTo>
                  <a:lnTo>
                    <a:pt x="2" y="0"/>
                  </a:lnTo>
                  <a:lnTo>
                    <a:pt x="1" y="1"/>
                  </a:lnTo>
                  <a:lnTo>
                    <a:pt x="0" y="3"/>
                  </a:lnTo>
                  <a:lnTo>
                    <a:pt x="0" y="28"/>
                  </a:lnTo>
                  <a:lnTo>
                    <a:pt x="0" y="29"/>
                  </a:lnTo>
                  <a:lnTo>
                    <a:pt x="1" y="30"/>
                  </a:lnTo>
                  <a:lnTo>
                    <a:pt x="2" y="31"/>
                  </a:lnTo>
                  <a:lnTo>
                    <a:pt x="3" y="32"/>
                  </a:lnTo>
                  <a:lnTo>
                    <a:pt x="4" y="32"/>
                  </a:lnTo>
                  <a:lnTo>
                    <a:pt x="5" y="31"/>
                  </a:lnTo>
                  <a:lnTo>
                    <a:pt x="6" y="30"/>
                  </a:lnTo>
                  <a:lnTo>
                    <a:pt x="6" y="29"/>
                  </a:lnTo>
                  <a:lnTo>
                    <a:pt x="6" y="4"/>
                  </a:lnTo>
                  <a:close/>
                </a:path>
              </a:pathLst>
            </a:custGeom>
            <a:solidFill>
              <a:srgbClr val="000000"/>
            </a:solidFill>
            <a:ln w="9525">
              <a:noFill/>
              <a:round/>
              <a:headEnd/>
              <a:tailEnd/>
            </a:ln>
          </p:spPr>
          <p:txBody>
            <a:bodyPr/>
            <a:lstStyle/>
            <a:p>
              <a:endParaRPr lang="en-US"/>
            </a:p>
          </p:txBody>
        </p:sp>
        <p:sp>
          <p:nvSpPr>
            <p:cNvPr id="423008" name="Freeform 96"/>
            <p:cNvSpPr>
              <a:spLocks/>
            </p:cNvSpPr>
            <p:nvPr/>
          </p:nvSpPr>
          <p:spPr bwMode="auto">
            <a:xfrm>
              <a:off x="2986" y="3571"/>
              <a:ext cx="6" cy="32"/>
            </a:xfrm>
            <a:custGeom>
              <a:avLst/>
              <a:gdLst/>
              <a:ahLst/>
              <a:cxnLst>
                <a:cxn ang="0">
                  <a:pos x="6" y="4"/>
                </a:cxn>
                <a:cxn ang="0">
                  <a:pos x="6" y="2"/>
                </a:cxn>
                <a:cxn ang="0">
                  <a:pos x="6"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6" y="30"/>
                </a:cxn>
                <a:cxn ang="0">
                  <a:pos x="6" y="29"/>
                </a:cxn>
                <a:cxn ang="0">
                  <a:pos x="6" y="4"/>
                </a:cxn>
              </a:cxnLst>
              <a:rect l="0" t="0" r="r" b="b"/>
              <a:pathLst>
                <a:path w="6" h="32">
                  <a:moveTo>
                    <a:pt x="6" y="4"/>
                  </a:moveTo>
                  <a:lnTo>
                    <a:pt x="6" y="2"/>
                  </a:lnTo>
                  <a:lnTo>
                    <a:pt x="6"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6" y="30"/>
                  </a:lnTo>
                  <a:lnTo>
                    <a:pt x="6" y="29"/>
                  </a:lnTo>
                  <a:lnTo>
                    <a:pt x="6" y="4"/>
                  </a:lnTo>
                  <a:close/>
                </a:path>
              </a:pathLst>
            </a:custGeom>
            <a:solidFill>
              <a:srgbClr val="000000"/>
            </a:solidFill>
            <a:ln w="9525">
              <a:noFill/>
              <a:round/>
              <a:headEnd/>
              <a:tailEnd/>
            </a:ln>
          </p:spPr>
          <p:txBody>
            <a:bodyPr/>
            <a:lstStyle/>
            <a:p>
              <a:endParaRPr lang="en-US"/>
            </a:p>
          </p:txBody>
        </p:sp>
        <p:sp>
          <p:nvSpPr>
            <p:cNvPr id="423009" name="Freeform 97"/>
            <p:cNvSpPr>
              <a:spLocks/>
            </p:cNvSpPr>
            <p:nvPr/>
          </p:nvSpPr>
          <p:spPr bwMode="auto">
            <a:xfrm>
              <a:off x="2986" y="3616"/>
              <a:ext cx="6" cy="32"/>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6" y="30"/>
                </a:cxn>
                <a:cxn ang="0">
                  <a:pos x="6" y="29"/>
                </a:cxn>
                <a:cxn ang="0">
                  <a:pos x="6" y="3"/>
                </a:cxn>
              </a:cxnLst>
              <a:rect l="0" t="0" r="r" b="b"/>
              <a:pathLst>
                <a:path w="6" h="32">
                  <a:moveTo>
                    <a:pt x="6" y="3"/>
                  </a:moveTo>
                  <a:lnTo>
                    <a:pt x="6" y="2"/>
                  </a:lnTo>
                  <a:lnTo>
                    <a:pt x="6"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6" y="30"/>
                  </a:lnTo>
                  <a:lnTo>
                    <a:pt x="6" y="29"/>
                  </a:lnTo>
                  <a:lnTo>
                    <a:pt x="6" y="3"/>
                  </a:lnTo>
                  <a:close/>
                </a:path>
              </a:pathLst>
            </a:custGeom>
            <a:solidFill>
              <a:srgbClr val="000000"/>
            </a:solidFill>
            <a:ln w="9525">
              <a:noFill/>
              <a:round/>
              <a:headEnd/>
              <a:tailEnd/>
            </a:ln>
          </p:spPr>
          <p:txBody>
            <a:bodyPr/>
            <a:lstStyle/>
            <a:p>
              <a:endParaRPr lang="en-US"/>
            </a:p>
          </p:txBody>
        </p:sp>
        <p:sp>
          <p:nvSpPr>
            <p:cNvPr id="423010" name="Freeform 98"/>
            <p:cNvSpPr>
              <a:spLocks/>
            </p:cNvSpPr>
            <p:nvPr/>
          </p:nvSpPr>
          <p:spPr bwMode="auto">
            <a:xfrm>
              <a:off x="2986" y="3661"/>
              <a:ext cx="6" cy="32"/>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6" y="30"/>
                </a:cxn>
                <a:cxn ang="0">
                  <a:pos x="6" y="29"/>
                </a:cxn>
                <a:cxn ang="0">
                  <a:pos x="6" y="3"/>
                </a:cxn>
              </a:cxnLst>
              <a:rect l="0" t="0" r="r" b="b"/>
              <a:pathLst>
                <a:path w="6" h="32">
                  <a:moveTo>
                    <a:pt x="6" y="3"/>
                  </a:moveTo>
                  <a:lnTo>
                    <a:pt x="6" y="2"/>
                  </a:lnTo>
                  <a:lnTo>
                    <a:pt x="6"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6" y="30"/>
                  </a:lnTo>
                  <a:lnTo>
                    <a:pt x="6" y="29"/>
                  </a:lnTo>
                  <a:lnTo>
                    <a:pt x="6" y="3"/>
                  </a:lnTo>
                  <a:close/>
                </a:path>
              </a:pathLst>
            </a:custGeom>
            <a:solidFill>
              <a:srgbClr val="000000"/>
            </a:solidFill>
            <a:ln w="9525">
              <a:noFill/>
              <a:round/>
              <a:headEnd/>
              <a:tailEnd/>
            </a:ln>
          </p:spPr>
          <p:txBody>
            <a:bodyPr/>
            <a:lstStyle/>
            <a:p>
              <a:endParaRPr lang="en-US"/>
            </a:p>
          </p:txBody>
        </p:sp>
        <p:sp>
          <p:nvSpPr>
            <p:cNvPr id="423011" name="Freeform 99"/>
            <p:cNvSpPr>
              <a:spLocks/>
            </p:cNvSpPr>
            <p:nvPr/>
          </p:nvSpPr>
          <p:spPr bwMode="auto">
            <a:xfrm>
              <a:off x="2986" y="3706"/>
              <a:ext cx="6" cy="32"/>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6" y="30"/>
                </a:cxn>
                <a:cxn ang="0">
                  <a:pos x="6" y="29"/>
                </a:cxn>
                <a:cxn ang="0">
                  <a:pos x="6" y="3"/>
                </a:cxn>
              </a:cxnLst>
              <a:rect l="0" t="0" r="r" b="b"/>
              <a:pathLst>
                <a:path w="6" h="32">
                  <a:moveTo>
                    <a:pt x="6" y="3"/>
                  </a:moveTo>
                  <a:lnTo>
                    <a:pt x="6" y="2"/>
                  </a:lnTo>
                  <a:lnTo>
                    <a:pt x="6"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6" y="30"/>
                  </a:lnTo>
                  <a:lnTo>
                    <a:pt x="6" y="29"/>
                  </a:lnTo>
                  <a:lnTo>
                    <a:pt x="6" y="3"/>
                  </a:lnTo>
                  <a:close/>
                </a:path>
              </a:pathLst>
            </a:custGeom>
            <a:solidFill>
              <a:srgbClr val="000000"/>
            </a:solidFill>
            <a:ln w="9525">
              <a:noFill/>
              <a:round/>
              <a:headEnd/>
              <a:tailEnd/>
            </a:ln>
          </p:spPr>
          <p:txBody>
            <a:bodyPr/>
            <a:lstStyle/>
            <a:p>
              <a:endParaRPr lang="en-US"/>
            </a:p>
          </p:txBody>
        </p:sp>
        <p:sp>
          <p:nvSpPr>
            <p:cNvPr id="423012" name="Freeform 100"/>
            <p:cNvSpPr>
              <a:spLocks/>
            </p:cNvSpPr>
            <p:nvPr/>
          </p:nvSpPr>
          <p:spPr bwMode="auto">
            <a:xfrm>
              <a:off x="2986" y="3751"/>
              <a:ext cx="6" cy="32"/>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6" y="30"/>
                </a:cxn>
                <a:cxn ang="0">
                  <a:pos x="6" y="29"/>
                </a:cxn>
                <a:cxn ang="0">
                  <a:pos x="6" y="3"/>
                </a:cxn>
              </a:cxnLst>
              <a:rect l="0" t="0" r="r" b="b"/>
              <a:pathLst>
                <a:path w="6" h="32">
                  <a:moveTo>
                    <a:pt x="6" y="3"/>
                  </a:moveTo>
                  <a:lnTo>
                    <a:pt x="6" y="2"/>
                  </a:lnTo>
                  <a:lnTo>
                    <a:pt x="6"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6" y="30"/>
                  </a:lnTo>
                  <a:lnTo>
                    <a:pt x="6" y="29"/>
                  </a:lnTo>
                  <a:lnTo>
                    <a:pt x="6" y="3"/>
                  </a:lnTo>
                  <a:close/>
                </a:path>
              </a:pathLst>
            </a:custGeom>
            <a:solidFill>
              <a:srgbClr val="000000"/>
            </a:solidFill>
            <a:ln w="9525">
              <a:noFill/>
              <a:round/>
              <a:headEnd/>
              <a:tailEnd/>
            </a:ln>
          </p:spPr>
          <p:txBody>
            <a:bodyPr/>
            <a:lstStyle/>
            <a:p>
              <a:endParaRPr lang="en-US"/>
            </a:p>
          </p:txBody>
        </p:sp>
        <p:sp>
          <p:nvSpPr>
            <p:cNvPr id="423013" name="Freeform 101"/>
            <p:cNvSpPr>
              <a:spLocks/>
            </p:cNvSpPr>
            <p:nvPr/>
          </p:nvSpPr>
          <p:spPr bwMode="auto">
            <a:xfrm>
              <a:off x="2986" y="3796"/>
              <a:ext cx="6" cy="32"/>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6" y="30"/>
                </a:cxn>
                <a:cxn ang="0">
                  <a:pos x="6" y="29"/>
                </a:cxn>
                <a:cxn ang="0">
                  <a:pos x="6" y="3"/>
                </a:cxn>
              </a:cxnLst>
              <a:rect l="0" t="0" r="r" b="b"/>
              <a:pathLst>
                <a:path w="6" h="32">
                  <a:moveTo>
                    <a:pt x="6" y="3"/>
                  </a:moveTo>
                  <a:lnTo>
                    <a:pt x="6" y="2"/>
                  </a:lnTo>
                  <a:lnTo>
                    <a:pt x="6"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6" y="30"/>
                  </a:lnTo>
                  <a:lnTo>
                    <a:pt x="6" y="29"/>
                  </a:lnTo>
                  <a:lnTo>
                    <a:pt x="6" y="3"/>
                  </a:lnTo>
                  <a:close/>
                </a:path>
              </a:pathLst>
            </a:custGeom>
            <a:solidFill>
              <a:srgbClr val="000000"/>
            </a:solidFill>
            <a:ln w="9525">
              <a:noFill/>
              <a:round/>
              <a:headEnd/>
              <a:tailEnd/>
            </a:ln>
          </p:spPr>
          <p:txBody>
            <a:bodyPr/>
            <a:lstStyle/>
            <a:p>
              <a:endParaRPr lang="en-US"/>
            </a:p>
          </p:txBody>
        </p:sp>
        <p:sp>
          <p:nvSpPr>
            <p:cNvPr id="423014" name="Freeform 102"/>
            <p:cNvSpPr>
              <a:spLocks/>
            </p:cNvSpPr>
            <p:nvPr/>
          </p:nvSpPr>
          <p:spPr bwMode="auto">
            <a:xfrm>
              <a:off x="2986" y="3841"/>
              <a:ext cx="6" cy="32"/>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6" y="30"/>
                </a:cxn>
                <a:cxn ang="0">
                  <a:pos x="6" y="29"/>
                </a:cxn>
                <a:cxn ang="0">
                  <a:pos x="6" y="3"/>
                </a:cxn>
              </a:cxnLst>
              <a:rect l="0" t="0" r="r" b="b"/>
              <a:pathLst>
                <a:path w="6" h="32">
                  <a:moveTo>
                    <a:pt x="6" y="3"/>
                  </a:moveTo>
                  <a:lnTo>
                    <a:pt x="6" y="2"/>
                  </a:lnTo>
                  <a:lnTo>
                    <a:pt x="6"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6" y="30"/>
                  </a:lnTo>
                  <a:lnTo>
                    <a:pt x="6" y="29"/>
                  </a:lnTo>
                  <a:lnTo>
                    <a:pt x="6" y="3"/>
                  </a:lnTo>
                  <a:close/>
                </a:path>
              </a:pathLst>
            </a:custGeom>
            <a:solidFill>
              <a:srgbClr val="000000"/>
            </a:solidFill>
            <a:ln w="9525">
              <a:noFill/>
              <a:round/>
              <a:headEnd/>
              <a:tailEnd/>
            </a:ln>
          </p:spPr>
          <p:txBody>
            <a:bodyPr/>
            <a:lstStyle/>
            <a:p>
              <a:endParaRPr lang="en-US"/>
            </a:p>
          </p:txBody>
        </p:sp>
        <p:sp>
          <p:nvSpPr>
            <p:cNvPr id="423015" name="Freeform 103"/>
            <p:cNvSpPr>
              <a:spLocks/>
            </p:cNvSpPr>
            <p:nvPr/>
          </p:nvSpPr>
          <p:spPr bwMode="auto">
            <a:xfrm>
              <a:off x="2986" y="3886"/>
              <a:ext cx="6" cy="32"/>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6" y="30"/>
                </a:cxn>
                <a:cxn ang="0">
                  <a:pos x="6" y="29"/>
                </a:cxn>
                <a:cxn ang="0">
                  <a:pos x="6" y="3"/>
                </a:cxn>
              </a:cxnLst>
              <a:rect l="0" t="0" r="r" b="b"/>
              <a:pathLst>
                <a:path w="6" h="32">
                  <a:moveTo>
                    <a:pt x="6" y="3"/>
                  </a:moveTo>
                  <a:lnTo>
                    <a:pt x="6" y="2"/>
                  </a:lnTo>
                  <a:lnTo>
                    <a:pt x="6"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6" y="30"/>
                  </a:lnTo>
                  <a:lnTo>
                    <a:pt x="6" y="29"/>
                  </a:lnTo>
                  <a:lnTo>
                    <a:pt x="6" y="3"/>
                  </a:lnTo>
                  <a:close/>
                </a:path>
              </a:pathLst>
            </a:custGeom>
            <a:solidFill>
              <a:srgbClr val="000000"/>
            </a:solidFill>
            <a:ln w="9525">
              <a:noFill/>
              <a:round/>
              <a:headEnd/>
              <a:tailEnd/>
            </a:ln>
          </p:spPr>
          <p:txBody>
            <a:bodyPr/>
            <a:lstStyle/>
            <a:p>
              <a:endParaRPr lang="en-US"/>
            </a:p>
          </p:txBody>
        </p:sp>
        <p:sp>
          <p:nvSpPr>
            <p:cNvPr id="423016" name="Freeform 104"/>
            <p:cNvSpPr>
              <a:spLocks/>
            </p:cNvSpPr>
            <p:nvPr/>
          </p:nvSpPr>
          <p:spPr bwMode="auto">
            <a:xfrm>
              <a:off x="2986" y="3931"/>
              <a:ext cx="11" cy="31"/>
            </a:xfrm>
            <a:custGeom>
              <a:avLst/>
              <a:gdLst/>
              <a:ahLst/>
              <a:cxnLst>
                <a:cxn ang="0">
                  <a:pos x="6" y="3"/>
                </a:cxn>
                <a:cxn ang="0">
                  <a:pos x="6" y="2"/>
                </a:cxn>
                <a:cxn ang="0">
                  <a:pos x="6" y="1"/>
                </a:cxn>
                <a:cxn ang="0">
                  <a:pos x="5" y="0"/>
                </a:cxn>
                <a:cxn ang="0">
                  <a:pos x="4" y="0"/>
                </a:cxn>
                <a:cxn ang="0">
                  <a:pos x="3" y="0"/>
                </a:cxn>
                <a:cxn ang="0">
                  <a:pos x="2" y="0"/>
                </a:cxn>
                <a:cxn ang="0">
                  <a:pos x="1" y="1"/>
                </a:cxn>
                <a:cxn ang="0">
                  <a:pos x="0" y="2"/>
                </a:cxn>
                <a:cxn ang="0">
                  <a:pos x="1" y="6"/>
                </a:cxn>
                <a:cxn ang="0">
                  <a:pos x="1" y="7"/>
                </a:cxn>
                <a:cxn ang="0">
                  <a:pos x="3" y="21"/>
                </a:cxn>
                <a:cxn ang="0">
                  <a:pos x="4" y="29"/>
                </a:cxn>
                <a:cxn ang="0">
                  <a:pos x="5" y="30"/>
                </a:cxn>
                <a:cxn ang="0">
                  <a:pos x="6" y="31"/>
                </a:cxn>
                <a:cxn ang="0">
                  <a:pos x="8" y="31"/>
                </a:cxn>
                <a:cxn ang="0">
                  <a:pos x="9" y="31"/>
                </a:cxn>
                <a:cxn ang="0">
                  <a:pos x="10" y="31"/>
                </a:cxn>
                <a:cxn ang="0">
                  <a:pos x="11" y="30"/>
                </a:cxn>
                <a:cxn ang="0">
                  <a:pos x="11" y="29"/>
                </a:cxn>
                <a:cxn ang="0">
                  <a:pos x="11" y="27"/>
                </a:cxn>
                <a:cxn ang="0">
                  <a:pos x="10" y="20"/>
                </a:cxn>
                <a:cxn ang="0">
                  <a:pos x="8" y="6"/>
                </a:cxn>
                <a:cxn ang="0">
                  <a:pos x="4" y="7"/>
                </a:cxn>
                <a:cxn ang="0">
                  <a:pos x="8" y="7"/>
                </a:cxn>
                <a:cxn ang="0">
                  <a:pos x="6" y="3"/>
                </a:cxn>
              </a:cxnLst>
              <a:rect l="0" t="0" r="r" b="b"/>
              <a:pathLst>
                <a:path w="11" h="31">
                  <a:moveTo>
                    <a:pt x="6" y="3"/>
                  </a:moveTo>
                  <a:lnTo>
                    <a:pt x="6" y="2"/>
                  </a:lnTo>
                  <a:lnTo>
                    <a:pt x="6" y="1"/>
                  </a:lnTo>
                  <a:lnTo>
                    <a:pt x="5" y="0"/>
                  </a:lnTo>
                  <a:lnTo>
                    <a:pt x="4" y="0"/>
                  </a:lnTo>
                  <a:lnTo>
                    <a:pt x="3" y="0"/>
                  </a:lnTo>
                  <a:lnTo>
                    <a:pt x="2" y="0"/>
                  </a:lnTo>
                  <a:lnTo>
                    <a:pt x="1" y="1"/>
                  </a:lnTo>
                  <a:lnTo>
                    <a:pt x="0" y="2"/>
                  </a:lnTo>
                  <a:lnTo>
                    <a:pt x="1" y="6"/>
                  </a:lnTo>
                  <a:lnTo>
                    <a:pt x="1" y="7"/>
                  </a:lnTo>
                  <a:lnTo>
                    <a:pt x="3" y="21"/>
                  </a:lnTo>
                  <a:lnTo>
                    <a:pt x="4" y="29"/>
                  </a:lnTo>
                  <a:lnTo>
                    <a:pt x="5" y="30"/>
                  </a:lnTo>
                  <a:lnTo>
                    <a:pt x="6" y="31"/>
                  </a:lnTo>
                  <a:lnTo>
                    <a:pt x="8" y="31"/>
                  </a:lnTo>
                  <a:lnTo>
                    <a:pt x="9" y="31"/>
                  </a:lnTo>
                  <a:lnTo>
                    <a:pt x="10" y="31"/>
                  </a:lnTo>
                  <a:lnTo>
                    <a:pt x="11" y="30"/>
                  </a:lnTo>
                  <a:lnTo>
                    <a:pt x="11" y="29"/>
                  </a:lnTo>
                  <a:lnTo>
                    <a:pt x="11" y="27"/>
                  </a:lnTo>
                  <a:lnTo>
                    <a:pt x="10" y="20"/>
                  </a:lnTo>
                  <a:lnTo>
                    <a:pt x="8" y="6"/>
                  </a:lnTo>
                  <a:lnTo>
                    <a:pt x="4" y="7"/>
                  </a:lnTo>
                  <a:lnTo>
                    <a:pt x="8" y="7"/>
                  </a:lnTo>
                  <a:lnTo>
                    <a:pt x="6" y="3"/>
                  </a:lnTo>
                  <a:close/>
                </a:path>
              </a:pathLst>
            </a:custGeom>
            <a:solidFill>
              <a:srgbClr val="000000"/>
            </a:solidFill>
            <a:ln w="9525">
              <a:noFill/>
              <a:round/>
              <a:headEnd/>
              <a:tailEnd/>
            </a:ln>
          </p:spPr>
          <p:txBody>
            <a:bodyPr/>
            <a:lstStyle/>
            <a:p>
              <a:endParaRPr lang="en-US"/>
            </a:p>
          </p:txBody>
        </p:sp>
        <p:sp>
          <p:nvSpPr>
            <p:cNvPr id="423017" name="Freeform 105"/>
            <p:cNvSpPr>
              <a:spLocks/>
            </p:cNvSpPr>
            <p:nvPr/>
          </p:nvSpPr>
          <p:spPr bwMode="auto">
            <a:xfrm>
              <a:off x="2997" y="3973"/>
              <a:ext cx="20" cy="29"/>
            </a:xfrm>
            <a:custGeom>
              <a:avLst/>
              <a:gdLst/>
              <a:ahLst/>
              <a:cxnLst>
                <a:cxn ang="0">
                  <a:pos x="7" y="4"/>
                </a:cxn>
                <a:cxn ang="0">
                  <a:pos x="7" y="3"/>
                </a:cxn>
                <a:cxn ang="0">
                  <a:pos x="5" y="2"/>
                </a:cxn>
                <a:cxn ang="0">
                  <a:pos x="4" y="0"/>
                </a:cxn>
                <a:cxn ang="0">
                  <a:pos x="3" y="0"/>
                </a:cxn>
                <a:cxn ang="0">
                  <a:pos x="2" y="2"/>
                </a:cxn>
                <a:cxn ang="0">
                  <a:pos x="1" y="3"/>
                </a:cxn>
                <a:cxn ang="0">
                  <a:pos x="0" y="4"/>
                </a:cxn>
                <a:cxn ang="0">
                  <a:pos x="0" y="5"/>
                </a:cxn>
                <a:cxn ang="0">
                  <a:pos x="5" y="15"/>
                </a:cxn>
                <a:cxn ang="0">
                  <a:pos x="7" y="16"/>
                </a:cxn>
                <a:cxn ang="0">
                  <a:pos x="13" y="27"/>
                </a:cxn>
                <a:cxn ang="0">
                  <a:pos x="13" y="28"/>
                </a:cxn>
                <a:cxn ang="0">
                  <a:pos x="14" y="29"/>
                </a:cxn>
                <a:cxn ang="0">
                  <a:pos x="16" y="29"/>
                </a:cxn>
                <a:cxn ang="0">
                  <a:pos x="17" y="29"/>
                </a:cxn>
                <a:cxn ang="0">
                  <a:pos x="18" y="29"/>
                </a:cxn>
                <a:cxn ang="0">
                  <a:pos x="19" y="28"/>
                </a:cxn>
                <a:cxn ang="0">
                  <a:pos x="20" y="27"/>
                </a:cxn>
                <a:cxn ang="0">
                  <a:pos x="20" y="26"/>
                </a:cxn>
                <a:cxn ang="0">
                  <a:pos x="19" y="25"/>
                </a:cxn>
                <a:cxn ang="0">
                  <a:pos x="19" y="24"/>
                </a:cxn>
                <a:cxn ang="0">
                  <a:pos x="12" y="13"/>
                </a:cxn>
                <a:cxn ang="0">
                  <a:pos x="9" y="15"/>
                </a:cxn>
                <a:cxn ang="0">
                  <a:pos x="12" y="14"/>
                </a:cxn>
                <a:cxn ang="0">
                  <a:pos x="7" y="4"/>
                </a:cxn>
              </a:cxnLst>
              <a:rect l="0" t="0" r="r" b="b"/>
              <a:pathLst>
                <a:path w="20" h="29">
                  <a:moveTo>
                    <a:pt x="7" y="4"/>
                  </a:moveTo>
                  <a:lnTo>
                    <a:pt x="7" y="3"/>
                  </a:lnTo>
                  <a:lnTo>
                    <a:pt x="5" y="2"/>
                  </a:lnTo>
                  <a:lnTo>
                    <a:pt x="4" y="0"/>
                  </a:lnTo>
                  <a:lnTo>
                    <a:pt x="3" y="0"/>
                  </a:lnTo>
                  <a:lnTo>
                    <a:pt x="2" y="2"/>
                  </a:lnTo>
                  <a:lnTo>
                    <a:pt x="1" y="3"/>
                  </a:lnTo>
                  <a:lnTo>
                    <a:pt x="0" y="4"/>
                  </a:lnTo>
                  <a:lnTo>
                    <a:pt x="0" y="5"/>
                  </a:lnTo>
                  <a:lnTo>
                    <a:pt x="5" y="15"/>
                  </a:lnTo>
                  <a:lnTo>
                    <a:pt x="7" y="16"/>
                  </a:lnTo>
                  <a:lnTo>
                    <a:pt x="13" y="27"/>
                  </a:lnTo>
                  <a:lnTo>
                    <a:pt x="13" y="28"/>
                  </a:lnTo>
                  <a:lnTo>
                    <a:pt x="14" y="29"/>
                  </a:lnTo>
                  <a:lnTo>
                    <a:pt x="16" y="29"/>
                  </a:lnTo>
                  <a:lnTo>
                    <a:pt x="17" y="29"/>
                  </a:lnTo>
                  <a:lnTo>
                    <a:pt x="18" y="29"/>
                  </a:lnTo>
                  <a:lnTo>
                    <a:pt x="19" y="28"/>
                  </a:lnTo>
                  <a:lnTo>
                    <a:pt x="20" y="27"/>
                  </a:lnTo>
                  <a:lnTo>
                    <a:pt x="20" y="26"/>
                  </a:lnTo>
                  <a:lnTo>
                    <a:pt x="19" y="25"/>
                  </a:lnTo>
                  <a:lnTo>
                    <a:pt x="19" y="24"/>
                  </a:lnTo>
                  <a:lnTo>
                    <a:pt x="12" y="13"/>
                  </a:lnTo>
                  <a:lnTo>
                    <a:pt x="9" y="15"/>
                  </a:lnTo>
                  <a:lnTo>
                    <a:pt x="12" y="14"/>
                  </a:lnTo>
                  <a:lnTo>
                    <a:pt x="7" y="4"/>
                  </a:lnTo>
                  <a:close/>
                </a:path>
              </a:pathLst>
            </a:custGeom>
            <a:solidFill>
              <a:srgbClr val="000000"/>
            </a:solidFill>
            <a:ln w="9525">
              <a:noFill/>
              <a:round/>
              <a:headEnd/>
              <a:tailEnd/>
            </a:ln>
          </p:spPr>
          <p:txBody>
            <a:bodyPr/>
            <a:lstStyle/>
            <a:p>
              <a:endParaRPr lang="en-US"/>
            </a:p>
          </p:txBody>
        </p:sp>
        <p:sp>
          <p:nvSpPr>
            <p:cNvPr id="423018" name="Freeform 106"/>
            <p:cNvSpPr>
              <a:spLocks/>
            </p:cNvSpPr>
            <p:nvPr/>
          </p:nvSpPr>
          <p:spPr bwMode="auto">
            <a:xfrm>
              <a:off x="3023" y="4011"/>
              <a:ext cx="26" cy="23"/>
            </a:xfrm>
            <a:custGeom>
              <a:avLst/>
              <a:gdLst/>
              <a:ahLst/>
              <a:cxnLst>
                <a:cxn ang="0">
                  <a:pos x="6" y="2"/>
                </a:cxn>
                <a:cxn ang="0">
                  <a:pos x="5" y="1"/>
                </a:cxn>
                <a:cxn ang="0">
                  <a:pos x="4" y="0"/>
                </a:cxn>
                <a:cxn ang="0">
                  <a:pos x="3" y="0"/>
                </a:cxn>
                <a:cxn ang="0">
                  <a:pos x="2" y="1"/>
                </a:cxn>
                <a:cxn ang="0">
                  <a:pos x="1" y="2"/>
                </a:cxn>
                <a:cxn ang="0">
                  <a:pos x="0" y="3"/>
                </a:cxn>
                <a:cxn ang="0">
                  <a:pos x="0" y="4"/>
                </a:cxn>
                <a:cxn ang="0">
                  <a:pos x="1" y="5"/>
                </a:cxn>
                <a:cxn ang="0">
                  <a:pos x="4" y="10"/>
                </a:cxn>
                <a:cxn ang="0">
                  <a:pos x="5" y="11"/>
                </a:cxn>
                <a:cxn ang="0">
                  <a:pos x="22" y="23"/>
                </a:cxn>
                <a:cxn ang="0">
                  <a:pos x="23" y="23"/>
                </a:cxn>
                <a:cxn ang="0">
                  <a:pos x="24" y="23"/>
                </a:cxn>
                <a:cxn ang="0">
                  <a:pos x="25" y="23"/>
                </a:cxn>
                <a:cxn ang="0">
                  <a:pos x="26" y="22"/>
                </a:cxn>
                <a:cxn ang="0">
                  <a:pos x="26" y="21"/>
                </a:cxn>
                <a:cxn ang="0">
                  <a:pos x="26" y="20"/>
                </a:cxn>
                <a:cxn ang="0">
                  <a:pos x="26" y="19"/>
                </a:cxn>
                <a:cxn ang="0">
                  <a:pos x="25" y="18"/>
                </a:cxn>
                <a:cxn ang="0">
                  <a:pos x="8" y="5"/>
                </a:cxn>
                <a:cxn ang="0">
                  <a:pos x="7" y="7"/>
                </a:cxn>
                <a:cxn ang="0">
                  <a:pos x="10" y="6"/>
                </a:cxn>
                <a:cxn ang="0">
                  <a:pos x="6" y="2"/>
                </a:cxn>
              </a:cxnLst>
              <a:rect l="0" t="0" r="r" b="b"/>
              <a:pathLst>
                <a:path w="26" h="23">
                  <a:moveTo>
                    <a:pt x="6" y="2"/>
                  </a:moveTo>
                  <a:lnTo>
                    <a:pt x="5" y="1"/>
                  </a:lnTo>
                  <a:lnTo>
                    <a:pt x="4" y="0"/>
                  </a:lnTo>
                  <a:lnTo>
                    <a:pt x="3" y="0"/>
                  </a:lnTo>
                  <a:lnTo>
                    <a:pt x="2" y="1"/>
                  </a:lnTo>
                  <a:lnTo>
                    <a:pt x="1" y="2"/>
                  </a:lnTo>
                  <a:lnTo>
                    <a:pt x="0" y="3"/>
                  </a:lnTo>
                  <a:lnTo>
                    <a:pt x="0" y="4"/>
                  </a:lnTo>
                  <a:lnTo>
                    <a:pt x="1" y="5"/>
                  </a:lnTo>
                  <a:lnTo>
                    <a:pt x="4" y="10"/>
                  </a:lnTo>
                  <a:lnTo>
                    <a:pt x="5" y="11"/>
                  </a:lnTo>
                  <a:lnTo>
                    <a:pt x="22" y="23"/>
                  </a:lnTo>
                  <a:lnTo>
                    <a:pt x="23" y="23"/>
                  </a:lnTo>
                  <a:lnTo>
                    <a:pt x="24" y="23"/>
                  </a:lnTo>
                  <a:lnTo>
                    <a:pt x="25" y="23"/>
                  </a:lnTo>
                  <a:lnTo>
                    <a:pt x="26" y="22"/>
                  </a:lnTo>
                  <a:lnTo>
                    <a:pt x="26" y="21"/>
                  </a:lnTo>
                  <a:lnTo>
                    <a:pt x="26" y="20"/>
                  </a:lnTo>
                  <a:lnTo>
                    <a:pt x="26" y="19"/>
                  </a:lnTo>
                  <a:lnTo>
                    <a:pt x="25" y="18"/>
                  </a:lnTo>
                  <a:lnTo>
                    <a:pt x="8" y="5"/>
                  </a:lnTo>
                  <a:lnTo>
                    <a:pt x="7" y="7"/>
                  </a:lnTo>
                  <a:lnTo>
                    <a:pt x="10" y="6"/>
                  </a:lnTo>
                  <a:lnTo>
                    <a:pt x="6" y="2"/>
                  </a:lnTo>
                  <a:close/>
                </a:path>
              </a:pathLst>
            </a:custGeom>
            <a:solidFill>
              <a:srgbClr val="000000"/>
            </a:solidFill>
            <a:ln w="9525">
              <a:noFill/>
              <a:round/>
              <a:headEnd/>
              <a:tailEnd/>
            </a:ln>
          </p:spPr>
          <p:txBody>
            <a:bodyPr/>
            <a:lstStyle/>
            <a:p>
              <a:endParaRPr lang="en-US"/>
            </a:p>
          </p:txBody>
        </p:sp>
        <p:sp>
          <p:nvSpPr>
            <p:cNvPr id="423019" name="Freeform 107"/>
            <p:cNvSpPr>
              <a:spLocks/>
            </p:cNvSpPr>
            <p:nvPr/>
          </p:nvSpPr>
          <p:spPr bwMode="auto">
            <a:xfrm>
              <a:off x="3059" y="4039"/>
              <a:ext cx="32" cy="16"/>
            </a:xfrm>
            <a:custGeom>
              <a:avLst/>
              <a:gdLst/>
              <a:ahLst/>
              <a:cxnLst>
                <a:cxn ang="0">
                  <a:pos x="5" y="0"/>
                </a:cxn>
                <a:cxn ang="0">
                  <a:pos x="4" y="0"/>
                </a:cxn>
                <a:cxn ang="0">
                  <a:pos x="3" y="1"/>
                </a:cxn>
                <a:cxn ang="0">
                  <a:pos x="1" y="2"/>
                </a:cxn>
                <a:cxn ang="0">
                  <a:pos x="0" y="3"/>
                </a:cxn>
                <a:cxn ang="0">
                  <a:pos x="0" y="4"/>
                </a:cxn>
                <a:cxn ang="0">
                  <a:pos x="1" y="5"/>
                </a:cxn>
                <a:cxn ang="0">
                  <a:pos x="3" y="6"/>
                </a:cxn>
                <a:cxn ang="0">
                  <a:pos x="4" y="6"/>
                </a:cxn>
                <a:cxn ang="0">
                  <a:pos x="15" y="11"/>
                </a:cxn>
                <a:cxn ang="0">
                  <a:pos x="27" y="16"/>
                </a:cxn>
                <a:cxn ang="0">
                  <a:pos x="28" y="16"/>
                </a:cxn>
                <a:cxn ang="0">
                  <a:pos x="29" y="16"/>
                </a:cxn>
                <a:cxn ang="0">
                  <a:pos x="30" y="16"/>
                </a:cxn>
                <a:cxn ang="0">
                  <a:pos x="32" y="15"/>
                </a:cxn>
                <a:cxn ang="0">
                  <a:pos x="32" y="14"/>
                </a:cxn>
                <a:cxn ang="0">
                  <a:pos x="32" y="13"/>
                </a:cxn>
                <a:cxn ang="0">
                  <a:pos x="32" y="11"/>
                </a:cxn>
                <a:cxn ang="0">
                  <a:pos x="30" y="10"/>
                </a:cxn>
                <a:cxn ang="0">
                  <a:pos x="29" y="9"/>
                </a:cxn>
                <a:cxn ang="0">
                  <a:pos x="28" y="9"/>
                </a:cxn>
                <a:cxn ang="0">
                  <a:pos x="16" y="5"/>
                </a:cxn>
                <a:cxn ang="0">
                  <a:pos x="5" y="0"/>
                </a:cxn>
              </a:cxnLst>
              <a:rect l="0" t="0" r="r" b="b"/>
              <a:pathLst>
                <a:path w="32" h="16">
                  <a:moveTo>
                    <a:pt x="5" y="0"/>
                  </a:moveTo>
                  <a:lnTo>
                    <a:pt x="4" y="0"/>
                  </a:lnTo>
                  <a:lnTo>
                    <a:pt x="3" y="1"/>
                  </a:lnTo>
                  <a:lnTo>
                    <a:pt x="1" y="2"/>
                  </a:lnTo>
                  <a:lnTo>
                    <a:pt x="0" y="3"/>
                  </a:lnTo>
                  <a:lnTo>
                    <a:pt x="0" y="4"/>
                  </a:lnTo>
                  <a:lnTo>
                    <a:pt x="1" y="5"/>
                  </a:lnTo>
                  <a:lnTo>
                    <a:pt x="3" y="6"/>
                  </a:lnTo>
                  <a:lnTo>
                    <a:pt x="4" y="6"/>
                  </a:lnTo>
                  <a:lnTo>
                    <a:pt x="15" y="11"/>
                  </a:lnTo>
                  <a:lnTo>
                    <a:pt x="27" y="16"/>
                  </a:lnTo>
                  <a:lnTo>
                    <a:pt x="28" y="16"/>
                  </a:lnTo>
                  <a:lnTo>
                    <a:pt x="29" y="16"/>
                  </a:lnTo>
                  <a:lnTo>
                    <a:pt x="30" y="16"/>
                  </a:lnTo>
                  <a:lnTo>
                    <a:pt x="32" y="15"/>
                  </a:lnTo>
                  <a:lnTo>
                    <a:pt x="32" y="14"/>
                  </a:lnTo>
                  <a:lnTo>
                    <a:pt x="32" y="13"/>
                  </a:lnTo>
                  <a:lnTo>
                    <a:pt x="32" y="11"/>
                  </a:lnTo>
                  <a:lnTo>
                    <a:pt x="30" y="10"/>
                  </a:lnTo>
                  <a:lnTo>
                    <a:pt x="29" y="9"/>
                  </a:lnTo>
                  <a:lnTo>
                    <a:pt x="28" y="9"/>
                  </a:lnTo>
                  <a:lnTo>
                    <a:pt x="16" y="5"/>
                  </a:lnTo>
                  <a:lnTo>
                    <a:pt x="5" y="0"/>
                  </a:lnTo>
                  <a:close/>
                </a:path>
              </a:pathLst>
            </a:custGeom>
            <a:solidFill>
              <a:srgbClr val="000000"/>
            </a:solidFill>
            <a:ln w="9525">
              <a:noFill/>
              <a:round/>
              <a:headEnd/>
              <a:tailEnd/>
            </a:ln>
          </p:spPr>
          <p:txBody>
            <a:bodyPr/>
            <a:lstStyle/>
            <a:p>
              <a:endParaRPr lang="en-US"/>
            </a:p>
          </p:txBody>
        </p:sp>
        <p:sp>
          <p:nvSpPr>
            <p:cNvPr id="423020" name="Freeform 108"/>
            <p:cNvSpPr>
              <a:spLocks/>
            </p:cNvSpPr>
            <p:nvPr/>
          </p:nvSpPr>
          <p:spPr bwMode="auto">
            <a:xfrm>
              <a:off x="3104" y="4053"/>
              <a:ext cx="33" cy="8"/>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10" y="7"/>
                </a:cxn>
                <a:cxn ang="0">
                  <a:pos x="24" y="8"/>
                </a:cxn>
                <a:cxn ang="0">
                  <a:pos x="29" y="8"/>
                </a:cxn>
                <a:cxn ang="0">
                  <a:pos x="30" y="8"/>
                </a:cxn>
                <a:cxn ang="0">
                  <a:pos x="31" y="8"/>
                </a:cxn>
                <a:cxn ang="0">
                  <a:pos x="32" y="7"/>
                </a:cxn>
                <a:cxn ang="0">
                  <a:pos x="33" y="6"/>
                </a:cxn>
                <a:cxn ang="0">
                  <a:pos x="33" y="5"/>
                </a:cxn>
                <a:cxn ang="0">
                  <a:pos x="32" y="4"/>
                </a:cxn>
                <a:cxn ang="0">
                  <a:pos x="31" y="3"/>
                </a:cxn>
                <a:cxn ang="0">
                  <a:pos x="30" y="2"/>
                </a:cxn>
                <a:cxn ang="0">
                  <a:pos x="26" y="2"/>
                </a:cxn>
                <a:cxn ang="0">
                  <a:pos x="11" y="1"/>
                </a:cxn>
                <a:cxn ang="0">
                  <a:pos x="3" y="0"/>
                </a:cxn>
              </a:cxnLst>
              <a:rect l="0" t="0" r="r" b="b"/>
              <a:pathLst>
                <a:path w="33" h="8">
                  <a:moveTo>
                    <a:pt x="3" y="0"/>
                  </a:moveTo>
                  <a:lnTo>
                    <a:pt x="2" y="0"/>
                  </a:lnTo>
                  <a:lnTo>
                    <a:pt x="1" y="1"/>
                  </a:lnTo>
                  <a:lnTo>
                    <a:pt x="0" y="2"/>
                  </a:lnTo>
                  <a:lnTo>
                    <a:pt x="0" y="3"/>
                  </a:lnTo>
                  <a:lnTo>
                    <a:pt x="0" y="4"/>
                  </a:lnTo>
                  <a:lnTo>
                    <a:pt x="0" y="5"/>
                  </a:lnTo>
                  <a:lnTo>
                    <a:pt x="1" y="6"/>
                  </a:lnTo>
                  <a:lnTo>
                    <a:pt x="2" y="6"/>
                  </a:lnTo>
                  <a:lnTo>
                    <a:pt x="10" y="7"/>
                  </a:lnTo>
                  <a:lnTo>
                    <a:pt x="24" y="8"/>
                  </a:lnTo>
                  <a:lnTo>
                    <a:pt x="29" y="8"/>
                  </a:lnTo>
                  <a:lnTo>
                    <a:pt x="30" y="8"/>
                  </a:lnTo>
                  <a:lnTo>
                    <a:pt x="31" y="8"/>
                  </a:lnTo>
                  <a:lnTo>
                    <a:pt x="32" y="7"/>
                  </a:lnTo>
                  <a:lnTo>
                    <a:pt x="33" y="6"/>
                  </a:lnTo>
                  <a:lnTo>
                    <a:pt x="33" y="5"/>
                  </a:lnTo>
                  <a:lnTo>
                    <a:pt x="32" y="4"/>
                  </a:lnTo>
                  <a:lnTo>
                    <a:pt x="31" y="3"/>
                  </a:lnTo>
                  <a:lnTo>
                    <a:pt x="30" y="2"/>
                  </a:lnTo>
                  <a:lnTo>
                    <a:pt x="26" y="2"/>
                  </a:lnTo>
                  <a:lnTo>
                    <a:pt x="11" y="1"/>
                  </a:lnTo>
                  <a:lnTo>
                    <a:pt x="3" y="0"/>
                  </a:lnTo>
                  <a:close/>
                </a:path>
              </a:pathLst>
            </a:custGeom>
            <a:solidFill>
              <a:srgbClr val="000000"/>
            </a:solidFill>
            <a:ln w="9525">
              <a:noFill/>
              <a:round/>
              <a:headEnd/>
              <a:tailEnd/>
            </a:ln>
          </p:spPr>
          <p:txBody>
            <a:bodyPr/>
            <a:lstStyle/>
            <a:p>
              <a:endParaRPr lang="en-US"/>
            </a:p>
          </p:txBody>
        </p:sp>
        <p:sp>
          <p:nvSpPr>
            <p:cNvPr id="423021" name="Freeform 109"/>
            <p:cNvSpPr>
              <a:spLocks/>
            </p:cNvSpPr>
            <p:nvPr/>
          </p:nvSpPr>
          <p:spPr bwMode="auto">
            <a:xfrm>
              <a:off x="3151" y="4055"/>
              <a:ext cx="33"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9" y="6"/>
                </a:cxn>
                <a:cxn ang="0">
                  <a:pos x="30" y="6"/>
                </a:cxn>
                <a:cxn ang="0">
                  <a:pos x="31" y="6"/>
                </a:cxn>
                <a:cxn ang="0">
                  <a:pos x="32" y="5"/>
                </a:cxn>
                <a:cxn ang="0">
                  <a:pos x="33" y="4"/>
                </a:cxn>
                <a:cxn ang="0">
                  <a:pos x="33" y="3"/>
                </a:cxn>
                <a:cxn ang="0">
                  <a:pos x="32" y="2"/>
                </a:cxn>
                <a:cxn ang="0">
                  <a:pos x="31" y="1"/>
                </a:cxn>
                <a:cxn ang="0">
                  <a:pos x="30" y="0"/>
                </a:cxn>
                <a:cxn ang="0">
                  <a:pos x="3" y="0"/>
                </a:cxn>
              </a:cxnLst>
              <a:rect l="0" t="0" r="r" b="b"/>
              <a:pathLst>
                <a:path w="33" h="6">
                  <a:moveTo>
                    <a:pt x="3" y="0"/>
                  </a:moveTo>
                  <a:lnTo>
                    <a:pt x="2" y="0"/>
                  </a:lnTo>
                  <a:lnTo>
                    <a:pt x="1" y="1"/>
                  </a:lnTo>
                  <a:lnTo>
                    <a:pt x="0" y="2"/>
                  </a:lnTo>
                  <a:lnTo>
                    <a:pt x="0" y="3"/>
                  </a:lnTo>
                  <a:lnTo>
                    <a:pt x="0" y="4"/>
                  </a:lnTo>
                  <a:lnTo>
                    <a:pt x="0" y="5"/>
                  </a:lnTo>
                  <a:lnTo>
                    <a:pt x="1" y="6"/>
                  </a:lnTo>
                  <a:lnTo>
                    <a:pt x="2" y="6"/>
                  </a:lnTo>
                  <a:lnTo>
                    <a:pt x="29" y="6"/>
                  </a:lnTo>
                  <a:lnTo>
                    <a:pt x="30" y="6"/>
                  </a:lnTo>
                  <a:lnTo>
                    <a:pt x="31" y="6"/>
                  </a:lnTo>
                  <a:lnTo>
                    <a:pt x="32" y="5"/>
                  </a:lnTo>
                  <a:lnTo>
                    <a:pt x="33" y="4"/>
                  </a:lnTo>
                  <a:lnTo>
                    <a:pt x="33" y="3"/>
                  </a:lnTo>
                  <a:lnTo>
                    <a:pt x="32" y="2"/>
                  </a:lnTo>
                  <a:lnTo>
                    <a:pt x="31" y="1"/>
                  </a:lnTo>
                  <a:lnTo>
                    <a:pt x="30" y="0"/>
                  </a:lnTo>
                  <a:lnTo>
                    <a:pt x="3" y="0"/>
                  </a:lnTo>
                  <a:close/>
                </a:path>
              </a:pathLst>
            </a:custGeom>
            <a:solidFill>
              <a:srgbClr val="000000"/>
            </a:solidFill>
            <a:ln w="9525">
              <a:noFill/>
              <a:round/>
              <a:headEnd/>
              <a:tailEnd/>
            </a:ln>
          </p:spPr>
          <p:txBody>
            <a:bodyPr/>
            <a:lstStyle/>
            <a:p>
              <a:endParaRPr lang="en-US"/>
            </a:p>
          </p:txBody>
        </p:sp>
        <p:sp>
          <p:nvSpPr>
            <p:cNvPr id="423022" name="Freeform 110"/>
            <p:cNvSpPr>
              <a:spLocks/>
            </p:cNvSpPr>
            <p:nvPr/>
          </p:nvSpPr>
          <p:spPr bwMode="auto">
            <a:xfrm>
              <a:off x="3198" y="4055"/>
              <a:ext cx="33"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9" y="6"/>
                </a:cxn>
                <a:cxn ang="0">
                  <a:pos x="30" y="6"/>
                </a:cxn>
                <a:cxn ang="0">
                  <a:pos x="31" y="6"/>
                </a:cxn>
                <a:cxn ang="0">
                  <a:pos x="32" y="5"/>
                </a:cxn>
                <a:cxn ang="0">
                  <a:pos x="33" y="4"/>
                </a:cxn>
                <a:cxn ang="0">
                  <a:pos x="33" y="3"/>
                </a:cxn>
                <a:cxn ang="0">
                  <a:pos x="32" y="2"/>
                </a:cxn>
                <a:cxn ang="0">
                  <a:pos x="31" y="1"/>
                </a:cxn>
                <a:cxn ang="0">
                  <a:pos x="30" y="0"/>
                </a:cxn>
                <a:cxn ang="0">
                  <a:pos x="3" y="0"/>
                </a:cxn>
              </a:cxnLst>
              <a:rect l="0" t="0" r="r" b="b"/>
              <a:pathLst>
                <a:path w="33" h="6">
                  <a:moveTo>
                    <a:pt x="3" y="0"/>
                  </a:moveTo>
                  <a:lnTo>
                    <a:pt x="2" y="0"/>
                  </a:lnTo>
                  <a:lnTo>
                    <a:pt x="1" y="1"/>
                  </a:lnTo>
                  <a:lnTo>
                    <a:pt x="0" y="2"/>
                  </a:lnTo>
                  <a:lnTo>
                    <a:pt x="0" y="3"/>
                  </a:lnTo>
                  <a:lnTo>
                    <a:pt x="0" y="4"/>
                  </a:lnTo>
                  <a:lnTo>
                    <a:pt x="0" y="5"/>
                  </a:lnTo>
                  <a:lnTo>
                    <a:pt x="1" y="6"/>
                  </a:lnTo>
                  <a:lnTo>
                    <a:pt x="2" y="6"/>
                  </a:lnTo>
                  <a:lnTo>
                    <a:pt x="29" y="6"/>
                  </a:lnTo>
                  <a:lnTo>
                    <a:pt x="30" y="6"/>
                  </a:lnTo>
                  <a:lnTo>
                    <a:pt x="31" y="6"/>
                  </a:lnTo>
                  <a:lnTo>
                    <a:pt x="32" y="5"/>
                  </a:lnTo>
                  <a:lnTo>
                    <a:pt x="33" y="4"/>
                  </a:lnTo>
                  <a:lnTo>
                    <a:pt x="33" y="3"/>
                  </a:lnTo>
                  <a:lnTo>
                    <a:pt x="32" y="2"/>
                  </a:lnTo>
                  <a:lnTo>
                    <a:pt x="31" y="1"/>
                  </a:lnTo>
                  <a:lnTo>
                    <a:pt x="30" y="0"/>
                  </a:lnTo>
                  <a:lnTo>
                    <a:pt x="3" y="0"/>
                  </a:lnTo>
                  <a:close/>
                </a:path>
              </a:pathLst>
            </a:custGeom>
            <a:solidFill>
              <a:srgbClr val="000000"/>
            </a:solidFill>
            <a:ln w="9525">
              <a:noFill/>
              <a:round/>
              <a:headEnd/>
              <a:tailEnd/>
            </a:ln>
          </p:spPr>
          <p:txBody>
            <a:bodyPr/>
            <a:lstStyle/>
            <a:p>
              <a:endParaRPr lang="en-US"/>
            </a:p>
          </p:txBody>
        </p:sp>
        <p:sp>
          <p:nvSpPr>
            <p:cNvPr id="423023" name="Freeform 111"/>
            <p:cNvSpPr>
              <a:spLocks/>
            </p:cNvSpPr>
            <p:nvPr/>
          </p:nvSpPr>
          <p:spPr bwMode="auto">
            <a:xfrm>
              <a:off x="3244" y="4055"/>
              <a:ext cx="34" cy="6"/>
            </a:xfrm>
            <a:custGeom>
              <a:avLst/>
              <a:gdLst/>
              <a:ahLst/>
              <a:cxnLst>
                <a:cxn ang="0">
                  <a:pos x="4" y="0"/>
                </a:cxn>
                <a:cxn ang="0">
                  <a:pos x="3" y="0"/>
                </a:cxn>
                <a:cxn ang="0">
                  <a:pos x="2" y="1"/>
                </a:cxn>
                <a:cxn ang="0">
                  <a:pos x="0" y="2"/>
                </a:cxn>
                <a:cxn ang="0">
                  <a:pos x="0" y="3"/>
                </a:cxn>
                <a:cxn ang="0">
                  <a:pos x="0" y="4"/>
                </a:cxn>
                <a:cxn ang="0">
                  <a:pos x="0" y="5"/>
                </a:cxn>
                <a:cxn ang="0">
                  <a:pos x="2" y="6"/>
                </a:cxn>
                <a:cxn ang="0">
                  <a:pos x="3" y="6"/>
                </a:cxn>
                <a:cxn ang="0">
                  <a:pos x="29" y="6"/>
                </a:cxn>
                <a:cxn ang="0">
                  <a:pos x="31" y="6"/>
                </a:cxn>
                <a:cxn ang="0">
                  <a:pos x="32" y="6"/>
                </a:cxn>
                <a:cxn ang="0">
                  <a:pos x="33" y="5"/>
                </a:cxn>
                <a:cxn ang="0">
                  <a:pos x="34" y="4"/>
                </a:cxn>
                <a:cxn ang="0">
                  <a:pos x="34" y="3"/>
                </a:cxn>
                <a:cxn ang="0">
                  <a:pos x="33" y="2"/>
                </a:cxn>
                <a:cxn ang="0">
                  <a:pos x="32" y="1"/>
                </a:cxn>
                <a:cxn ang="0">
                  <a:pos x="31" y="0"/>
                </a:cxn>
                <a:cxn ang="0">
                  <a:pos x="4" y="0"/>
                </a:cxn>
              </a:cxnLst>
              <a:rect l="0" t="0" r="r" b="b"/>
              <a:pathLst>
                <a:path w="34" h="6">
                  <a:moveTo>
                    <a:pt x="4" y="0"/>
                  </a:moveTo>
                  <a:lnTo>
                    <a:pt x="3" y="0"/>
                  </a:lnTo>
                  <a:lnTo>
                    <a:pt x="2" y="1"/>
                  </a:lnTo>
                  <a:lnTo>
                    <a:pt x="0" y="2"/>
                  </a:lnTo>
                  <a:lnTo>
                    <a:pt x="0" y="3"/>
                  </a:lnTo>
                  <a:lnTo>
                    <a:pt x="0" y="4"/>
                  </a:lnTo>
                  <a:lnTo>
                    <a:pt x="0" y="5"/>
                  </a:lnTo>
                  <a:lnTo>
                    <a:pt x="2" y="6"/>
                  </a:lnTo>
                  <a:lnTo>
                    <a:pt x="3" y="6"/>
                  </a:lnTo>
                  <a:lnTo>
                    <a:pt x="29" y="6"/>
                  </a:lnTo>
                  <a:lnTo>
                    <a:pt x="31" y="6"/>
                  </a:lnTo>
                  <a:lnTo>
                    <a:pt x="32" y="6"/>
                  </a:lnTo>
                  <a:lnTo>
                    <a:pt x="33" y="5"/>
                  </a:lnTo>
                  <a:lnTo>
                    <a:pt x="34" y="4"/>
                  </a:lnTo>
                  <a:lnTo>
                    <a:pt x="34" y="3"/>
                  </a:lnTo>
                  <a:lnTo>
                    <a:pt x="33" y="2"/>
                  </a:lnTo>
                  <a:lnTo>
                    <a:pt x="32" y="1"/>
                  </a:lnTo>
                  <a:lnTo>
                    <a:pt x="31" y="0"/>
                  </a:lnTo>
                  <a:lnTo>
                    <a:pt x="4" y="0"/>
                  </a:lnTo>
                  <a:close/>
                </a:path>
              </a:pathLst>
            </a:custGeom>
            <a:solidFill>
              <a:srgbClr val="000000"/>
            </a:solidFill>
            <a:ln w="9525">
              <a:noFill/>
              <a:round/>
              <a:headEnd/>
              <a:tailEnd/>
            </a:ln>
          </p:spPr>
          <p:txBody>
            <a:bodyPr/>
            <a:lstStyle/>
            <a:p>
              <a:endParaRPr lang="en-US"/>
            </a:p>
          </p:txBody>
        </p:sp>
        <p:sp>
          <p:nvSpPr>
            <p:cNvPr id="423024" name="Freeform 112"/>
            <p:cNvSpPr>
              <a:spLocks/>
            </p:cNvSpPr>
            <p:nvPr/>
          </p:nvSpPr>
          <p:spPr bwMode="auto">
            <a:xfrm>
              <a:off x="3291" y="4055"/>
              <a:ext cx="34" cy="6"/>
            </a:xfrm>
            <a:custGeom>
              <a:avLst/>
              <a:gdLst/>
              <a:ahLst/>
              <a:cxnLst>
                <a:cxn ang="0">
                  <a:pos x="4" y="0"/>
                </a:cxn>
                <a:cxn ang="0">
                  <a:pos x="3" y="0"/>
                </a:cxn>
                <a:cxn ang="0">
                  <a:pos x="1" y="1"/>
                </a:cxn>
                <a:cxn ang="0">
                  <a:pos x="0" y="2"/>
                </a:cxn>
                <a:cxn ang="0">
                  <a:pos x="0" y="3"/>
                </a:cxn>
                <a:cxn ang="0">
                  <a:pos x="0" y="4"/>
                </a:cxn>
                <a:cxn ang="0">
                  <a:pos x="0" y="5"/>
                </a:cxn>
                <a:cxn ang="0">
                  <a:pos x="1" y="6"/>
                </a:cxn>
                <a:cxn ang="0">
                  <a:pos x="3" y="6"/>
                </a:cxn>
                <a:cxn ang="0">
                  <a:pos x="29" y="6"/>
                </a:cxn>
                <a:cxn ang="0">
                  <a:pos x="30" y="6"/>
                </a:cxn>
                <a:cxn ang="0">
                  <a:pos x="32" y="6"/>
                </a:cxn>
                <a:cxn ang="0">
                  <a:pos x="33" y="5"/>
                </a:cxn>
                <a:cxn ang="0">
                  <a:pos x="34" y="4"/>
                </a:cxn>
                <a:cxn ang="0">
                  <a:pos x="34" y="3"/>
                </a:cxn>
                <a:cxn ang="0">
                  <a:pos x="33" y="2"/>
                </a:cxn>
                <a:cxn ang="0">
                  <a:pos x="32" y="1"/>
                </a:cxn>
                <a:cxn ang="0">
                  <a:pos x="30" y="0"/>
                </a:cxn>
                <a:cxn ang="0">
                  <a:pos x="4" y="0"/>
                </a:cxn>
              </a:cxnLst>
              <a:rect l="0" t="0" r="r" b="b"/>
              <a:pathLst>
                <a:path w="34" h="6">
                  <a:moveTo>
                    <a:pt x="4" y="0"/>
                  </a:moveTo>
                  <a:lnTo>
                    <a:pt x="3" y="0"/>
                  </a:lnTo>
                  <a:lnTo>
                    <a:pt x="1" y="1"/>
                  </a:lnTo>
                  <a:lnTo>
                    <a:pt x="0" y="2"/>
                  </a:lnTo>
                  <a:lnTo>
                    <a:pt x="0" y="3"/>
                  </a:lnTo>
                  <a:lnTo>
                    <a:pt x="0" y="4"/>
                  </a:lnTo>
                  <a:lnTo>
                    <a:pt x="0" y="5"/>
                  </a:lnTo>
                  <a:lnTo>
                    <a:pt x="1" y="6"/>
                  </a:lnTo>
                  <a:lnTo>
                    <a:pt x="3" y="6"/>
                  </a:lnTo>
                  <a:lnTo>
                    <a:pt x="29" y="6"/>
                  </a:lnTo>
                  <a:lnTo>
                    <a:pt x="30" y="6"/>
                  </a:lnTo>
                  <a:lnTo>
                    <a:pt x="32" y="6"/>
                  </a:lnTo>
                  <a:lnTo>
                    <a:pt x="33" y="5"/>
                  </a:lnTo>
                  <a:lnTo>
                    <a:pt x="34" y="4"/>
                  </a:lnTo>
                  <a:lnTo>
                    <a:pt x="34" y="3"/>
                  </a:lnTo>
                  <a:lnTo>
                    <a:pt x="33" y="2"/>
                  </a:lnTo>
                  <a:lnTo>
                    <a:pt x="32" y="1"/>
                  </a:lnTo>
                  <a:lnTo>
                    <a:pt x="30" y="0"/>
                  </a:lnTo>
                  <a:lnTo>
                    <a:pt x="4" y="0"/>
                  </a:lnTo>
                  <a:close/>
                </a:path>
              </a:pathLst>
            </a:custGeom>
            <a:solidFill>
              <a:srgbClr val="000000"/>
            </a:solidFill>
            <a:ln w="9525">
              <a:noFill/>
              <a:round/>
              <a:headEnd/>
              <a:tailEnd/>
            </a:ln>
          </p:spPr>
          <p:txBody>
            <a:bodyPr/>
            <a:lstStyle/>
            <a:p>
              <a:endParaRPr lang="en-US"/>
            </a:p>
          </p:txBody>
        </p:sp>
        <p:sp>
          <p:nvSpPr>
            <p:cNvPr id="423025" name="Freeform 113"/>
            <p:cNvSpPr>
              <a:spLocks/>
            </p:cNvSpPr>
            <p:nvPr/>
          </p:nvSpPr>
          <p:spPr bwMode="auto">
            <a:xfrm>
              <a:off x="3338" y="4055"/>
              <a:ext cx="34"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9" y="6"/>
                </a:cxn>
                <a:cxn ang="0">
                  <a:pos x="30" y="6"/>
                </a:cxn>
                <a:cxn ang="0">
                  <a:pos x="31" y="6"/>
                </a:cxn>
                <a:cxn ang="0">
                  <a:pos x="32" y="5"/>
                </a:cxn>
                <a:cxn ang="0">
                  <a:pos x="34" y="4"/>
                </a:cxn>
                <a:cxn ang="0">
                  <a:pos x="34" y="3"/>
                </a:cxn>
                <a:cxn ang="0">
                  <a:pos x="32" y="2"/>
                </a:cxn>
                <a:cxn ang="0">
                  <a:pos x="31" y="1"/>
                </a:cxn>
                <a:cxn ang="0">
                  <a:pos x="30" y="0"/>
                </a:cxn>
                <a:cxn ang="0">
                  <a:pos x="3" y="0"/>
                </a:cxn>
              </a:cxnLst>
              <a:rect l="0" t="0" r="r" b="b"/>
              <a:pathLst>
                <a:path w="34" h="6">
                  <a:moveTo>
                    <a:pt x="3" y="0"/>
                  </a:moveTo>
                  <a:lnTo>
                    <a:pt x="2" y="0"/>
                  </a:lnTo>
                  <a:lnTo>
                    <a:pt x="1" y="1"/>
                  </a:lnTo>
                  <a:lnTo>
                    <a:pt x="0" y="2"/>
                  </a:lnTo>
                  <a:lnTo>
                    <a:pt x="0" y="3"/>
                  </a:lnTo>
                  <a:lnTo>
                    <a:pt x="0" y="4"/>
                  </a:lnTo>
                  <a:lnTo>
                    <a:pt x="0" y="5"/>
                  </a:lnTo>
                  <a:lnTo>
                    <a:pt x="1" y="6"/>
                  </a:lnTo>
                  <a:lnTo>
                    <a:pt x="2" y="6"/>
                  </a:lnTo>
                  <a:lnTo>
                    <a:pt x="29" y="6"/>
                  </a:lnTo>
                  <a:lnTo>
                    <a:pt x="30" y="6"/>
                  </a:lnTo>
                  <a:lnTo>
                    <a:pt x="31" y="6"/>
                  </a:lnTo>
                  <a:lnTo>
                    <a:pt x="32" y="5"/>
                  </a:lnTo>
                  <a:lnTo>
                    <a:pt x="34" y="4"/>
                  </a:lnTo>
                  <a:lnTo>
                    <a:pt x="34" y="3"/>
                  </a:lnTo>
                  <a:lnTo>
                    <a:pt x="32" y="2"/>
                  </a:lnTo>
                  <a:lnTo>
                    <a:pt x="31" y="1"/>
                  </a:lnTo>
                  <a:lnTo>
                    <a:pt x="30" y="0"/>
                  </a:lnTo>
                  <a:lnTo>
                    <a:pt x="3" y="0"/>
                  </a:lnTo>
                  <a:close/>
                </a:path>
              </a:pathLst>
            </a:custGeom>
            <a:solidFill>
              <a:srgbClr val="000000"/>
            </a:solidFill>
            <a:ln w="9525">
              <a:noFill/>
              <a:round/>
              <a:headEnd/>
              <a:tailEnd/>
            </a:ln>
          </p:spPr>
          <p:txBody>
            <a:bodyPr/>
            <a:lstStyle/>
            <a:p>
              <a:endParaRPr lang="en-US"/>
            </a:p>
          </p:txBody>
        </p:sp>
        <p:sp>
          <p:nvSpPr>
            <p:cNvPr id="423026" name="Freeform 114"/>
            <p:cNvSpPr>
              <a:spLocks/>
            </p:cNvSpPr>
            <p:nvPr/>
          </p:nvSpPr>
          <p:spPr bwMode="auto">
            <a:xfrm>
              <a:off x="3385" y="4055"/>
              <a:ext cx="33"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9" y="6"/>
                </a:cxn>
                <a:cxn ang="0">
                  <a:pos x="30" y="6"/>
                </a:cxn>
                <a:cxn ang="0">
                  <a:pos x="31" y="6"/>
                </a:cxn>
                <a:cxn ang="0">
                  <a:pos x="32" y="5"/>
                </a:cxn>
                <a:cxn ang="0">
                  <a:pos x="33" y="4"/>
                </a:cxn>
                <a:cxn ang="0">
                  <a:pos x="33" y="3"/>
                </a:cxn>
                <a:cxn ang="0">
                  <a:pos x="32" y="2"/>
                </a:cxn>
                <a:cxn ang="0">
                  <a:pos x="31" y="1"/>
                </a:cxn>
                <a:cxn ang="0">
                  <a:pos x="30" y="0"/>
                </a:cxn>
                <a:cxn ang="0">
                  <a:pos x="3" y="0"/>
                </a:cxn>
              </a:cxnLst>
              <a:rect l="0" t="0" r="r" b="b"/>
              <a:pathLst>
                <a:path w="33" h="6">
                  <a:moveTo>
                    <a:pt x="3" y="0"/>
                  </a:moveTo>
                  <a:lnTo>
                    <a:pt x="2" y="0"/>
                  </a:lnTo>
                  <a:lnTo>
                    <a:pt x="1" y="1"/>
                  </a:lnTo>
                  <a:lnTo>
                    <a:pt x="0" y="2"/>
                  </a:lnTo>
                  <a:lnTo>
                    <a:pt x="0" y="3"/>
                  </a:lnTo>
                  <a:lnTo>
                    <a:pt x="0" y="4"/>
                  </a:lnTo>
                  <a:lnTo>
                    <a:pt x="0" y="5"/>
                  </a:lnTo>
                  <a:lnTo>
                    <a:pt x="1" y="6"/>
                  </a:lnTo>
                  <a:lnTo>
                    <a:pt x="2" y="6"/>
                  </a:lnTo>
                  <a:lnTo>
                    <a:pt x="29" y="6"/>
                  </a:lnTo>
                  <a:lnTo>
                    <a:pt x="30" y="6"/>
                  </a:lnTo>
                  <a:lnTo>
                    <a:pt x="31" y="6"/>
                  </a:lnTo>
                  <a:lnTo>
                    <a:pt x="32" y="5"/>
                  </a:lnTo>
                  <a:lnTo>
                    <a:pt x="33" y="4"/>
                  </a:lnTo>
                  <a:lnTo>
                    <a:pt x="33" y="3"/>
                  </a:lnTo>
                  <a:lnTo>
                    <a:pt x="32" y="2"/>
                  </a:lnTo>
                  <a:lnTo>
                    <a:pt x="31" y="1"/>
                  </a:lnTo>
                  <a:lnTo>
                    <a:pt x="30" y="0"/>
                  </a:lnTo>
                  <a:lnTo>
                    <a:pt x="3" y="0"/>
                  </a:lnTo>
                  <a:close/>
                </a:path>
              </a:pathLst>
            </a:custGeom>
            <a:solidFill>
              <a:srgbClr val="000000"/>
            </a:solidFill>
            <a:ln w="9525">
              <a:noFill/>
              <a:round/>
              <a:headEnd/>
              <a:tailEnd/>
            </a:ln>
          </p:spPr>
          <p:txBody>
            <a:bodyPr/>
            <a:lstStyle/>
            <a:p>
              <a:endParaRPr lang="en-US"/>
            </a:p>
          </p:txBody>
        </p:sp>
        <p:sp>
          <p:nvSpPr>
            <p:cNvPr id="423027" name="Freeform 115"/>
            <p:cNvSpPr>
              <a:spLocks/>
            </p:cNvSpPr>
            <p:nvPr/>
          </p:nvSpPr>
          <p:spPr bwMode="auto">
            <a:xfrm>
              <a:off x="3432" y="4055"/>
              <a:ext cx="33"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9" y="6"/>
                </a:cxn>
                <a:cxn ang="0">
                  <a:pos x="30" y="6"/>
                </a:cxn>
                <a:cxn ang="0">
                  <a:pos x="31" y="6"/>
                </a:cxn>
                <a:cxn ang="0">
                  <a:pos x="32" y="5"/>
                </a:cxn>
                <a:cxn ang="0">
                  <a:pos x="33" y="4"/>
                </a:cxn>
                <a:cxn ang="0">
                  <a:pos x="33" y="3"/>
                </a:cxn>
                <a:cxn ang="0">
                  <a:pos x="32" y="2"/>
                </a:cxn>
                <a:cxn ang="0">
                  <a:pos x="31" y="1"/>
                </a:cxn>
                <a:cxn ang="0">
                  <a:pos x="30" y="0"/>
                </a:cxn>
                <a:cxn ang="0">
                  <a:pos x="3" y="0"/>
                </a:cxn>
              </a:cxnLst>
              <a:rect l="0" t="0" r="r" b="b"/>
              <a:pathLst>
                <a:path w="33" h="6">
                  <a:moveTo>
                    <a:pt x="3" y="0"/>
                  </a:moveTo>
                  <a:lnTo>
                    <a:pt x="2" y="0"/>
                  </a:lnTo>
                  <a:lnTo>
                    <a:pt x="1" y="1"/>
                  </a:lnTo>
                  <a:lnTo>
                    <a:pt x="0" y="2"/>
                  </a:lnTo>
                  <a:lnTo>
                    <a:pt x="0" y="3"/>
                  </a:lnTo>
                  <a:lnTo>
                    <a:pt x="0" y="4"/>
                  </a:lnTo>
                  <a:lnTo>
                    <a:pt x="0" y="5"/>
                  </a:lnTo>
                  <a:lnTo>
                    <a:pt x="1" y="6"/>
                  </a:lnTo>
                  <a:lnTo>
                    <a:pt x="2" y="6"/>
                  </a:lnTo>
                  <a:lnTo>
                    <a:pt x="29" y="6"/>
                  </a:lnTo>
                  <a:lnTo>
                    <a:pt x="30" y="6"/>
                  </a:lnTo>
                  <a:lnTo>
                    <a:pt x="31" y="6"/>
                  </a:lnTo>
                  <a:lnTo>
                    <a:pt x="32" y="5"/>
                  </a:lnTo>
                  <a:lnTo>
                    <a:pt x="33" y="4"/>
                  </a:lnTo>
                  <a:lnTo>
                    <a:pt x="33" y="3"/>
                  </a:lnTo>
                  <a:lnTo>
                    <a:pt x="32" y="2"/>
                  </a:lnTo>
                  <a:lnTo>
                    <a:pt x="31" y="1"/>
                  </a:lnTo>
                  <a:lnTo>
                    <a:pt x="30" y="0"/>
                  </a:lnTo>
                  <a:lnTo>
                    <a:pt x="3" y="0"/>
                  </a:lnTo>
                  <a:close/>
                </a:path>
              </a:pathLst>
            </a:custGeom>
            <a:solidFill>
              <a:srgbClr val="000000"/>
            </a:solidFill>
            <a:ln w="9525">
              <a:noFill/>
              <a:round/>
              <a:headEnd/>
              <a:tailEnd/>
            </a:ln>
          </p:spPr>
          <p:txBody>
            <a:bodyPr/>
            <a:lstStyle/>
            <a:p>
              <a:endParaRPr lang="en-US"/>
            </a:p>
          </p:txBody>
        </p:sp>
        <p:sp>
          <p:nvSpPr>
            <p:cNvPr id="423028" name="Freeform 116"/>
            <p:cNvSpPr>
              <a:spLocks/>
            </p:cNvSpPr>
            <p:nvPr/>
          </p:nvSpPr>
          <p:spPr bwMode="auto">
            <a:xfrm>
              <a:off x="3479" y="4055"/>
              <a:ext cx="33"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9" y="6"/>
                </a:cxn>
                <a:cxn ang="0">
                  <a:pos x="30" y="6"/>
                </a:cxn>
                <a:cxn ang="0">
                  <a:pos x="31" y="6"/>
                </a:cxn>
                <a:cxn ang="0">
                  <a:pos x="32" y="5"/>
                </a:cxn>
                <a:cxn ang="0">
                  <a:pos x="33" y="4"/>
                </a:cxn>
                <a:cxn ang="0">
                  <a:pos x="33" y="3"/>
                </a:cxn>
                <a:cxn ang="0">
                  <a:pos x="32" y="2"/>
                </a:cxn>
                <a:cxn ang="0">
                  <a:pos x="31" y="1"/>
                </a:cxn>
                <a:cxn ang="0">
                  <a:pos x="30" y="0"/>
                </a:cxn>
                <a:cxn ang="0">
                  <a:pos x="3" y="0"/>
                </a:cxn>
              </a:cxnLst>
              <a:rect l="0" t="0" r="r" b="b"/>
              <a:pathLst>
                <a:path w="33" h="6">
                  <a:moveTo>
                    <a:pt x="3" y="0"/>
                  </a:moveTo>
                  <a:lnTo>
                    <a:pt x="2" y="0"/>
                  </a:lnTo>
                  <a:lnTo>
                    <a:pt x="1" y="1"/>
                  </a:lnTo>
                  <a:lnTo>
                    <a:pt x="0" y="2"/>
                  </a:lnTo>
                  <a:lnTo>
                    <a:pt x="0" y="3"/>
                  </a:lnTo>
                  <a:lnTo>
                    <a:pt x="0" y="4"/>
                  </a:lnTo>
                  <a:lnTo>
                    <a:pt x="0" y="5"/>
                  </a:lnTo>
                  <a:lnTo>
                    <a:pt x="1" y="6"/>
                  </a:lnTo>
                  <a:lnTo>
                    <a:pt x="2" y="6"/>
                  </a:lnTo>
                  <a:lnTo>
                    <a:pt x="29" y="6"/>
                  </a:lnTo>
                  <a:lnTo>
                    <a:pt x="30" y="6"/>
                  </a:lnTo>
                  <a:lnTo>
                    <a:pt x="31" y="6"/>
                  </a:lnTo>
                  <a:lnTo>
                    <a:pt x="32" y="5"/>
                  </a:lnTo>
                  <a:lnTo>
                    <a:pt x="33" y="4"/>
                  </a:lnTo>
                  <a:lnTo>
                    <a:pt x="33" y="3"/>
                  </a:lnTo>
                  <a:lnTo>
                    <a:pt x="32" y="2"/>
                  </a:lnTo>
                  <a:lnTo>
                    <a:pt x="31" y="1"/>
                  </a:lnTo>
                  <a:lnTo>
                    <a:pt x="30" y="0"/>
                  </a:lnTo>
                  <a:lnTo>
                    <a:pt x="3" y="0"/>
                  </a:lnTo>
                  <a:close/>
                </a:path>
              </a:pathLst>
            </a:custGeom>
            <a:solidFill>
              <a:srgbClr val="000000"/>
            </a:solidFill>
            <a:ln w="9525">
              <a:noFill/>
              <a:round/>
              <a:headEnd/>
              <a:tailEnd/>
            </a:ln>
          </p:spPr>
          <p:txBody>
            <a:bodyPr/>
            <a:lstStyle/>
            <a:p>
              <a:endParaRPr lang="en-US"/>
            </a:p>
          </p:txBody>
        </p:sp>
        <p:sp>
          <p:nvSpPr>
            <p:cNvPr id="423029" name="Freeform 117"/>
            <p:cNvSpPr>
              <a:spLocks/>
            </p:cNvSpPr>
            <p:nvPr/>
          </p:nvSpPr>
          <p:spPr bwMode="auto">
            <a:xfrm>
              <a:off x="3525" y="4055"/>
              <a:ext cx="34" cy="6"/>
            </a:xfrm>
            <a:custGeom>
              <a:avLst/>
              <a:gdLst/>
              <a:ahLst/>
              <a:cxnLst>
                <a:cxn ang="0">
                  <a:pos x="4" y="0"/>
                </a:cxn>
                <a:cxn ang="0">
                  <a:pos x="3" y="0"/>
                </a:cxn>
                <a:cxn ang="0">
                  <a:pos x="2" y="1"/>
                </a:cxn>
                <a:cxn ang="0">
                  <a:pos x="0" y="2"/>
                </a:cxn>
                <a:cxn ang="0">
                  <a:pos x="0" y="3"/>
                </a:cxn>
                <a:cxn ang="0">
                  <a:pos x="0" y="4"/>
                </a:cxn>
                <a:cxn ang="0">
                  <a:pos x="0" y="5"/>
                </a:cxn>
                <a:cxn ang="0">
                  <a:pos x="2" y="6"/>
                </a:cxn>
                <a:cxn ang="0">
                  <a:pos x="3" y="6"/>
                </a:cxn>
                <a:cxn ang="0">
                  <a:pos x="29" y="6"/>
                </a:cxn>
                <a:cxn ang="0">
                  <a:pos x="31" y="6"/>
                </a:cxn>
                <a:cxn ang="0">
                  <a:pos x="32" y="6"/>
                </a:cxn>
                <a:cxn ang="0">
                  <a:pos x="33" y="5"/>
                </a:cxn>
                <a:cxn ang="0">
                  <a:pos x="34" y="4"/>
                </a:cxn>
                <a:cxn ang="0">
                  <a:pos x="34" y="3"/>
                </a:cxn>
                <a:cxn ang="0">
                  <a:pos x="33" y="2"/>
                </a:cxn>
                <a:cxn ang="0">
                  <a:pos x="32" y="1"/>
                </a:cxn>
                <a:cxn ang="0">
                  <a:pos x="31" y="0"/>
                </a:cxn>
                <a:cxn ang="0">
                  <a:pos x="4" y="0"/>
                </a:cxn>
              </a:cxnLst>
              <a:rect l="0" t="0" r="r" b="b"/>
              <a:pathLst>
                <a:path w="34" h="6">
                  <a:moveTo>
                    <a:pt x="4" y="0"/>
                  </a:moveTo>
                  <a:lnTo>
                    <a:pt x="3" y="0"/>
                  </a:lnTo>
                  <a:lnTo>
                    <a:pt x="2" y="1"/>
                  </a:lnTo>
                  <a:lnTo>
                    <a:pt x="0" y="2"/>
                  </a:lnTo>
                  <a:lnTo>
                    <a:pt x="0" y="3"/>
                  </a:lnTo>
                  <a:lnTo>
                    <a:pt x="0" y="4"/>
                  </a:lnTo>
                  <a:lnTo>
                    <a:pt x="0" y="5"/>
                  </a:lnTo>
                  <a:lnTo>
                    <a:pt x="2" y="6"/>
                  </a:lnTo>
                  <a:lnTo>
                    <a:pt x="3" y="6"/>
                  </a:lnTo>
                  <a:lnTo>
                    <a:pt x="29" y="6"/>
                  </a:lnTo>
                  <a:lnTo>
                    <a:pt x="31" y="6"/>
                  </a:lnTo>
                  <a:lnTo>
                    <a:pt x="32" y="6"/>
                  </a:lnTo>
                  <a:lnTo>
                    <a:pt x="33" y="5"/>
                  </a:lnTo>
                  <a:lnTo>
                    <a:pt x="34" y="4"/>
                  </a:lnTo>
                  <a:lnTo>
                    <a:pt x="34" y="3"/>
                  </a:lnTo>
                  <a:lnTo>
                    <a:pt x="33" y="2"/>
                  </a:lnTo>
                  <a:lnTo>
                    <a:pt x="32" y="1"/>
                  </a:lnTo>
                  <a:lnTo>
                    <a:pt x="31" y="0"/>
                  </a:lnTo>
                  <a:lnTo>
                    <a:pt x="4" y="0"/>
                  </a:lnTo>
                  <a:close/>
                </a:path>
              </a:pathLst>
            </a:custGeom>
            <a:solidFill>
              <a:srgbClr val="000000"/>
            </a:solidFill>
            <a:ln w="9525">
              <a:noFill/>
              <a:round/>
              <a:headEnd/>
              <a:tailEnd/>
            </a:ln>
          </p:spPr>
          <p:txBody>
            <a:bodyPr/>
            <a:lstStyle/>
            <a:p>
              <a:endParaRPr lang="en-US"/>
            </a:p>
          </p:txBody>
        </p:sp>
        <p:sp>
          <p:nvSpPr>
            <p:cNvPr id="423030" name="Freeform 118"/>
            <p:cNvSpPr>
              <a:spLocks/>
            </p:cNvSpPr>
            <p:nvPr/>
          </p:nvSpPr>
          <p:spPr bwMode="auto">
            <a:xfrm>
              <a:off x="3572" y="4055"/>
              <a:ext cx="34" cy="6"/>
            </a:xfrm>
            <a:custGeom>
              <a:avLst/>
              <a:gdLst/>
              <a:ahLst/>
              <a:cxnLst>
                <a:cxn ang="0">
                  <a:pos x="4" y="0"/>
                </a:cxn>
                <a:cxn ang="0">
                  <a:pos x="3" y="0"/>
                </a:cxn>
                <a:cxn ang="0">
                  <a:pos x="1" y="1"/>
                </a:cxn>
                <a:cxn ang="0">
                  <a:pos x="0" y="2"/>
                </a:cxn>
                <a:cxn ang="0">
                  <a:pos x="0" y="3"/>
                </a:cxn>
                <a:cxn ang="0">
                  <a:pos x="0" y="4"/>
                </a:cxn>
                <a:cxn ang="0">
                  <a:pos x="0" y="5"/>
                </a:cxn>
                <a:cxn ang="0">
                  <a:pos x="1" y="6"/>
                </a:cxn>
                <a:cxn ang="0">
                  <a:pos x="3" y="6"/>
                </a:cxn>
                <a:cxn ang="0">
                  <a:pos x="29" y="6"/>
                </a:cxn>
                <a:cxn ang="0">
                  <a:pos x="30" y="6"/>
                </a:cxn>
                <a:cxn ang="0">
                  <a:pos x="32" y="6"/>
                </a:cxn>
                <a:cxn ang="0">
                  <a:pos x="33" y="5"/>
                </a:cxn>
                <a:cxn ang="0">
                  <a:pos x="34" y="4"/>
                </a:cxn>
                <a:cxn ang="0">
                  <a:pos x="34" y="3"/>
                </a:cxn>
                <a:cxn ang="0">
                  <a:pos x="33" y="2"/>
                </a:cxn>
                <a:cxn ang="0">
                  <a:pos x="32" y="1"/>
                </a:cxn>
                <a:cxn ang="0">
                  <a:pos x="30" y="0"/>
                </a:cxn>
                <a:cxn ang="0">
                  <a:pos x="4" y="0"/>
                </a:cxn>
              </a:cxnLst>
              <a:rect l="0" t="0" r="r" b="b"/>
              <a:pathLst>
                <a:path w="34" h="6">
                  <a:moveTo>
                    <a:pt x="4" y="0"/>
                  </a:moveTo>
                  <a:lnTo>
                    <a:pt x="3" y="0"/>
                  </a:lnTo>
                  <a:lnTo>
                    <a:pt x="1" y="1"/>
                  </a:lnTo>
                  <a:lnTo>
                    <a:pt x="0" y="2"/>
                  </a:lnTo>
                  <a:lnTo>
                    <a:pt x="0" y="3"/>
                  </a:lnTo>
                  <a:lnTo>
                    <a:pt x="0" y="4"/>
                  </a:lnTo>
                  <a:lnTo>
                    <a:pt x="0" y="5"/>
                  </a:lnTo>
                  <a:lnTo>
                    <a:pt x="1" y="6"/>
                  </a:lnTo>
                  <a:lnTo>
                    <a:pt x="3" y="6"/>
                  </a:lnTo>
                  <a:lnTo>
                    <a:pt x="29" y="6"/>
                  </a:lnTo>
                  <a:lnTo>
                    <a:pt x="30" y="6"/>
                  </a:lnTo>
                  <a:lnTo>
                    <a:pt x="32" y="6"/>
                  </a:lnTo>
                  <a:lnTo>
                    <a:pt x="33" y="5"/>
                  </a:lnTo>
                  <a:lnTo>
                    <a:pt x="34" y="4"/>
                  </a:lnTo>
                  <a:lnTo>
                    <a:pt x="34" y="3"/>
                  </a:lnTo>
                  <a:lnTo>
                    <a:pt x="33" y="2"/>
                  </a:lnTo>
                  <a:lnTo>
                    <a:pt x="32" y="1"/>
                  </a:lnTo>
                  <a:lnTo>
                    <a:pt x="30" y="0"/>
                  </a:lnTo>
                  <a:lnTo>
                    <a:pt x="4" y="0"/>
                  </a:lnTo>
                  <a:close/>
                </a:path>
              </a:pathLst>
            </a:custGeom>
            <a:solidFill>
              <a:srgbClr val="000000"/>
            </a:solidFill>
            <a:ln w="9525">
              <a:noFill/>
              <a:round/>
              <a:headEnd/>
              <a:tailEnd/>
            </a:ln>
          </p:spPr>
          <p:txBody>
            <a:bodyPr/>
            <a:lstStyle/>
            <a:p>
              <a:endParaRPr lang="en-US"/>
            </a:p>
          </p:txBody>
        </p:sp>
        <p:sp>
          <p:nvSpPr>
            <p:cNvPr id="423031" name="Freeform 119"/>
            <p:cNvSpPr>
              <a:spLocks/>
            </p:cNvSpPr>
            <p:nvPr/>
          </p:nvSpPr>
          <p:spPr bwMode="auto">
            <a:xfrm>
              <a:off x="3619" y="4055"/>
              <a:ext cx="34"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9" y="6"/>
                </a:cxn>
                <a:cxn ang="0">
                  <a:pos x="30" y="6"/>
                </a:cxn>
                <a:cxn ang="0">
                  <a:pos x="31" y="6"/>
                </a:cxn>
                <a:cxn ang="0">
                  <a:pos x="32" y="5"/>
                </a:cxn>
                <a:cxn ang="0">
                  <a:pos x="34" y="4"/>
                </a:cxn>
                <a:cxn ang="0">
                  <a:pos x="34" y="3"/>
                </a:cxn>
                <a:cxn ang="0">
                  <a:pos x="32" y="2"/>
                </a:cxn>
                <a:cxn ang="0">
                  <a:pos x="31" y="1"/>
                </a:cxn>
                <a:cxn ang="0">
                  <a:pos x="30" y="0"/>
                </a:cxn>
                <a:cxn ang="0">
                  <a:pos x="3" y="0"/>
                </a:cxn>
              </a:cxnLst>
              <a:rect l="0" t="0" r="r" b="b"/>
              <a:pathLst>
                <a:path w="34" h="6">
                  <a:moveTo>
                    <a:pt x="3" y="0"/>
                  </a:moveTo>
                  <a:lnTo>
                    <a:pt x="2" y="0"/>
                  </a:lnTo>
                  <a:lnTo>
                    <a:pt x="1" y="1"/>
                  </a:lnTo>
                  <a:lnTo>
                    <a:pt x="0" y="2"/>
                  </a:lnTo>
                  <a:lnTo>
                    <a:pt x="0" y="3"/>
                  </a:lnTo>
                  <a:lnTo>
                    <a:pt x="0" y="4"/>
                  </a:lnTo>
                  <a:lnTo>
                    <a:pt x="0" y="5"/>
                  </a:lnTo>
                  <a:lnTo>
                    <a:pt x="1" y="6"/>
                  </a:lnTo>
                  <a:lnTo>
                    <a:pt x="2" y="6"/>
                  </a:lnTo>
                  <a:lnTo>
                    <a:pt x="29" y="6"/>
                  </a:lnTo>
                  <a:lnTo>
                    <a:pt x="30" y="6"/>
                  </a:lnTo>
                  <a:lnTo>
                    <a:pt x="31" y="6"/>
                  </a:lnTo>
                  <a:lnTo>
                    <a:pt x="32" y="5"/>
                  </a:lnTo>
                  <a:lnTo>
                    <a:pt x="34" y="4"/>
                  </a:lnTo>
                  <a:lnTo>
                    <a:pt x="34" y="3"/>
                  </a:lnTo>
                  <a:lnTo>
                    <a:pt x="32" y="2"/>
                  </a:lnTo>
                  <a:lnTo>
                    <a:pt x="31" y="1"/>
                  </a:lnTo>
                  <a:lnTo>
                    <a:pt x="30" y="0"/>
                  </a:lnTo>
                  <a:lnTo>
                    <a:pt x="3" y="0"/>
                  </a:lnTo>
                  <a:close/>
                </a:path>
              </a:pathLst>
            </a:custGeom>
            <a:solidFill>
              <a:srgbClr val="000000"/>
            </a:solidFill>
            <a:ln w="9525">
              <a:noFill/>
              <a:round/>
              <a:headEnd/>
              <a:tailEnd/>
            </a:ln>
          </p:spPr>
          <p:txBody>
            <a:bodyPr/>
            <a:lstStyle/>
            <a:p>
              <a:endParaRPr lang="en-US"/>
            </a:p>
          </p:txBody>
        </p:sp>
        <p:sp>
          <p:nvSpPr>
            <p:cNvPr id="423032" name="Freeform 120"/>
            <p:cNvSpPr>
              <a:spLocks/>
            </p:cNvSpPr>
            <p:nvPr/>
          </p:nvSpPr>
          <p:spPr bwMode="auto">
            <a:xfrm>
              <a:off x="3666" y="4055"/>
              <a:ext cx="33"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0" y="6"/>
                </a:cxn>
                <a:cxn ang="0">
                  <a:pos x="29" y="6"/>
                </a:cxn>
                <a:cxn ang="0">
                  <a:pos x="30" y="6"/>
                </a:cxn>
                <a:cxn ang="0">
                  <a:pos x="31" y="5"/>
                </a:cxn>
                <a:cxn ang="0">
                  <a:pos x="32" y="4"/>
                </a:cxn>
                <a:cxn ang="0">
                  <a:pos x="33" y="3"/>
                </a:cxn>
                <a:cxn ang="0">
                  <a:pos x="33" y="2"/>
                </a:cxn>
                <a:cxn ang="0">
                  <a:pos x="32" y="1"/>
                </a:cxn>
                <a:cxn ang="0">
                  <a:pos x="31" y="0"/>
                </a:cxn>
                <a:cxn ang="0">
                  <a:pos x="30" y="0"/>
                </a:cxn>
                <a:cxn ang="0">
                  <a:pos x="21" y="0"/>
                </a:cxn>
                <a:cxn ang="0">
                  <a:pos x="3" y="0"/>
                </a:cxn>
              </a:cxnLst>
              <a:rect l="0" t="0" r="r" b="b"/>
              <a:pathLst>
                <a:path w="33" h="6">
                  <a:moveTo>
                    <a:pt x="3" y="0"/>
                  </a:moveTo>
                  <a:lnTo>
                    <a:pt x="2" y="0"/>
                  </a:lnTo>
                  <a:lnTo>
                    <a:pt x="1" y="1"/>
                  </a:lnTo>
                  <a:lnTo>
                    <a:pt x="0" y="2"/>
                  </a:lnTo>
                  <a:lnTo>
                    <a:pt x="0" y="3"/>
                  </a:lnTo>
                  <a:lnTo>
                    <a:pt x="0" y="4"/>
                  </a:lnTo>
                  <a:lnTo>
                    <a:pt x="0" y="5"/>
                  </a:lnTo>
                  <a:lnTo>
                    <a:pt x="1" y="6"/>
                  </a:lnTo>
                  <a:lnTo>
                    <a:pt x="2" y="6"/>
                  </a:lnTo>
                  <a:lnTo>
                    <a:pt x="20" y="6"/>
                  </a:lnTo>
                  <a:lnTo>
                    <a:pt x="29" y="6"/>
                  </a:lnTo>
                  <a:lnTo>
                    <a:pt x="30" y="6"/>
                  </a:lnTo>
                  <a:lnTo>
                    <a:pt x="31" y="5"/>
                  </a:lnTo>
                  <a:lnTo>
                    <a:pt x="32" y="4"/>
                  </a:lnTo>
                  <a:lnTo>
                    <a:pt x="33" y="3"/>
                  </a:lnTo>
                  <a:lnTo>
                    <a:pt x="33" y="2"/>
                  </a:lnTo>
                  <a:lnTo>
                    <a:pt x="32" y="1"/>
                  </a:lnTo>
                  <a:lnTo>
                    <a:pt x="31" y="0"/>
                  </a:lnTo>
                  <a:lnTo>
                    <a:pt x="30" y="0"/>
                  </a:lnTo>
                  <a:lnTo>
                    <a:pt x="21" y="0"/>
                  </a:lnTo>
                  <a:lnTo>
                    <a:pt x="3" y="0"/>
                  </a:lnTo>
                  <a:close/>
                </a:path>
              </a:pathLst>
            </a:custGeom>
            <a:solidFill>
              <a:srgbClr val="000000"/>
            </a:solidFill>
            <a:ln w="9525">
              <a:noFill/>
              <a:round/>
              <a:headEnd/>
              <a:tailEnd/>
            </a:ln>
          </p:spPr>
          <p:txBody>
            <a:bodyPr/>
            <a:lstStyle/>
            <a:p>
              <a:endParaRPr lang="en-US"/>
            </a:p>
          </p:txBody>
        </p:sp>
        <p:sp>
          <p:nvSpPr>
            <p:cNvPr id="423033" name="Freeform 121"/>
            <p:cNvSpPr>
              <a:spLocks/>
            </p:cNvSpPr>
            <p:nvPr/>
          </p:nvSpPr>
          <p:spPr bwMode="auto">
            <a:xfrm>
              <a:off x="3712" y="4044"/>
              <a:ext cx="32" cy="14"/>
            </a:xfrm>
            <a:custGeom>
              <a:avLst/>
              <a:gdLst/>
              <a:ahLst/>
              <a:cxnLst>
                <a:cxn ang="0">
                  <a:pos x="3" y="8"/>
                </a:cxn>
                <a:cxn ang="0">
                  <a:pos x="2" y="9"/>
                </a:cxn>
                <a:cxn ang="0">
                  <a:pos x="1" y="10"/>
                </a:cxn>
                <a:cxn ang="0">
                  <a:pos x="0" y="11"/>
                </a:cxn>
                <a:cxn ang="0">
                  <a:pos x="0" y="12"/>
                </a:cxn>
                <a:cxn ang="0">
                  <a:pos x="1" y="13"/>
                </a:cxn>
                <a:cxn ang="0">
                  <a:pos x="2" y="14"/>
                </a:cxn>
                <a:cxn ang="0">
                  <a:pos x="3" y="14"/>
                </a:cxn>
                <a:cxn ang="0">
                  <a:pos x="4" y="14"/>
                </a:cxn>
                <a:cxn ang="0">
                  <a:pos x="16" y="11"/>
                </a:cxn>
                <a:cxn ang="0">
                  <a:pos x="29" y="6"/>
                </a:cxn>
                <a:cxn ang="0">
                  <a:pos x="30" y="6"/>
                </a:cxn>
                <a:cxn ang="0">
                  <a:pos x="31" y="5"/>
                </a:cxn>
                <a:cxn ang="0">
                  <a:pos x="32" y="4"/>
                </a:cxn>
                <a:cxn ang="0">
                  <a:pos x="32" y="3"/>
                </a:cxn>
                <a:cxn ang="0">
                  <a:pos x="32" y="2"/>
                </a:cxn>
                <a:cxn ang="0">
                  <a:pos x="32" y="1"/>
                </a:cxn>
                <a:cxn ang="0">
                  <a:pos x="31" y="0"/>
                </a:cxn>
                <a:cxn ang="0">
                  <a:pos x="30" y="0"/>
                </a:cxn>
                <a:cxn ang="0">
                  <a:pos x="29" y="0"/>
                </a:cxn>
                <a:cxn ang="0">
                  <a:pos x="28" y="0"/>
                </a:cxn>
                <a:cxn ang="0">
                  <a:pos x="15" y="4"/>
                </a:cxn>
                <a:cxn ang="0">
                  <a:pos x="3" y="8"/>
                </a:cxn>
              </a:cxnLst>
              <a:rect l="0" t="0" r="r" b="b"/>
              <a:pathLst>
                <a:path w="32" h="14">
                  <a:moveTo>
                    <a:pt x="3" y="8"/>
                  </a:moveTo>
                  <a:lnTo>
                    <a:pt x="2" y="9"/>
                  </a:lnTo>
                  <a:lnTo>
                    <a:pt x="1" y="10"/>
                  </a:lnTo>
                  <a:lnTo>
                    <a:pt x="0" y="11"/>
                  </a:lnTo>
                  <a:lnTo>
                    <a:pt x="0" y="12"/>
                  </a:lnTo>
                  <a:lnTo>
                    <a:pt x="1" y="13"/>
                  </a:lnTo>
                  <a:lnTo>
                    <a:pt x="2" y="14"/>
                  </a:lnTo>
                  <a:lnTo>
                    <a:pt x="3" y="14"/>
                  </a:lnTo>
                  <a:lnTo>
                    <a:pt x="4" y="14"/>
                  </a:lnTo>
                  <a:lnTo>
                    <a:pt x="16" y="11"/>
                  </a:lnTo>
                  <a:lnTo>
                    <a:pt x="29" y="6"/>
                  </a:lnTo>
                  <a:lnTo>
                    <a:pt x="30" y="6"/>
                  </a:lnTo>
                  <a:lnTo>
                    <a:pt x="31" y="5"/>
                  </a:lnTo>
                  <a:lnTo>
                    <a:pt x="32" y="4"/>
                  </a:lnTo>
                  <a:lnTo>
                    <a:pt x="32" y="3"/>
                  </a:lnTo>
                  <a:lnTo>
                    <a:pt x="32" y="2"/>
                  </a:lnTo>
                  <a:lnTo>
                    <a:pt x="32" y="1"/>
                  </a:lnTo>
                  <a:lnTo>
                    <a:pt x="31" y="0"/>
                  </a:lnTo>
                  <a:lnTo>
                    <a:pt x="30" y="0"/>
                  </a:lnTo>
                  <a:lnTo>
                    <a:pt x="29" y="0"/>
                  </a:lnTo>
                  <a:lnTo>
                    <a:pt x="28" y="0"/>
                  </a:lnTo>
                  <a:lnTo>
                    <a:pt x="15" y="4"/>
                  </a:lnTo>
                  <a:lnTo>
                    <a:pt x="3" y="8"/>
                  </a:lnTo>
                  <a:close/>
                </a:path>
              </a:pathLst>
            </a:custGeom>
            <a:solidFill>
              <a:srgbClr val="000000"/>
            </a:solidFill>
            <a:ln w="9525">
              <a:noFill/>
              <a:round/>
              <a:headEnd/>
              <a:tailEnd/>
            </a:ln>
          </p:spPr>
          <p:txBody>
            <a:bodyPr/>
            <a:lstStyle/>
            <a:p>
              <a:endParaRPr lang="en-US"/>
            </a:p>
          </p:txBody>
        </p:sp>
        <p:sp>
          <p:nvSpPr>
            <p:cNvPr id="423034" name="Freeform 122"/>
            <p:cNvSpPr>
              <a:spLocks/>
            </p:cNvSpPr>
            <p:nvPr/>
          </p:nvSpPr>
          <p:spPr bwMode="auto">
            <a:xfrm>
              <a:off x="3755" y="4019"/>
              <a:ext cx="28" cy="23"/>
            </a:xfrm>
            <a:custGeom>
              <a:avLst/>
              <a:gdLst/>
              <a:ahLst/>
              <a:cxnLst>
                <a:cxn ang="0">
                  <a:pos x="2" y="16"/>
                </a:cxn>
                <a:cxn ang="0">
                  <a:pos x="1" y="18"/>
                </a:cxn>
                <a:cxn ang="0">
                  <a:pos x="0" y="19"/>
                </a:cxn>
                <a:cxn ang="0">
                  <a:pos x="0" y="20"/>
                </a:cxn>
                <a:cxn ang="0">
                  <a:pos x="1" y="21"/>
                </a:cxn>
                <a:cxn ang="0">
                  <a:pos x="2" y="22"/>
                </a:cxn>
                <a:cxn ang="0">
                  <a:pos x="4" y="23"/>
                </a:cxn>
                <a:cxn ang="0">
                  <a:pos x="5" y="23"/>
                </a:cxn>
                <a:cxn ang="0">
                  <a:pos x="6" y="22"/>
                </a:cxn>
                <a:cxn ang="0">
                  <a:pos x="10" y="19"/>
                </a:cxn>
                <a:cxn ang="0">
                  <a:pos x="27" y="6"/>
                </a:cxn>
                <a:cxn ang="0">
                  <a:pos x="28" y="5"/>
                </a:cxn>
                <a:cxn ang="0">
                  <a:pos x="28" y="4"/>
                </a:cxn>
                <a:cxn ang="0">
                  <a:pos x="28" y="3"/>
                </a:cxn>
                <a:cxn ang="0">
                  <a:pos x="28" y="2"/>
                </a:cxn>
                <a:cxn ang="0">
                  <a:pos x="27" y="0"/>
                </a:cxn>
                <a:cxn ang="0">
                  <a:pos x="26" y="0"/>
                </a:cxn>
                <a:cxn ang="0">
                  <a:pos x="25" y="0"/>
                </a:cxn>
                <a:cxn ang="0">
                  <a:pos x="24" y="0"/>
                </a:cxn>
                <a:cxn ang="0">
                  <a:pos x="7" y="13"/>
                </a:cxn>
                <a:cxn ang="0">
                  <a:pos x="2" y="16"/>
                </a:cxn>
              </a:cxnLst>
              <a:rect l="0" t="0" r="r" b="b"/>
              <a:pathLst>
                <a:path w="28" h="23">
                  <a:moveTo>
                    <a:pt x="2" y="16"/>
                  </a:moveTo>
                  <a:lnTo>
                    <a:pt x="1" y="18"/>
                  </a:lnTo>
                  <a:lnTo>
                    <a:pt x="0" y="19"/>
                  </a:lnTo>
                  <a:lnTo>
                    <a:pt x="0" y="20"/>
                  </a:lnTo>
                  <a:lnTo>
                    <a:pt x="1" y="21"/>
                  </a:lnTo>
                  <a:lnTo>
                    <a:pt x="2" y="22"/>
                  </a:lnTo>
                  <a:lnTo>
                    <a:pt x="4" y="23"/>
                  </a:lnTo>
                  <a:lnTo>
                    <a:pt x="5" y="23"/>
                  </a:lnTo>
                  <a:lnTo>
                    <a:pt x="6" y="22"/>
                  </a:lnTo>
                  <a:lnTo>
                    <a:pt x="10" y="19"/>
                  </a:lnTo>
                  <a:lnTo>
                    <a:pt x="27" y="6"/>
                  </a:lnTo>
                  <a:lnTo>
                    <a:pt x="28" y="5"/>
                  </a:lnTo>
                  <a:lnTo>
                    <a:pt x="28" y="4"/>
                  </a:lnTo>
                  <a:lnTo>
                    <a:pt x="28" y="3"/>
                  </a:lnTo>
                  <a:lnTo>
                    <a:pt x="28" y="2"/>
                  </a:lnTo>
                  <a:lnTo>
                    <a:pt x="27" y="0"/>
                  </a:lnTo>
                  <a:lnTo>
                    <a:pt x="26" y="0"/>
                  </a:lnTo>
                  <a:lnTo>
                    <a:pt x="25" y="0"/>
                  </a:lnTo>
                  <a:lnTo>
                    <a:pt x="24" y="0"/>
                  </a:lnTo>
                  <a:lnTo>
                    <a:pt x="7" y="13"/>
                  </a:lnTo>
                  <a:lnTo>
                    <a:pt x="2" y="16"/>
                  </a:lnTo>
                  <a:close/>
                </a:path>
              </a:pathLst>
            </a:custGeom>
            <a:solidFill>
              <a:srgbClr val="000000"/>
            </a:solidFill>
            <a:ln w="9525">
              <a:noFill/>
              <a:round/>
              <a:headEnd/>
              <a:tailEnd/>
            </a:ln>
          </p:spPr>
          <p:txBody>
            <a:bodyPr/>
            <a:lstStyle/>
            <a:p>
              <a:endParaRPr lang="en-US"/>
            </a:p>
          </p:txBody>
        </p:sp>
        <p:sp>
          <p:nvSpPr>
            <p:cNvPr id="423035" name="Freeform 123"/>
            <p:cNvSpPr>
              <a:spLocks/>
            </p:cNvSpPr>
            <p:nvPr/>
          </p:nvSpPr>
          <p:spPr bwMode="auto">
            <a:xfrm>
              <a:off x="3790" y="3984"/>
              <a:ext cx="22" cy="28"/>
            </a:xfrm>
            <a:custGeom>
              <a:avLst/>
              <a:gdLst/>
              <a:ahLst/>
              <a:cxnLst>
                <a:cxn ang="0">
                  <a:pos x="1" y="23"/>
                </a:cxn>
                <a:cxn ang="0">
                  <a:pos x="0" y="24"/>
                </a:cxn>
                <a:cxn ang="0">
                  <a:pos x="0" y="25"/>
                </a:cxn>
                <a:cxn ang="0">
                  <a:pos x="1" y="26"/>
                </a:cxn>
                <a:cxn ang="0">
                  <a:pos x="2" y="27"/>
                </a:cxn>
                <a:cxn ang="0">
                  <a:pos x="3" y="28"/>
                </a:cxn>
                <a:cxn ang="0">
                  <a:pos x="4" y="28"/>
                </a:cxn>
                <a:cxn ang="0">
                  <a:pos x="5" y="27"/>
                </a:cxn>
                <a:cxn ang="0">
                  <a:pos x="6" y="26"/>
                </a:cxn>
                <a:cxn ang="0">
                  <a:pos x="14" y="16"/>
                </a:cxn>
                <a:cxn ang="0">
                  <a:pos x="21" y="5"/>
                </a:cxn>
                <a:cxn ang="0">
                  <a:pos x="22" y="4"/>
                </a:cxn>
                <a:cxn ang="0">
                  <a:pos x="22" y="4"/>
                </a:cxn>
                <a:cxn ang="0">
                  <a:pos x="22" y="3"/>
                </a:cxn>
                <a:cxn ang="0">
                  <a:pos x="22" y="2"/>
                </a:cxn>
                <a:cxn ang="0">
                  <a:pos x="21" y="1"/>
                </a:cxn>
                <a:cxn ang="0">
                  <a:pos x="20" y="0"/>
                </a:cxn>
                <a:cxn ang="0">
                  <a:pos x="19" y="0"/>
                </a:cxn>
                <a:cxn ang="0">
                  <a:pos x="18" y="1"/>
                </a:cxn>
                <a:cxn ang="0">
                  <a:pos x="16" y="2"/>
                </a:cxn>
                <a:cxn ang="0">
                  <a:pos x="15" y="3"/>
                </a:cxn>
                <a:cxn ang="0">
                  <a:pos x="15" y="3"/>
                </a:cxn>
                <a:cxn ang="0">
                  <a:pos x="19" y="4"/>
                </a:cxn>
                <a:cxn ang="0">
                  <a:pos x="15" y="2"/>
                </a:cxn>
                <a:cxn ang="0">
                  <a:pos x="9" y="13"/>
                </a:cxn>
                <a:cxn ang="0">
                  <a:pos x="1" y="23"/>
                </a:cxn>
              </a:cxnLst>
              <a:rect l="0" t="0" r="r" b="b"/>
              <a:pathLst>
                <a:path w="22" h="28">
                  <a:moveTo>
                    <a:pt x="1" y="23"/>
                  </a:moveTo>
                  <a:lnTo>
                    <a:pt x="0" y="24"/>
                  </a:lnTo>
                  <a:lnTo>
                    <a:pt x="0" y="25"/>
                  </a:lnTo>
                  <a:lnTo>
                    <a:pt x="1" y="26"/>
                  </a:lnTo>
                  <a:lnTo>
                    <a:pt x="2" y="27"/>
                  </a:lnTo>
                  <a:lnTo>
                    <a:pt x="3" y="28"/>
                  </a:lnTo>
                  <a:lnTo>
                    <a:pt x="4" y="28"/>
                  </a:lnTo>
                  <a:lnTo>
                    <a:pt x="5" y="27"/>
                  </a:lnTo>
                  <a:lnTo>
                    <a:pt x="6" y="26"/>
                  </a:lnTo>
                  <a:lnTo>
                    <a:pt x="14" y="16"/>
                  </a:lnTo>
                  <a:lnTo>
                    <a:pt x="21" y="5"/>
                  </a:lnTo>
                  <a:lnTo>
                    <a:pt x="22" y="4"/>
                  </a:lnTo>
                  <a:lnTo>
                    <a:pt x="22" y="4"/>
                  </a:lnTo>
                  <a:lnTo>
                    <a:pt x="22" y="3"/>
                  </a:lnTo>
                  <a:lnTo>
                    <a:pt x="22" y="2"/>
                  </a:lnTo>
                  <a:lnTo>
                    <a:pt x="21" y="1"/>
                  </a:lnTo>
                  <a:lnTo>
                    <a:pt x="20" y="0"/>
                  </a:lnTo>
                  <a:lnTo>
                    <a:pt x="19" y="0"/>
                  </a:lnTo>
                  <a:lnTo>
                    <a:pt x="18" y="1"/>
                  </a:lnTo>
                  <a:lnTo>
                    <a:pt x="16" y="2"/>
                  </a:lnTo>
                  <a:lnTo>
                    <a:pt x="15" y="3"/>
                  </a:lnTo>
                  <a:lnTo>
                    <a:pt x="15" y="3"/>
                  </a:lnTo>
                  <a:lnTo>
                    <a:pt x="19" y="4"/>
                  </a:lnTo>
                  <a:lnTo>
                    <a:pt x="15" y="2"/>
                  </a:lnTo>
                  <a:lnTo>
                    <a:pt x="9" y="13"/>
                  </a:lnTo>
                  <a:lnTo>
                    <a:pt x="1" y="23"/>
                  </a:lnTo>
                  <a:close/>
                </a:path>
              </a:pathLst>
            </a:custGeom>
            <a:solidFill>
              <a:srgbClr val="000000"/>
            </a:solidFill>
            <a:ln w="9525">
              <a:noFill/>
              <a:round/>
              <a:headEnd/>
              <a:tailEnd/>
            </a:ln>
          </p:spPr>
          <p:txBody>
            <a:bodyPr/>
            <a:lstStyle/>
            <a:p>
              <a:endParaRPr lang="en-US"/>
            </a:p>
          </p:txBody>
        </p:sp>
        <p:sp>
          <p:nvSpPr>
            <p:cNvPr id="423036" name="Freeform 124"/>
            <p:cNvSpPr>
              <a:spLocks/>
            </p:cNvSpPr>
            <p:nvPr/>
          </p:nvSpPr>
          <p:spPr bwMode="auto">
            <a:xfrm>
              <a:off x="3813" y="3942"/>
              <a:ext cx="14" cy="31"/>
            </a:xfrm>
            <a:custGeom>
              <a:avLst/>
              <a:gdLst/>
              <a:ahLst/>
              <a:cxnLst>
                <a:cxn ang="0">
                  <a:pos x="0" y="27"/>
                </a:cxn>
                <a:cxn ang="0">
                  <a:pos x="0" y="28"/>
                </a:cxn>
                <a:cxn ang="0">
                  <a:pos x="1" y="29"/>
                </a:cxn>
                <a:cxn ang="0">
                  <a:pos x="2" y="30"/>
                </a:cxn>
                <a:cxn ang="0">
                  <a:pos x="4" y="31"/>
                </a:cxn>
                <a:cxn ang="0">
                  <a:pos x="5" y="31"/>
                </a:cxn>
                <a:cxn ang="0">
                  <a:pos x="6" y="30"/>
                </a:cxn>
                <a:cxn ang="0">
                  <a:pos x="7" y="29"/>
                </a:cxn>
                <a:cxn ang="0">
                  <a:pos x="7" y="28"/>
                </a:cxn>
                <a:cxn ang="0">
                  <a:pos x="9" y="23"/>
                </a:cxn>
                <a:cxn ang="0">
                  <a:pos x="12" y="10"/>
                </a:cxn>
                <a:cxn ang="0">
                  <a:pos x="14" y="4"/>
                </a:cxn>
                <a:cxn ang="0">
                  <a:pos x="14" y="3"/>
                </a:cxn>
                <a:cxn ang="0">
                  <a:pos x="14" y="2"/>
                </a:cxn>
                <a:cxn ang="0">
                  <a:pos x="12" y="0"/>
                </a:cxn>
                <a:cxn ang="0">
                  <a:pos x="11" y="0"/>
                </a:cxn>
                <a:cxn ang="0">
                  <a:pos x="10" y="0"/>
                </a:cxn>
                <a:cxn ang="0">
                  <a:pos x="9" y="0"/>
                </a:cxn>
                <a:cxn ang="0">
                  <a:pos x="8" y="2"/>
                </a:cxn>
                <a:cxn ang="0">
                  <a:pos x="7" y="3"/>
                </a:cxn>
                <a:cxn ang="0">
                  <a:pos x="6" y="9"/>
                </a:cxn>
                <a:cxn ang="0">
                  <a:pos x="2" y="22"/>
                </a:cxn>
                <a:cxn ang="0">
                  <a:pos x="0" y="27"/>
                </a:cxn>
              </a:cxnLst>
              <a:rect l="0" t="0" r="r" b="b"/>
              <a:pathLst>
                <a:path w="14" h="31">
                  <a:moveTo>
                    <a:pt x="0" y="27"/>
                  </a:moveTo>
                  <a:lnTo>
                    <a:pt x="0" y="28"/>
                  </a:lnTo>
                  <a:lnTo>
                    <a:pt x="1" y="29"/>
                  </a:lnTo>
                  <a:lnTo>
                    <a:pt x="2" y="30"/>
                  </a:lnTo>
                  <a:lnTo>
                    <a:pt x="4" y="31"/>
                  </a:lnTo>
                  <a:lnTo>
                    <a:pt x="5" y="31"/>
                  </a:lnTo>
                  <a:lnTo>
                    <a:pt x="6" y="30"/>
                  </a:lnTo>
                  <a:lnTo>
                    <a:pt x="7" y="29"/>
                  </a:lnTo>
                  <a:lnTo>
                    <a:pt x="7" y="28"/>
                  </a:lnTo>
                  <a:lnTo>
                    <a:pt x="9" y="23"/>
                  </a:lnTo>
                  <a:lnTo>
                    <a:pt x="12" y="10"/>
                  </a:lnTo>
                  <a:lnTo>
                    <a:pt x="14" y="4"/>
                  </a:lnTo>
                  <a:lnTo>
                    <a:pt x="14" y="3"/>
                  </a:lnTo>
                  <a:lnTo>
                    <a:pt x="14" y="2"/>
                  </a:lnTo>
                  <a:lnTo>
                    <a:pt x="12" y="0"/>
                  </a:lnTo>
                  <a:lnTo>
                    <a:pt x="11" y="0"/>
                  </a:lnTo>
                  <a:lnTo>
                    <a:pt x="10" y="0"/>
                  </a:lnTo>
                  <a:lnTo>
                    <a:pt x="9" y="0"/>
                  </a:lnTo>
                  <a:lnTo>
                    <a:pt x="8" y="2"/>
                  </a:lnTo>
                  <a:lnTo>
                    <a:pt x="7" y="3"/>
                  </a:lnTo>
                  <a:lnTo>
                    <a:pt x="6" y="9"/>
                  </a:lnTo>
                  <a:lnTo>
                    <a:pt x="2" y="22"/>
                  </a:lnTo>
                  <a:lnTo>
                    <a:pt x="0" y="27"/>
                  </a:lnTo>
                  <a:close/>
                </a:path>
              </a:pathLst>
            </a:custGeom>
            <a:solidFill>
              <a:srgbClr val="000000"/>
            </a:solidFill>
            <a:ln w="9525">
              <a:noFill/>
              <a:round/>
              <a:headEnd/>
              <a:tailEnd/>
            </a:ln>
          </p:spPr>
          <p:txBody>
            <a:bodyPr/>
            <a:lstStyle/>
            <a:p>
              <a:endParaRPr lang="en-US"/>
            </a:p>
          </p:txBody>
        </p:sp>
        <p:sp>
          <p:nvSpPr>
            <p:cNvPr id="423037" name="Freeform 125"/>
            <p:cNvSpPr>
              <a:spLocks/>
            </p:cNvSpPr>
            <p:nvPr/>
          </p:nvSpPr>
          <p:spPr bwMode="auto">
            <a:xfrm>
              <a:off x="3822" y="3898"/>
              <a:ext cx="7" cy="32"/>
            </a:xfrm>
            <a:custGeom>
              <a:avLst/>
              <a:gdLst/>
              <a:ahLst/>
              <a:cxnLst>
                <a:cxn ang="0">
                  <a:pos x="0" y="28"/>
                </a:cxn>
                <a:cxn ang="0">
                  <a:pos x="0" y="29"/>
                </a:cxn>
                <a:cxn ang="0">
                  <a:pos x="1" y="31"/>
                </a:cxn>
                <a:cxn ang="0">
                  <a:pos x="2" y="32"/>
                </a:cxn>
                <a:cxn ang="0">
                  <a:pos x="3" y="32"/>
                </a:cxn>
                <a:cxn ang="0">
                  <a:pos x="5" y="31"/>
                </a:cxn>
                <a:cxn ang="0">
                  <a:pos x="6" y="29"/>
                </a:cxn>
                <a:cxn ang="0">
                  <a:pos x="7" y="28"/>
                </a:cxn>
                <a:cxn ang="0">
                  <a:pos x="7" y="27"/>
                </a:cxn>
                <a:cxn ang="0">
                  <a:pos x="7" y="26"/>
                </a:cxn>
                <a:cxn ang="0">
                  <a:pos x="7" y="2"/>
                </a:cxn>
                <a:cxn ang="0">
                  <a:pos x="7" y="1"/>
                </a:cxn>
                <a:cxn ang="0">
                  <a:pos x="6" y="0"/>
                </a:cxn>
                <a:cxn ang="0">
                  <a:pos x="5" y="0"/>
                </a:cxn>
                <a:cxn ang="0">
                  <a:pos x="3" y="0"/>
                </a:cxn>
                <a:cxn ang="0">
                  <a:pos x="2" y="0"/>
                </a:cxn>
                <a:cxn ang="0">
                  <a:pos x="1" y="1"/>
                </a:cxn>
                <a:cxn ang="0">
                  <a:pos x="0" y="2"/>
                </a:cxn>
                <a:cxn ang="0">
                  <a:pos x="0" y="3"/>
                </a:cxn>
                <a:cxn ang="0">
                  <a:pos x="0" y="27"/>
                </a:cxn>
                <a:cxn ang="0">
                  <a:pos x="0" y="28"/>
                </a:cxn>
              </a:cxnLst>
              <a:rect l="0" t="0" r="r" b="b"/>
              <a:pathLst>
                <a:path w="7" h="32">
                  <a:moveTo>
                    <a:pt x="0" y="28"/>
                  </a:moveTo>
                  <a:lnTo>
                    <a:pt x="0" y="29"/>
                  </a:lnTo>
                  <a:lnTo>
                    <a:pt x="1" y="31"/>
                  </a:lnTo>
                  <a:lnTo>
                    <a:pt x="2" y="32"/>
                  </a:lnTo>
                  <a:lnTo>
                    <a:pt x="3" y="32"/>
                  </a:lnTo>
                  <a:lnTo>
                    <a:pt x="5" y="31"/>
                  </a:lnTo>
                  <a:lnTo>
                    <a:pt x="6" y="29"/>
                  </a:lnTo>
                  <a:lnTo>
                    <a:pt x="7" y="28"/>
                  </a:lnTo>
                  <a:lnTo>
                    <a:pt x="7" y="27"/>
                  </a:lnTo>
                  <a:lnTo>
                    <a:pt x="7" y="26"/>
                  </a:lnTo>
                  <a:lnTo>
                    <a:pt x="7" y="2"/>
                  </a:lnTo>
                  <a:lnTo>
                    <a:pt x="7" y="1"/>
                  </a:lnTo>
                  <a:lnTo>
                    <a:pt x="6" y="0"/>
                  </a:lnTo>
                  <a:lnTo>
                    <a:pt x="5" y="0"/>
                  </a:lnTo>
                  <a:lnTo>
                    <a:pt x="3" y="0"/>
                  </a:lnTo>
                  <a:lnTo>
                    <a:pt x="2" y="0"/>
                  </a:lnTo>
                  <a:lnTo>
                    <a:pt x="1" y="1"/>
                  </a:lnTo>
                  <a:lnTo>
                    <a:pt x="0" y="2"/>
                  </a:lnTo>
                  <a:lnTo>
                    <a:pt x="0" y="3"/>
                  </a:lnTo>
                  <a:lnTo>
                    <a:pt x="0" y="27"/>
                  </a:lnTo>
                  <a:lnTo>
                    <a:pt x="0" y="28"/>
                  </a:lnTo>
                  <a:close/>
                </a:path>
              </a:pathLst>
            </a:custGeom>
            <a:solidFill>
              <a:srgbClr val="000000"/>
            </a:solidFill>
            <a:ln w="9525">
              <a:noFill/>
              <a:round/>
              <a:headEnd/>
              <a:tailEnd/>
            </a:ln>
          </p:spPr>
          <p:txBody>
            <a:bodyPr/>
            <a:lstStyle/>
            <a:p>
              <a:endParaRPr lang="en-US"/>
            </a:p>
          </p:txBody>
        </p:sp>
        <p:sp>
          <p:nvSpPr>
            <p:cNvPr id="423038" name="Freeform 126"/>
            <p:cNvSpPr>
              <a:spLocks/>
            </p:cNvSpPr>
            <p:nvPr/>
          </p:nvSpPr>
          <p:spPr bwMode="auto">
            <a:xfrm>
              <a:off x="3822" y="3853"/>
              <a:ext cx="7" cy="32"/>
            </a:xfrm>
            <a:custGeom>
              <a:avLst/>
              <a:gdLst/>
              <a:ahLst/>
              <a:cxnLst>
                <a:cxn ang="0">
                  <a:pos x="0" y="28"/>
                </a:cxn>
                <a:cxn ang="0">
                  <a:pos x="1" y="30"/>
                </a:cxn>
                <a:cxn ang="0">
                  <a:pos x="2" y="31"/>
                </a:cxn>
                <a:cxn ang="0">
                  <a:pos x="3" y="32"/>
                </a:cxn>
                <a:cxn ang="0">
                  <a:pos x="5" y="32"/>
                </a:cxn>
                <a:cxn ang="0">
                  <a:pos x="6" y="31"/>
                </a:cxn>
                <a:cxn ang="0">
                  <a:pos x="7" y="30"/>
                </a:cxn>
                <a:cxn ang="0">
                  <a:pos x="7" y="28"/>
                </a:cxn>
                <a:cxn ang="0">
                  <a:pos x="7" y="27"/>
                </a:cxn>
                <a:cxn ang="0">
                  <a:pos x="7" y="2"/>
                </a:cxn>
                <a:cxn ang="0">
                  <a:pos x="7" y="1"/>
                </a:cxn>
                <a:cxn ang="0">
                  <a:pos x="6" y="0"/>
                </a:cxn>
                <a:cxn ang="0">
                  <a:pos x="5" y="0"/>
                </a:cxn>
                <a:cxn ang="0">
                  <a:pos x="3" y="0"/>
                </a:cxn>
                <a:cxn ang="0">
                  <a:pos x="2" y="0"/>
                </a:cxn>
                <a:cxn ang="0">
                  <a:pos x="1" y="1"/>
                </a:cxn>
                <a:cxn ang="0">
                  <a:pos x="0" y="2"/>
                </a:cxn>
                <a:cxn ang="0">
                  <a:pos x="0" y="3"/>
                </a:cxn>
                <a:cxn ang="0">
                  <a:pos x="0" y="28"/>
                </a:cxn>
              </a:cxnLst>
              <a:rect l="0" t="0" r="r" b="b"/>
              <a:pathLst>
                <a:path w="7" h="32">
                  <a:moveTo>
                    <a:pt x="0" y="28"/>
                  </a:moveTo>
                  <a:lnTo>
                    <a:pt x="1" y="30"/>
                  </a:lnTo>
                  <a:lnTo>
                    <a:pt x="2" y="31"/>
                  </a:lnTo>
                  <a:lnTo>
                    <a:pt x="3" y="32"/>
                  </a:lnTo>
                  <a:lnTo>
                    <a:pt x="5" y="32"/>
                  </a:lnTo>
                  <a:lnTo>
                    <a:pt x="6" y="31"/>
                  </a:lnTo>
                  <a:lnTo>
                    <a:pt x="7" y="30"/>
                  </a:lnTo>
                  <a:lnTo>
                    <a:pt x="7" y="28"/>
                  </a:lnTo>
                  <a:lnTo>
                    <a:pt x="7" y="27"/>
                  </a:lnTo>
                  <a:lnTo>
                    <a:pt x="7" y="2"/>
                  </a:lnTo>
                  <a:lnTo>
                    <a:pt x="7" y="1"/>
                  </a:lnTo>
                  <a:lnTo>
                    <a:pt x="6" y="0"/>
                  </a:lnTo>
                  <a:lnTo>
                    <a:pt x="5" y="0"/>
                  </a:lnTo>
                  <a:lnTo>
                    <a:pt x="3" y="0"/>
                  </a:lnTo>
                  <a:lnTo>
                    <a:pt x="2" y="0"/>
                  </a:lnTo>
                  <a:lnTo>
                    <a:pt x="1" y="1"/>
                  </a:lnTo>
                  <a:lnTo>
                    <a:pt x="0" y="2"/>
                  </a:lnTo>
                  <a:lnTo>
                    <a:pt x="0" y="3"/>
                  </a:lnTo>
                  <a:lnTo>
                    <a:pt x="0" y="28"/>
                  </a:lnTo>
                  <a:close/>
                </a:path>
              </a:pathLst>
            </a:custGeom>
            <a:solidFill>
              <a:srgbClr val="000000"/>
            </a:solidFill>
            <a:ln w="9525">
              <a:noFill/>
              <a:round/>
              <a:headEnd/>
              <a:tailEnd/>
            </a:ln>
          </p:spPr>
          <p:txBody>
            <a:bodyPr/>
            <a:lstStyle/>
            <a:p>
              <a:endParaRPr lang="en-US"/>
            </a:p>
          </p:txBody>
        </p:sp>
        <p:sp>
          <p:nvSpPr>
            <p:cNvPr id="423039" name="Freeform 127"/>
            <p:cNvSpPr>
              <a:spLocks/>
            </p:cNvSpPr>
            <p:nvPr/>
          </p:nvSpPr>
          <p:spPr bwMode="auto">
            <a:xfrm>
              <a:off x="3822" y="3808"/>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7"/>
                </a:cxn>
                <a:cxn ang="0">
                  <a:pos x="7" y="2"/>
                </a:cxn>
                <a:cxn ang="0">
                  <a:pos x="7" y="1"/>
                </a:cxn>
                <a:cxn ang="0">
                  <a:pos x="6" y="0"/>
                </a:cxn>
                <a:cxn ang="0">
                  <a:pos x="5" y="0"/>
                </a:cxn>
                <a:cxn ang="0">
                  <a:pos x="3" y="0"/>
                </a:cxn>
                <a:cxn ang="0">
                  <a:pos x="2" y="0"/>
                </a:cxn>
                <a:cxn ang="0">
                  <a:pos x="1" y="1"/>
                </a:cxn>
                <a:cxn ang="0">
                  <a:pos x="0" y="2"/>
                </a:cxn>
                <a:cxn ang="0">
                  <a:pos x="0" y="3"/>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7"/>
                  </a:lnTo>
                  <a:lnTo>
                    <a:pt x="7" y="2"/>
                  </a:lnTo>
                  <a:lnTo>
                    <a:pt x="7" y="1"/>
                  </a:lnTo>
                  <a:lnTo>
                    <a:pt x="6" y="0"/>
                  </a:lnTo>
                  <a:lnTo>
                    <a:pt x="5" y="0"/>
                  </a:lnTo>
                  <a:lnTo>
                    <a:pt x="3"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040" name="Freeform 128"/>
            <p:cNvSpPr>
              <a:spLocks/>
            </p:cNvSpPr>
            <p:nvPr/>
          </p:nvSpPr>
          <p:spPr bwMode="auto">
            <a:xfrm>
              <a:off x="3822" y="3763"/>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8"/>
                </a:cxn>
                <a:cxn ang="0">
                  <a:pos x="7" y="2"/>
                </a:cxn>
                <a:cxn ang="0">
                  <a:pos x="7" y="1"/>
                </a:cxn>
                <a:cxn ang="0">
                  <a:pos x="6" y="0"/>
                </a:cxn>
                <a:cxn ang="0">
                  <a:pos x="5" y="0"/>
                </a:cxn>
                <a:cxn ang="0">
                  <a:pos x="3" y="0"/>
                </a:cxn>
                <a:cxn ang="0">
                  <a:pos x="2" y="0"/>
                </a:cxn>
                <a:cxn ang="0">
                  <a:pos x="1" y="1"/>
                </a:cxn>
                <a:cxn ang="0">
                  <a:pos x="0" y="2"/>
                </a:cxn>
                <a:cxn ang="0">
                  <a:pos x="0" y="3"/>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8"/>
                  </a:lnTo>
                  <a:lnTo>
                    <a:pt x="7" y="2"/>
                  </a:lnTo>
                  <a:lnTo>
                    <a:pt x="7" y="1"/>
                  </a:lnTo>
                  <a:lnTo>
                    <a:pt x="6" y="0"/>
                  </a:lnTo>
                  <a:lnTo>
                    <a:pt x="5" y="0"/>
                  </a:lnTo>
                  <a:lnTo>
                    <a:pt x="3"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041" name="Freeform 129"/>
            <p:cNvSpPr>
              <a:spLocks/>
            </p:cNvSpPr>
            <p:nvPr/>
          </p:nvSpPr>
          <p:spPr bwMode="auto">
            <a:xfrm>
              <a:off x="3822" y="3718"/>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8"/>
                </a:cxn>
                <a:cxn ang="0">
                  <a:pos x="7" y="2"/>
                </a:cxn>
                <a:cxn ang="0">
                  <a:pos x="7" y="1"/>
                </a:cxn>
                <a:cxn ang="0">
                  <a:pos x="6" y="0"/>
                </a:cxn>
                <a:cxn ang="0">
                  <a:pos x="5" y="0"/>
                </a:cxn>
                <a:cxn ang="0">
                  <a:pos x="3" y="0"/>
                </a:cxn>
                <a:cxn ang="0">
                  <a:pos x="2" y="0"/>
                </a:cxn>
                <a:cxn ang="0">
                  <a:pos x="1" y="1"/>
                </a:cxn>
                <a:cxn ang="0">
                  <a:pos x="0" y="2"/>
                </a:cxn>
                <a:cxn ang="0">
                  <a:pos x="0" y="3"/>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8"/>
                  </a:lnTo>
                  <a:lnTo>
                    <a:pt x="7" y="2"/>
                  </a:lnTo>
                  <a:lnTo>
                    <a:pt x="7" y="1"/>
                  </a:lnTo>
                  <a:lnTo>
                    <a:pt x="6" y="0"/>
                  </a:lnTo>
                  <a:lnTo>
                    <a:pt x="5" y="0"/>
                  </a:lnTo>
                  <a:lnTo>
                    <a:pt x="3"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042" name="Freeform 130"/>
            <p:cNvSpPr>
              <a:spLocks/>
            </p:cNvSpPr>
            <p:nvPr/>
          </p:nvSpPr>
          <p:spPr bwMode="auto">
            <a:xfrm>
              <a:off x="3822" y="3673"/>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8"/>
                </a:cxn>
                <a:cxn ang="0">
                  <a:pos x="7" y="2"/>
                </a:cxn>
                <a:cxn ang="0">
                  <a:pos x="7" y="1"/>
                </a:cxn>
                <a:cxn ang="0">
                  <a:pos x="6" y="0"/>
                </a:cxn>
                <a:cxn ang="0">
                  <a:pos x="5" y="0"/>
                </a:cxn>
                <a:cxn ang="0">
                  <a:pos x="3" y="0"/>
                </a:cxn>
                <a:cxn ang="0">
                  <a:pos x="2" y="0"/>
                </a:cxn>
                <a:cxn ang="0">
                  <a:pos x="1" y="1"/>
                </a:cxn>
                <a:cxn ang="0">
                  <a:pos x="0" y="2"/>
                </a:cxn>
                <a:cxn ang="0">
                  <a:pos x="0" y="3"/>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8"/>
                  </a:lnTo>
                  <a:lnTo>
                    <a:pt x="7" y="2"/>
                  </a:lnTo>
                  <a:lnTo>
                    <a:pt x="7" y="1"/>
                  </a:lnTo>
                  <a:lnTo>
                    <a:pt x="6" y="0"/>
                  </a:lnTo>
                  <a:lnTo>
                    <a:pt x="5" y="0"/>
                  </a:lnTo>
                  <a:lnTo>
                    <a:pt x="3"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043" name="Freeform 131"/>
            <p:cNvSpPr>
              <a:spLocks/>
            </p:cNvSpPr>
            <p:nvPr/>
          </p:nvSpPr>
          <p:spPr bwMode="auto">
            <a:xfrm>
              <a:off x="3822" y="3628"/>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8"/>
                </a:cxn>
                <a:cxn ang="0">
                  <a:pos x="7" y="2"/>
                </a:cxn>
                <a:cxn ang="0">
                  <a:pos x="7" y="1"/>
                </a:cxn>
                <a:cxn ang="0">
                  <a:pos x="6" y="0"/>
                </a:cxn>
                <a:cxn ang="0">
                  <a:pos x="5" y="0"/>
                </a:cxn>
                <a:cxn ang="0">
                  <a:pos x="3" y="0"/>
                </a:cxn>
                <a:cxn ang="0">
                  <a:pos x="2" y="0"/>
                </a:cxn>
                <a:cxn ang="0">
                  <a:pos x="1" y="1"/>
                </a:cxn>
                <a:cxn ang="0">
                  <a:pos x="0" y="2"/>
                </a:cxn>
                <a:cxn ang="0">
                  <a:pos x="0" y="3"/>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8"/>
                  </a:lnTo>
                  <a:lnTo>
                    <a:pt x="7" y="2"/>
                  </a:lnTo>
                  <a:lnTo>
                    <a:pt x="7" y="1"/>
                  </a:lnTo>
                  <a:lnTo>
                    <a:pt x="6" y="0"/>
                  </a:lnTo>
                  <a:lnTo>
                    <a:pt x="5" y="0"/>
                  </a:lnTo>
                  <a:lnTo>
                    <a:pt x="3"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044" name="Freeform 132"/>
            <p:cNvSpPr>
              <a:spLocks/>
            </p:cNvSpPr>
            <p:nvPr/>
          </p:nvSpPr>
          <p:spPr bwMode="auto">
            <a:xfrm>
              <a:off x="3822" y="3583"/>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8"/>
                </a:cxn>
                <a:cxn ang="0">
                  <a:pos x="7" y="2"/>
                </a:cxn>
                <a:cxn ang="0">
                  <a:pos x="7" y="1"/>
                </a:cxn>
                <a:cxn ang="0">
                  <a:pos x="6" y="0"/>
                </a:cxn>
                <a:cxn ang="0">
                  <a:pos x="5" y="0"/>
                </a:cxn>
                <a:cxn ang="0">
                  <a:pos x="3" y="0"/>
                </a:cxn>
                <a:cxn ang="0">
                  <a:pos x="2" y="0"/>
                </a:cxn>
                <a:cxn ang="0">
                  <a:pos x="1" y="1"/>
                </a:cxn>
                <a:cxn ang="0">
                  <a:pos x="0" y="2"/>
                </a:cxn>
                <a:cxn ang="0">
                  <a:pos x="0" y="3"/>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8"/>
                  </a:lnTo>
                  <a:lnTo>
                    <a:pt x="7" y="2"/>
                  </a:lnTo>
                  <a:lnTo>
                    <a:pt x="7" y="1"/>
                  </a:lnTo>
                  <a:lnTo>
                    <a:pt x="6" y="0"/>
                  </a:lnTo>
                  <a:lnTo>
                    <a:pt x="5" y="0"/>
                  </a:lnTo>
                  <a:lnTo>
                    <a:pt x="3"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045" name="Freeform 133"/>
            <p:cNvSpPr>
              <a:spLocks/>
            </p:cNvSpPr>
            <p:nvPr/>
          </p:nvSpPr>
          <p:spPr bwMode="auto">
            <a:xfrm>
              <a:off x="3822" y="3538"/>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8"/>
                </a:cxn>
                <a:cxn ang="0">
                  <a:pos x="7" y="2"/>
                </a:cxn>
                <a:cxn ang="0">
                  <a:pos x="7" y="1"/>
                </a:cxn>
                <a:cxn ang="0">
                  <a:pos x="6" y="0"/>
                </a:cxn>
                <a:cxn ang="0">
                  <a:pos x="5" y="0"/>
                </a:cxn>
                <a:cxn ang="0">
                  <a:pos x="3" y="0"/>
                </a:cxn>
                <a:cxn ang="0">
                  <a:pos x="2" y="0"/>
                </a:cxn>
                <a:cxn ang="0">
                  <a:pos x="1" y="1"/>
                </a:cxn>
                <a:cxn ang="0">
                  <a:pos x="0" y="2"/>
                </a:cxn>
                <a:cxn ang="0">
                  <a:pos x="0" y="3"/>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8"/>
                  </a:lnTo>
                  <a:lnTo>
                    <a:pt x="7" y="2"/>
                  </a:lnTo>
                  <a:lnTo>
                    <a:pt x="7" y="1"/>
                  </a:lnTo>
                  <a:lnTo>
                    <a:pt x="6" y="0"/>
                  </a:lnTo>
                  <a:lnTo>
                    <a:pt x="5" y="0"/>
                  </a:lnTo>
                  <a:lnTo>
                    <a:pt x="3"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046" name="Freeform 134"/>
            <p:cNvSpPr>
              <a:spLocks/>
            </p:cNvSpPr>
            <p:nvPr/>
          </p:nvSpPr>
          <p:spPr bwMode="auto">
            <a:xfrm>
              <a:off x="3822" y="3493"/>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8"/>
                </a:cxn>
                <a:cxn ang="0">
                  <a:pos x="7" y="2"/>
                </a:cxn>
                <a:cxn ang="0">
                  <a:pos x="7" y="1"/>
                </a:cxn>
                <a:cxn ang="0">
                  <a:pos x="6" y="0"/>
                </a:cxn>
                <a:cxn ang="0">
                  <a:pos x="5" y="0"/>
                </a:cxn>
                <a:cxn ang="0">
                  <a:pos x="3" y="0"/>
                </a:cxn>
                <a:cxn ang="0">
                  <a:pos x="2" y="0"/>
                </a:cxn>
                <a:cxn ang="0">
                  <a:pos x="1" y="1"/>
                </a:cxn>
                <a:cxn ang="0">
                  <a:pos x="0" y="2"/>
                </a:cxn>
                <a:cxn ang="0">
                  <a:pos x="0" y="3"/>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8"/>
                  </a:lnTo>
                  <a:lnTo>
                    <a:pt x="7" y="2"/>
                  </a:lnTo>
                  <a:lnTo>
                    <a:pt x="7" y="1"/>
                  </a:lnTo>
                  <a:lnTo>
                    <a:pt x="6" y="0"/>
                  </a:lnTo>
                  <a:lnTo>
                    <a:pt x="5" y="0"/>
                  </a:lnTo>
                  <a:lnTo>
                    <a:pt x="3"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047" name="Freeform 135"/>
            <p:cNvSpPr>
              <a:spLocks/>
            </p:cNvSpPr>
            <p:nvPr/>
          </p:nvSpPr>
          <p:spPr bwMode="auto">
            <a:xfrm>
              <a:off x="3822" y="3448"/>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8"/>
                </a:cxn>
                <a:cxn ang="0">
                  <a:pos x="7" y="2"/>
                </a:cxn>
                <a:cxn ang="0">
                  <a:pos x="7" y="1"/>
                </a:cxn>
                <a:cxn ang="0">
                  <a:pos x="6" y="0"/>
                </a:cxn>
                <a:cxn ang="0">
                  <a:pos x="5" y="0"/>
                </a:cxn>
                <a:cxn ang="0">
                  <a:pos x="3" y="0"/>
                </a:cxn>
                <a:cxn ang="0">
                  <a:pos x="2" y="0"/>
                </a:cxn>
                <a:cxn ang="0">
                  <a:pos x="1" y="1"/>
                </a:cxn>
                <a:cxn ang="0">
                  <a:pos x="0" y="2"/>
                </a:cxn>
                <a:cxn ang="0">
                  <a:pos x="0" y="4"/>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8"/>
                  </a:lnTo>
                  <a:lnTo>
                    <a:pt x="7" y="2"/>
                  </a:lnTo>
                  <a:lnTo>
                    <a:pt x="7" y="1"/>
                  </a:lnTo>
                  <a:lnTo>
                    <a:pt x="6" y="0"/>
                  </a:lnTo>
                  <a:lnTo>
                    <a:pt x="5" y="0"/>
                  </a:lnTo>
                  <a:lnTo>
                    <a:pt x="3" y="0"/>
                  </a:lnTo>
                  <a:lnTo>
                    <a:pt x="2" y="0"/>
                  </a:lnTo>
                  <a:lnTo>
                    <a:pt x="1" y="1"/>
                  </a:lnTo>
                  <a:lnTo>
                    <a:pt x="0" y="2"/>
                  </a:lnTo>
                  <a:lnTo>
                    <a:pt x="0" y="4"/>
                  </a:lnTo>
                  <a:lnTo>
                    <a:pt x="0" y="29"/>
                  </a:lnTo>
                  <a:close/>
                </a:path>
              </a:pathLst>
            </a:custGeom>
            <a:solidFill>
              <a:srgbClr val="000000"/>
            </a:solidFill>
            <a:ln w="9525">
              <a:noFill/>
              <a:round/>
              <a:headEnd/>
              <a:tailEnd/>
            </a:ln>
          </p:spPr>
          <p:txBody>
            <a:bodyPr/>
            <a:lstStyle/>
            <a:p>
              <a:endParaRPr lang="en-US"/>
            </a:p>
          </p:txBody>
        </p:sp>
        <p:sp>
          <p:nvSpPr>
            <p:cNvPr id="423048" name="Freeform 136"/>
            <p:cNvSpPr>
              <a:spLocks/>
            </p:cNvSpPr>
            <p:nvPr/>
          </p:nvSpPr>
          <p:spPr bwMode="auto">
            <a:xfrm>
              <a:off x="3822" y="3403"/>
              <a:ext cx="7" cy="33"/>
            </a:xfrm>
            <a:custGeom>
              <a:avLst/>
              <a:gdLst/>
              <a:ahLst/>
              <a:cxnLst>
                <a:cxn ang="0">
                  <a:pos x="0" y="29"/>
                </a:cxn>
                <a:cxn ang="0">
                  <a:pos x="1" y="30"/>
                </a:cxn>
                <a:cxn ang="0">
                  <a:pos x="2" y="31"/>
                </a:cxn>
                <a:cxn ang="0">
                  <a:pos x="3" y="33"/>
                </a:cxn>
                <a:cxn ang="0">
                  <a:pos x="5" y="33"/>
                </a:cxn>
                <a:cxn ang="0">
                  <a:pos x="6" y="31"/>
                </a:cxn>
                <a:cxn ang="0">
                  <a:pos x="7" y="30"/>
                </a:cxn>
                <a:cxn ang="0">
                  <a:pos x="7" y="29"/>
                </a:cxn>
                <a:cxn ang="0">
                  <a:pos x="7" y="28"/>
                </a:cxn>
                <a:cxn ang="0">
                  <a:pos x="7" y="3"/>
                </a:cxn>
                <a:cxn ang="0">
                  <a:pos x="7" y="1"/>
                </a:cxn>
                <a:cxn ang="0">
                  <a:pos x="6" y="0"/>
                </a:cxn>
                <a:cxn ang="0">
                  <a:pos x="5" y="0"/>
                </a:cxn>
                <a:cxn ang="0">
                  <a:pos x="3" y="0"/>
                </a:cxn>
                <a:cxn ang="0">
                  <a:pos x="2" y="0"/>
                </a:cxn>
                <a:cxn ang="0">
                  <a:pos x="1" y="1"/>
                </a:cxn>
                <a:cxn ang="0">
                  <a:pos x="0" y="3"/>
                </a:cxn>
                <a:cxn ang="0">
                  <a:pos x="0" y="4"/>
                </a:cxn>
                <a:cxn ang="0">
                  <a:pos x="0" y="29"/>
                </a:cxn>
              </a:cxnLst>
              <a:rect l="0" t="0" r="r" b="b"/>
              <a:pathLst>
                <a:path w="7" h="33">
                  <a:moveTo>
                    <a:pt x="0" y="29"/>
                  </a:moveTo>
                  <a:lnTo>
                    <a:pt x="1" y="30"/>
                  </a:lnTo>
                  <a:lnTo>
                    <a:pt x="2" y="31"/>
                  </a:lnTo>
                  <a:lnTo>
                    <a:pt x="3" y="33"/>
                  </a:lnTo>
                  <a:lnTo>
                    <a:pt x="5" y="33"/>
                  </a:lnTo>
                  <a:lnTo>
                    <a:pt x="6" y="31"/>
                  </a:lnTo>
                  <a:lnTo>
                    <a:pt x="7" y="30"/>
                  </a:lnTo>
                  <a:lnTo>
                    <a:pt x="7" y="29"/>
                  </a:lnTo>
                  <a:lnTo>
                    <a:pt x="7" y="28"/>
                  </a:lnTo>
                  <a:lnTo>
                    <a:pt x="7" y="3"/>
                  </a:lnTo>
                  <a:lnTo>
                    <a:pt x="7" y="1"/>
                  </a:lnTo>
                  <a:lnTo>
                    <a:pt x="6" y="0"/>
                  </a:lnTo>
                  <a:lnTo>
                    <a:pt x="5" y="0"/>
                  </a:lnTo>
                  <a:lnTo>
                    <a:pt x="3" y="0"/>
                  </a:lnTo>
                  <a:lnTo>
                    <a:pt x="2" y="0"/>
                  </a:lnTo>
                  <a:lnTo>
                    <a:pt x="1" y="1"/>
                  </a:lnTo>
                  <a:lnTo>
                    <a:pt x="0" y="3"/>
                  </a:lnTo>
                  <a:lnTo>
                    <a:pt x="0" y="4"/>
                  </a:lnTo>
                  <a:lnTo>
                    <a:pt x="0" y="29"/>
                  </a:lnTo>
                  <a:close/>
                </a:path>
              </a:pathLst>
            </a:custGeom>
            <a:solidFill>
              <a:srgbClr val="000000"/>
            </a:solidFill>
            <a:ln w="9525">
              <a:noFill/>
              <a:round/>
              <a:headEnd/>
              <a:tailEnd/>
            </a:ln>
          </p:spPr>
          <p:txBody>
            <a:bodyPr/>
            <a:lstStyle/>
            <a:p>
              <a:endParaRPr lang="en-US"/>
            </a:p>
          </p:txBody>
        </p:sp>
        <p:sp>
          <p:nvSpPr>
            <p:cNvPr id="423049" name="Freeform 137"/>
            <p:cNvSpPr>
              <a:spLocks/>
            </p:cNvSpPr>
            <p:nvPr/>
          </p:nvSpPr>
          <p:spPr bwMode="auto">
            <a:xfrm>
              <a:off x="3822" y="3359"/>
              <a:ext cx="7" cy="32"/>
            </a:xfrm>
            <a:custGeom>
              <a:avLst/>
              <a:gdLst/>
              <a:ahLst/>
              <a:cxnLst>
                <a:cxn ang="0">
                  <a:pos x="0" y="28"/>
                </a:cxn>
                <a:cxn ang="0">
                  <a:pos x="1" y="29"/>
                </a:cxn>
                <a:cxn ang="0">
                  <a:pos x="2" y="31"/>
                </a:cxn>
                <a:cxn ang="0">
                  <a:pos x="3" y="32"/>
                </a:cxn>
                <a:cxn ang="0">
                  <a:pos x="5" y="32"/>
                </a:cxn>
                <a:cxn ang="0">
                  <a:pos x="6" y="31"/>
                </a:cxn>
                <a:cxn ang="0">
                  <a:pos x="7" y="29"/>
                </a:cxn>
                <a:cxn ang="0">
                  <a:pos x="7" y="28"/>
                </a:cxn>
                <a:cxn ang="0">
                  <a:pos x="7" y="27"/>
                </a:cxn>
                <a:cxn ang="0">
                  <a:pos x="7" y="2"/>
                </a:cxn>
                <a:cxn ang="0">
                  <a:pos x="7" y="1"/>
                </a:cxn>
                <a:cxn ang="0">
                  <a:pos x="6" y="0"/>
                </a:cxn>
                <a:cxn ang="0">
                  <a:pos x="5" y="0"/>
                </a:cxn>
                <a:cxn ang="0">
                  <a:pos x="3" y="0"/>
                </a:cxn>
                <a:cxn ang="0">
                  <a:pos x="2" y="0"/>
                </a:cxn>
                <a:cxn ang="0">
                  <a:pos x="1" y="1"/>
                </a:cxn>
                <a:cxn ang="0">
                  <a:pos x="0" y="2"/>
                </a:cxn>
                <a:cxn ang="0">
                  <a:pos x="0" y="3"/>
                </a:cxn>
                <a:cxn ang="0">
                  <a:pos x="0" y="28"/>
                </a:cxn>
              </a:cxnLst>
              <a:rect l="0" t="0" r="r" b="b"/>
              <a:pathLst>
                <a:path w="7" h="32">
                  <a:moveTo>
                    <a:pt x="0" y="28"/>
                  </a:moveTo>
                  <a:lnTo>
                    <a:pt x="1" y="29"/>
                  </a:lnTo>
                  <a:lnTo>
                    <a:pt x="2" y="31"/>
                  </a:lnTo>
                  <a:lnTo>
                    <a:pt x="3" y="32"/>
                  </a:lnTo>
                  <a:lnTo>
                    <a:pt x="5" y="32"/>
                  </a:lnTo>
                  <a:lnTo>
                    <a:pt x="6" y="31"/>
                  </a:lnTo>
                  <a:lnTo>
                    <a:pt x="7" y="29"/>
                  </a:lnTo>
                  <a:lnTo>
                    <a:pt x="7" y="28"/>
                  </a:lnTo>
                  <a:lnTo>
                    <a:pt x="7" y="27"/>
                  </a:lnTo>
                  <a:lnTo>
                    <a:pt x="7" y="2"/>
                  </a:lnTo>
                  <a:lnTo>
                    <a:pt x="7" y="1"/>
                  </a:lnTo>
                  <a:lnTo>
                    <a:pt x="6" y="0"/>
                  </a:lnTo>
                  <a:lnTo>
                    <a:pt x="5" y="0"/>
                  </a:lnTo>
                  <a:lnTo>
                    <a:pt x="3" y="0"/>
                  </a:lnTo>
                  <a:lnTo>
                    <a:pt x="2" y="0"/>
                  </a:lnTo>
                  <a:lnTo>
                    <a:pt x="1" y="1"/>
                  </a:lnTo>
                  <a:lnTo>
                    <a:pt x="0" y="2"/>
                  </a:lnTo>
                  <a:lnTo>
                    <a:pt x="0" y="3"/>
                  </a:lnTo>
                  <a:lnTo>
                    <a:pt x="0" y="28"/>
                  </a:lnTo>
                  <a:close/>
                </a:path>
              </a:pathLst>
            </a:custGeom>
            <a:solidFill>
              <a:srgbClr val="000000"/>
            </a:solidFill>
            <a:ln w="9525">
              <a:noFill/>
              <a:round/>
              <a:headEnd/>
              <a:tailEnd/>
            </a:ln>
          </p:spPr>
          <p:txBody>
            <a:bodyPr/>
            <a:lstStyle/>
            <a:p>
              <a:endParaRPr lang="en-US"/>
            </a:p>
          </p:txBody>
        </p:sp>
        <p:sp>
          <p:nvSpPr>
            <p:cNvPr id="423050" name="Freeform 138"/>
            <p:cNvSpPr>
              <a:spLocks/>
            </p:cNvSpPr>
            <p:nvPr/>
          </p:nvSpPr>
          <p:spPr bwMode="auto">
            <a:xfrm>
              <a:off x="3822" y="3314"/>
              <a:ext cx="7" cy="32"/>
            </a:xfrm>
            <a:custGeom>
              <a:avLst/>
              <a:gdLst/>
              <a:ahLst/>
              <a:cxnLst>
                <a:cxn ang="0">
                  <a:pos x="0" y="28"/>
                </a:cxn>
                <a:cxn ang="0">
                  <a:pos x="1" y="30"/>
                </a:cxn>
                <a:cxn ang="0">
                  <a:pos x="2" y="31"/>
                </a:cxn>
                <a:cxn ang="0">
                  <a:pos x="3" y="32"/>
                </a:cxn>
                <a:cxn ang="0">
                  <a:pos x="5" y="32"/>
                </a:cxn>
                <a:cxn ang="0">
                  <a:pos x="6" y="31"/>
                </a:cxn>
                <a:cxn ang="0">
                  <a:pos x="7" y="30"/>
                </a:cxn>
                <a:cxn ang="0">
                  <a:pos x="7" y="28"/>
                </a:cxn>
                <a:cxn ang="0">
                  <a:pos x="7" y="27"/>
                </a:cxn>
                <a:cxn ang="0">
                  <a:pos x="7" y="2"/>
                </a:cxn>
                <a:cxn ang="0">
                  <a:pos x="7" y="1"/>
                </a:cxn>
                <a:cxn ang="0">
                  <a:pos x="6" y="0"/>
                </a:cxn>
                <a:cxn ang="0">
                  <a:pos x="5" y="0"/>
                </a:cxn>
                <a:cxn ang="0">
                  <a:pos x="3" y="0"/>
                </a:cxn>
                <a:cxn ang="0">
                  <a:pos x="2" y="0"/>
                </a:cxn>
                <a:cxn ang="0">
                  <a:pos x="1" y="1"/>
                </a:cxn>
                <a:cxn ang="0">
                  <a:pos x="0" y="2"/>
                </a:cxn>
                <a:cxn ang="0">
                  <a:pos x="0" y="3"/>
                </a:cxn>
                <a:cxn ang="0">
                  <a:pos x="0" y="28"/>
                </a:cxn>
              </a:cxnLst>
              <a:rect l="0" t="0" r="r" b="b"/>
              <a:pathLst>
                <a:path w="7" h="32">
                  <a:moveTo>
                    <a:pt x="0" y="28"/>
                  </a:moveTo>
                  <a:lnTo>
                    <a:pt x="1" y="30"/>
                  </a:lnTo>
                  <a:lnTo>
                    <a:pt x="2" y="31"/>
                  </a:lnTo>
                  <a:lnTo>
                    <a:pt x="3" y="32"/>
                  </a:lnTo>
                  <a:lnTo>
                    <a:pt x="5" y="32"/>
                  </a:lnTo>
                  <a:lnTo>
                    <a:pt x="6" y="31"/>
                  </a:lnTo>
                  <a:lnTo>
                    <a:pt x="7" y="30"/>
                  </a:lnTo>
                  <a:lnTo>
                    <a:pt x="7" y="28"/>
                  </a:lnTo>
                  <a:lnTo>
                    <a:pt x="7" y="27"/>
                  </a:lnTo>
                  <a:lnTo>
                    <a:pt x="7" y="2"/>
                  </a:lnTo>
                  <a:lnTo>
                    <a:pt x="7" y="1"/>
                  </a:lnTo>
                  <a:lnTo>
                    <a:pt x="6" y="0"/>
                  </a:lnTo>
                  <a:lnTo>
                    <a:pt x="5" y="0"/>
                  </a:lnTo>
                  <a:lnTo>
                    <a:pt x="3" y="0"/>
                  </a:lnTo>
                  <a:lnTo>
                    <a:pt x="2" y="0"/>
                  </a:lnTo>
                  <a:lnTo>
                    <a:pt x="1" y="1"/>
                  </a:lnTo>
                  <a:lnTo>
                    <a:pt x="0" y="2"/>
                  </a:lnTo>
                  <a:lnTo>
                    <a:pt x="0" y="3"/>
                  </a:lnTo>
                  <a:lnTo>
                    <a:pt x="0" y="28"/>
                  </a:lnTo>
                  <a:close/>
                </a:path>
              </a:pathLst>
            </a:custGeom>
            <a:solidFill>
              <a:srgbClr val="000000"/>
            </a:solidFill>
            <a:ln w="9525">
              <a:noFill/>
              <a:round/>
              <a:headEnd/>
              <a:tailEnd/>
            </a:ln>
          </p:spPr>
          <p:txBody>
            <a:bodyPr/>
            <a:lstStyle/>
            <a:p>
              <a:endParaRPr lang="en-US"/>
            </a:p>
          </p:txBody>
        </p:sp>
        <p:sp>
          <p:nvSpPr>
            <p:cNvPr id="423051" name="Freeform 139"/>
            <p:cNvSpPr>
              <a:spLocks/>
            </p:cNvSpPr>
            <p:nvPr/>
          </p:nvSpPr>
          <p:spPr bwMode="auto">
            <a:xfrm>
              <a:off x="3822" y="3269"/>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7"/>
                </a:cxn>
                <a:cxn ang="0">
                  <a:pos x="7" y="2"/>
                </a:cxn>
                <a:cxn ang="0">
                  <a:pos x="7" y="1"/>
                </a:cxn>
                <a:cxn ang="0">
                  <a:pos x="6" y="0"/>
                </a:cxn>
                <a:cxn ang="0">
                  <a:pos x="5" y="0"/>
                </a:cxn>
                <a:cxn ang="0">
                  <a:pos x="3" y="0"/>
                </a:cxn>
                <a:cxn ang="0">
                  <a:pos x="2" y="0"/>
                </a:cxn>
                <a:cxn ang="0">
                  <a:pos x="1" y="1"/>
                </a:cxn>
                <a:cxn ang="0">
                  <a:pos x="0" y="2"/>
                </a:cxn>
                <a:cxn ang="0">
                  <a:pos x="0" y="3"/>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7"/>
                  </a:lnTo>
                  <a:lnTo>
                    <a:pt x="7" y="2"/>
                  </a:lnTo>
                  <a:lnTo>
                    <a:pt x="7" y="1"/>
                  </a:lnTo>
                  <a:lnTo>
                    <a:pt x="6" y="0"/>
                  </a:lnTo>
                  <a:lnTo>
                    <a:pt x="5" y="0"/>
                  </a:lnTo>
                  <a:lnTo>
                    <a:pt x="3"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052" name="Freeform 140"/>
            <p:cNvSpPr>
              <a:spLocks/>
            </p:cNvSpPr>
            <p:nvPr/>
          </p:nvSpPr>
          <p:spPr bwMode="auto">
            <a:xfrm>
              <a:off x="3822" y="3224"/>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8"/>
                </a:cxn>
                <a:cxn ang="0">
                  <a:pos x="7" y="2"/>
                </a:cxn>
                <a:cxn ang="0">
                  <a:pos x="7" y="1"/>
                </a:cxn>
                <a:cxn ang="0">
                  <a:pos x="6" y="0"/>
                </a:cxn>
                <a:cxn ang="0">
                  <a:pos x="5" y="0"/>
                </a:cxn>
                <a:cxn ang="0">
                  <a:pos x="3" y="0"/>
                </a:cxn>
                <a:cxn ang="0">
                  <a:pos x="2" y="0"/>
                </a:cxn>
                <a:cxn ang="0">
                  <a:pos x="1" y="1"/>
                </a:cxn>
                <a:cxn ang="0">
                  <a:pos x="0" y="2"/>
                </a:cxn>
                <a:cxn ang="0">
                  <a:pos x="0" y="3"/>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8"/>
                  </a:lnTo>
                  <a:lnTo>
                    <a:pt x="7" y="2"/>
                  </a:lnTo>
                  <a:lnTo>
                    <a:pt x="7" y="1"/>
                  </a:lnTo>
                  <a:lnTo>
                    <a:pt x="6" y="0"/>
                  </a:lnTo>
                  <a:lnTo>
                    <a:pt x="5" y="0"/>
                  </a:lnTo>
                  <a:lnTo>
                    <a:pt x="3"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053" name="Freeform 141"/>
            <p:cNvSpPr>
              <a:spLocks/>
            </p:cNvSpPr>
            <p:nvPr/>
          </p:nvSpPr>
          <p:spPr bwMode="auto">
            <a:xfrm>
              <a:off x="3822" y="3179"/>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8"/>
                </a:cxn>
                <a:cxn ang="0">
                  <a:pos x="7" y="2"/>
                </a:cxn>
                <a:cxn ang="0">
                  <a:pos x="7" y="1"/>
                </a:cxn>
                <a:cxn ang="0">
                  <a:pos x="6" y="0"/>
                </a:cxn>
                <a:cxn ang="0">
                  <a:pos x="5" y="0"/>
                </a:cxn>
                <a:cxn ang="0">
                  <a:pos x="3" y="0"/>
                </a:cxn>
                <a:cxn ang="0">
                  <a:pos x="2" y="0"/>
                </a:cxn>
                <a:cxn ang="0">
                  <a:pos x="1" y="1"/>
                </a:cxn>
                <a:cxn ang="0">
                  <a:pos x="0" y="2"/>
                </a:cxn>
                <a:cxn ang="0">
                  <a:pos x="0" y="3"/>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8"/>
                  </a:lnTo>
                  <a:lnTo>
                    <a:pt x="7" y="2"/>
                  </a:lnTo>
                  <a:lnTo>
                    <a:pt x="7" y="1"/>
                  </a:lnTo>
                  <a:lnTo>
                    <a:pt x="6" y="0"/>
                  </a:lnTo>
                  <a:lnTo>
                    <a:pt x="5" y="0"/>
                  </a:lnTo>
                  <a:lnTo>
                    <a:pt x="3"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054" name="Freeform 142"/>
            <p:cNvSpPr>
              <a:spLocks/>
            </p:cNvSpPr>
            <p:nvPr/>
          </p:nvSpPr>
          <p:spPr bwMode="auto">
            <a:xfrm>
              <a:off x="3822" y="3134"/>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8"/>
                </a:cxn>
                <a:cxn ang="0">
                  <a:pos x="7" y="2"/>
                </a:cxn>
                <a:cxn ang="0">
                  <a:pos x="7" y="1"/>
                </a:cxn>
                <a:cxn ang="0">
                  <a:pos x="6" y="0"/>
                </a:cxn>
                <a:cxn ang="0">
                  <a:pos x="5" y="0"/>
                </a:cxn>
                <a:cxn ang="0">
                  <a:pos x="3" y="0"/>
                </a:cxn>
                <a:cxn ang="0">
                  <a:pos x="2" y="0"/>
                </a:cxn>
                <a:cxn ang="0">
                  <a:pos x="1" y="1"/>
                </a:cxn>
                <a:cxn ang="0">
                  <a:pos x="0" y="2"/>
                </a:cxn>
                <a:cxn ang="0">
                  <a:pos x="0" y="3"/>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8"/>
                  </a:lnTo>
                  <a:lnTo>
                    <a:pt x="7" y="2"/>
                  </a:lnTo>
                  <a:lnTo>
                    <a:pt x="7" y="1"/>
                  </a:lnTo>
                  <a:lnTo>
                    <a:pt x="6" y="0"/>
                  </a:lnTo>
                  <a:lnTo>
                    <a:pt x="5" y="0"/>
                  </a:lnTo>
                  <a:lnTo>
                    <a:pt x="3"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055" name="Freeform 143"/>
            <p:cNvSpPr>
              <a:spLocks/>
            </p:cNvSpPr>
            <p:nvPr/>
          </p:nvSpPr>
          <p:spPr bwMode="auto">
            <a:xfrm>
              <a:off x="3822" y="3089"/>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8"/>
                </a:cxn>
                <a:cxn ang="0">
                  <a:pos x="7" y="2"/>
                </a:cxn>
                <a:cxn ang="0">
                  <a:pos x="7" y="1"/>
                </a:cxn>
                <a:cxn ang="0">
                  <a:pos x="6" y="0"/>
                </a:cxn>
                <a:cxn ang="0">
                  <a:pos x="5" y="0"/>
                </a:cxn>
                <a:cxn ang="0">
                  <a:pos x="3" y="0"/>
                </a:cxn>
                <a:cxn ang="0">
                  <a:pos x="2" y="0"/>
                </a:cxn>
                <a:cxn ang="0">
                  <a:pos x="1" y="1"/>
                </a:cxn>
                <a:cxn ang="0">
                  <a:pos x="0" y="2"/>
                </a:cxn>
                <a:cxn ang="0">
                  <a:pos x="0" y="3"/>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8"/>
                  </a:lnTo>
                  <a:lnTo>
                    <a:pt x="7" y="2"/>
                  </a:lnTo>
                  <a:lnTo>
                    <a:pt x="7" y="1"/>
                  </a:lnTo>
                  <a:lnTo>
                    <a:pt x="6" y="0"/>
                  </a:lnTo>
                  <a:lnTo>
                    <a:pt x="5" y="0"/>
                  </a:lnTo>
                  <a:lnTo>
                    <a:pt x="3"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056" name="Freeform 144"/>
            <p:cNvSpPr>
              <a:spLocks/>
            </p:cNvSpPr>
            <p:nvPr/>
          </p:nvSpPr>
          <p:spPr bwMode="auto">
            <a:xfrm>
              <a:off x="3822" y="3044"/>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8"/>
                </a:cxn>
                <a:cxn ang="0">
                  <a:pos x="7" y="2"/>
                </a:cxn>
                <a:cxn ang="0">
                  <a:pos x="7" y="1"/>
                </a:cxn>
                <a:cxn ang="0">
                  <a:pos x="6" y="0"/>
                </a:cxn>
                <a:cxn ang="0">
                  <a:pos x="5" y="0"/>
                </a:cxn>
                <a:cxn ang="0">
                  <a:pos x="3" y="0"/>
                </a:cxn>
                <a:cxn ang="0">
                  <a:pos x="2" y="0"/>
                </a:cxn>
                <a:cxn ang="0">
                  <a:pos x="1" y="1"/>
                </a:cxn>
                <a:cxn ang="0">
                  <a:pos x="0" y="2"/>
                </a:cxn>
                <a:cxn ang="0">
                  <a:pos x="0" y="3"/>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8"/>
                  </a:lnTo>
                  <a:lnTo>
                    <a:pt x="7" y="2"/>
                  </a:lnTo>
                  <a:lnTo>
                    <a:pt x="7" y="1"/>
                  </a:lnTo>
                  <a:lnTo>
                    <a:pt x="6" y="0"/>
                  </a:lnTo>
                  <a:lnTo>
                    <a:pt x="5" y="0"/>
                  </a:lnTo>
                  <a:lnTo>
                    <a:pt x="3"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057" name="Freeform 145"/>
            <p:cNvSpPr>
              <a:spLocks/>
            </p:cNvSpPr>
            <p:nvPr/>
          </p:nvSpPr>
          <p:spPr bwMode="auto">
            <a:xfrm>
              <a:off x="3822" y="2999"/>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8"/>
                </a:cxn>
                <a:cxn ang="0">
                  <a:pos x="7" y="2"/>
                </a:cxn>
                <a:cxn ang="0">
                  <a:pos x="7" y="1"/>
                </a:cxn>
                <a:cxn ang="0">
                  <a:pos x="6" y="0"/>
                </a:cxn>
                <a:cxn ang="0">
                  <a:pos x="5" y="0"/>
                </a:cxn>
                <a:cxn ang="0">
                  <a:pos x="3" y="0"/>
                </a:cxn>
                <a:cxn ang="0">
                  <a:pos x="2" y="0"/>
                </a:cxn>
                <a:cxn ang="0">
                  <a:pos x="1" y="1"/>
                </a:cxn>
                <a:cxn ang="0">
                  <a:pos x="0" y="2"/>
                </a:cxn>
                <a:cxn ang="0">
                  <a:pos x="0" y="3"/>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8"/>
                  </a:lnTo>
                  <a:lnTo>
                    <a:pt x="7" y="2"/>
                  </a:lnTo>
                  <a:lnTo>
                    <a:pt x="7" y="1"/>
                  </a:lnTo>
                  <a:lnTo>
                    <a:pt x="6" y="0"/>
                  </a:lnTo>
                  <a:lnTo>
                    <a:pt x="5" y="0"/>
                  </a:lnTo>
                  <a:lnTo>
                    <a:pt x="3"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058" name="Freeform 146"/>
            <p:cNvSpPr>
              <a:spLocks/>
            </p:cNvSpPr>
            <p:nvPr/>
          </p:nvSpPr>
          <p:spPr bwMode="auto">
            <a:xfrm>
              <a:off x="3822" y="2954"/>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8"/>
                </a:cxn>
                <a:cxn ang="0">
                  <a:pos x="7" y="2"/>
                </a:cxn>
                <a:cxn ang="0">
                  <a:pos x="7" y="1"/>
                </a:cxn>
                <a:cxn ang="0">
                  <a:pos x="6" y="0"/>
                </a:cxn>
                <a:cxn ang="0">
                  <a:pos x="5" y="0"/>
                </a:cxn>
                <a:cxn ang="0">
                  <a:pos x="3" y="0"/>
                </a:cxn>
                <a:cxn ang="0">
                  <a:pos x="2" y="0"/>
                </a:cxn>
                <a:cxn ang="0">
                  <a:pos x="1" y="1"/>
                </a:cxn>
                <a:cxn ang="0">
                  <a:pos x="0" y="2"/>
                </a:cxn>
                <a:cxn ang="0">
                  <a:pos x="0" y="3"/>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8"/>
                  </a:lnTo>
                  <a:lnTo>
                    <a:pt x="7" y="2"/>
                  </a:lnTo>
                  <a:lnTo>
                    <a:pt x="7" y="1"/>
                  </a:lnTo>
                  <a:lnTo>
                    <a:pt x="6" y="0"/>
                  </a:lnTo>
                  <a:lnTo>
                    <a:pt x="5" y="0"/>
                  </a:lnTo>
                  <a:lnTo>
                    <a:pt x="3"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059" name="Freeform 147"/>
            <p:cNvSpPr>
              <a:spLocks/>
            </p:cNvSpPr>
            <p:nvPr/>
          </p:nvSpPr>
          <p:spPr bwMode="auto">
            <a:xfrm>
              <a:off x="3822" y="2909"/>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8"/>
                </a:cxn>
                <a:cxn ang="0">
                  <a:pos x="7" y="2"/>
                </a:cxn>
                <a:cxn ang="0">
                  <a:pos x="7" y="1"/>
                </a:cxn>
                <a:cxn ang="0">
                  <a:pos x="6" y="0"/>
                </a:cxn>
                <a:cxn ang="0">
                  <a:pos x="5" y="0"/>
                </a:cxn>
                <a:cxn ang="0">
                  <a:pos x="3" y="0"/>
                </a:cxn>
                <a:cxn ang="0">
                  <a:pos x="2" y="0"/>
                </a:cxn>
                <a:cxn ang="0">
                  <a:pos x="1" y="1"/>
                </a:cxn>
                <a:cxn ang="0">
                  <a:pos x="0" y="2"/>
                </a:cxn>
                <a:cxn ang="0">
                  <a:pos x="0" y="4"/>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8"/>
                  </a:lnTo>
                  <a:lnTo>
                    <a:pt x="7" y="2"/>
                  </a:lnTo>
                  <a:lnTo>
                    <a:pt x="7" y="1"/>
                  </a:lnTo>
                  <a:lnTo>
                    <a:pt x="6" y="0"/>
                  </a:lnTo>
                  <a:lnTo>
                    <a:pt x="5" y="0"/>
                  </a:lnTo>
                  <a:lnTo>
                    <a:pt x="3" y="0"/>
                  </a:lnTo>
                  <a:lnTo>
                    <a:pt x="2" y="0"/>
                  </a:lnTo>
                  <a:lnTo>
                    <a:pt x="1" y="1"/>
                  </a:lnTo>
                  <a:lnTo>
                    <a:pt x="0" y="2"/>
                  </a:lnTo>
                  <a:lnTo>
                    <a:pt x="0" y="4"/>
                  </a:lnTo>
                  <a:lnTo>
                    <a:pt x="0" y="29"/>
                  </a:lnTo>
                  <a:close/>
                </a:path>
              </a:pathLst>
            </a:custGeom>
            <a:solidFill>
              <a:srgbClr val="000000"/>
            </a:solidFill>
            <a:ln w="9525">
              <a:noFill/>
              <a:round/>
              <a:headEnd/>
              <a:tailEnd/>
            </a:ln>
          </p:spPr>
          <p:txBody>
            <a:bodyPr/>
            <a:lstStyle/>
            <a:p>
              <a:endParaRPr lang="en-US"/>
            </a:p>
          </p:txBody>
        </p:sp>
        <p:sp>
          <p:nvSpPr>
            <p:cNvPr id="423060" name="Freeform 148"/>
            <p:cNvSpPr>
              <a:spLocks/>
            </p:cNvSpPr>
            <p:nvPr/>
          </p:nvSpPr>
          <p:spPr bwMode="auto">
            <a:xfrm>
              <a:off x="3822" y="2864"/>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8"/>
                </a:cxn>
                <a:cxn ang="0">
                  <a:pos x="7" y="3"/>
                </a:cxn>
                <a:cxn ang="0">
                  <a:pos x="7" y="1"/>
                </a:cxn>
                <a:cxn ang="0">
                  <a:pos x="6" y="0"/>
                </a:cxn>
                <a:cxn ang="0">
                  <a:pos x="5" y="0"/>
                </a:cxn>
                <a:cxn ang="0">
                  <a:pos x="3" y="0"/>
                </a:cxn>
                <a:cxn ang="0">
                  <a:pos x="2" y="0"/>
                </a:cxn>
                <a:cxn ang="0">
                  <a:pos x="1" y="1"/>
                </a:cxn>
                <a:cxn ang="0">
                  <a:pos x="0" y="3"/>
                </a:cxn>
                <a:cxn ang="0">
                  <a:pos x="0" y="4"/>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8"/>
                  </a:lnTo>
                  <a:lnTo>
                    <a:pt x="7" y="3"/>
                  </a:lnTo>
                  <a:lnTo>
                    <a:pt x="7" y="1"/>
                  </a:lnTo>
                  <a:lnTo>
                    <a:pt x="6" y="0"/>
                  </a:lnTo>
                  <a:lnTo>
                    <a:pt x="5" y="0"/>
                  </a:lnTo>
                  <a:lnTo>
                    <a:pt x="3" y="0"/>
                  </a:lnTo>
                  <a:lnTo>
                    <a:pt x="2" y="0"/>
                  </a:lnTo>
                  <a:lnTo>
                    <a:pt x="1" y="1"/>
                  </a:lnTo>
                  <a:lnTo>
                    <a:pt x="0" y="3"/>
                  </a:lnTo>
                  <a:lnTo>
                    <a:pt x="0" y="4"/>
                  </a:lnTo>
                  <a:lnTo>
                    <a:pt x="0" y="29"/>
                  </a:lnTo>
                  <a:close/>
                </a:path>
              </a:pathLst>
            </a:custGeom>
            <a:solidFill>
              <a:srgbClr val="000000"/>
            </a:solidFill>
            <a:ln w="9525">
              <a:noFill/>
              <a:round/>
              <a:headEnd/>
              <a:tailEnd/>
            </a:ln>
          </p:spPr>
          <p:txBody>
            <a:bodyPr/>
            <a:lstStyle/>
            <a:p>
              <a:endParaRPr lang="en-US"/>
            </a:p>
          </p:txBody>
        </p:sp>
        <p:sp>
          <p:nvSpPr>
            <p:cNvPr id="423061" name="Freeform 149"/>
            <p:cNvSpPr>
              <a:spLocks/>
            </p:cNvSpPr>
            <p:nvPr/>
          </p:nvSpPr>
          <p:spPr bwMode="auto">
            <a:xfrm>
              <a:off x="3822" y="2819"/>
              <a:ext cx="7" cy="33"/>
            </a:xfrm>
            <a:custGeom>
              <a:avLst/>
              <a:gdLst/>
              <a:ahLst/>
              <a:cxnLst>
                <a:cxn ang="0">
                  <a:pos x="0" y="29"/>
                </a:cxn>
                <a:cxn ang="0">
                  <a:pos x="1" y="30"/>
                </a:cxn>
                <a:cxn ang="0">
                  <a:pos x="2" y="32"/>
                </a:cxn>
                <a:cxn ang="0">
                  <a:pos x="3" y="33"/>
                </a:cxn>
                <a:cxn ang="0">
                  <a:pos x="5" y="33"/>
                </a:cxn>
                <a:cxn ang="0">
                  <a:pos x="6" y="32"/>
                </a:cxn>
                <a:cxn ang="0">
                  <a:pos x="7" y="30"/>
                </a:cxn>
                <a:cxn ang="0">
                  <a:pos x="7" y="29"/>
                </a:cxn>
                <a:cxn ang="0">
                  <a:pos x="7" y="28"/>
                </a:cxn>
                <a:cxn ang="0">
                  <a:pos x="7" y="3"/>
                </a:cxn>
                <a:cxn ang="0">
                  <a:pos x="7" y="2"/>
                </a:cxn>
                <a:cxn ang="0">
                  <a:pos x="6" y="0"/>
                </a:cxn>
                <a:cxn ang="0">
                  <a:pos x="5" y="0"/>
                </a:cxn>
                <a:cxn ang="0">
                  <a:pos x="3" y="0"/>
                </a:cxn>
                <a:cxn ang="0">
                  <a:pos x="2" y="0"/>
                </a:cxn>
                <a:cxn ang="0">
                  <a:pos x="1" y="2"/>
                </a:cxn>
                <a:cxn ang="0">
                  <a:pos x="0" y="3"/>
                </a:cxn>
                <a:cxn ang="0">
                  <a:pos x="0" y="4"/>
                </a:cxn>
                <a:cxn ang="0">
                  <a:pos x="0" y="29"/>
                </a:cxn>
              </a:cxnLst>
              <a:rect l="0" t="0" r="r" b="b"/>
              <a:pathLst>
                <a:path w="7" h="33">
                  <a:moveTo>
                    <a:pt x="0" y="29"/>
                  </a:moveTo>
                  <a:lnTo>
                    <a:pt x="1" y="30"/>
                  </a:lnTo>
                  <a:lnTo>
                    <a:pt x="2" y="32"/>
                  </a:lnTo>
                  <a:lnTo>
                    <a:pt x="3" y="33"/>
                  </a:lnTo>
                  <a:lnTo>
                    <a:pt x="5" y="33"/>
                  </a:lnTo>
                  <a:lnTo>
                    <a:pt x="6" y="32"/>
                  </a:lnTo>
                  <a:lnTo>
                    <a:pt x="7" y="30"/>
                  </a:lnTo>
                  <a:lnTo>
                    <a:pt x="7" y="29"/>
                  </a:lnTo>
                  <a:lnTo>
                    <a:pt x="7" y="28"/>
                  </a:lnTo>
                  <a:lnTo>
                    <a:pt x="7" y="3"/>
                  </a:lnTo>
                  <a:lnTo>
                    <a:pt x="7" y="2"/>
                  </a:lnTo>
                  <a:lnTo>
                    <a:pt x="6" y="0"/>
                  </a:lnTo>
                  <a:lnTo>
                    <a:pt x="5" y="0"/>
                  </a:lnTo>
                  <a:lnTo>
                    <a:pt x="3" y="0"/>
                  </a:lnTo>
                  <a:lnTo>
                    <a:pt x="2" y="0"/>
                  </a:lnTo>
                  <a:lnTo>
                    <a:pt x="1" y="2"/>
                  </a:lnTo>
                  <a:lnTo>
                    <a:pt x="0" y="3"/>
                  </a:lnTo>
                  <a:lnTo>
                    <a:pt x="0" y="4"/>
                  </a:lnTo>
                  <a:lnTo>
                    <a:pt x="0" y="29"/>
                  </a:lnTo>
                  <a:close/>
                </a:path>
              </a:pathLst>
            </a:custGeom>
            <a:solidFill>
              <a:srgbClr val="000000"/>
            </a:solidFill>
            <a:ln w="9525">
              <a:noFill/>
              <a:round/>
              <a:headEnd/>
              <a:tailEnd/>
            </a:ln>
          </p:spPr>
          <p:txBody>
            <a:bodyPr/>
            <a:lstStyle/>
            <a:p>
              <a:endParaRPr lang="en-US"/>
            </a:p>
          </p:txBody>
        </p:sp>
        <p:sp>
          <p:nvSpPr>
            <p:cNvPr id="423062" name="Freeform 150"/>
            <p:cNvSpPr>
              <a:spLocks/>
            </p:cNvSpPr>
            <p:nvPr/>
          </p:nvSpPr>
          <p:spPr bwMode="auto">
            <a:xfrm>
              <a:off x="3822" y="2775"/>
              <a:ext cx="7" cy="32"/>
            </a:xfrm>
            <a:custGeom>
              <a:avLst/>
              <a:gdLst/>
              <a:ahLst/>
              <a:cxnLst>
                <a:cxn ang="0">
                  <a:pos x="0" y="28"/>
                </a:cxn>
                <a:cxn ang="0">
                  <a:pos x="1" y="30"/>
                </a:cxn>
                <a:cxn ang="0">
                  <a:pos x="2" y="31"/>
                </a:cxn>
                <a:cxn ang="0">
                  <a:pos x="3" y="32"/>
                </a:cxn>
                <a:cxn ang="0">
                  <a:pos x="5" y="32"/>
                </a:cxn>
                <a:cxn ang="0">
                  <a:pos x="6" y="31"/>
                </a:cxn>
                <a:cxn ang="0">
                  <a:pos x="7" y="30"/>
                </a:cxn>
                <a:cxn ang="0">
                  <a:pos x="7" y="28"/>
                </a:cxn>
                <a:cxn ang="0">
                  <a:pos x="7" y="27"/>
                </a:cxn>
                <a:cxn ang="0">
                  <a:pos x="7" y="2"/>
                </a:cxn>
                <a:cxn ang="0">
                  <a:pos x="7" y="1"/>
                </a:cxn>
                <a:cxn ang="0">
                  <a:pos x="6" y="0"/>
                </a:cxn>
                <a:cxn ang="0">
                  <a:pos x="5" y="0"/>
                </a:cxn>
                <a:cxn ang="0">
                  <a:pos x="3" y="0"/>
                </a:cxn>
                <a:cxn ang="0">
                  <a:pos x="2" y="0"/>
                </a:cxn>
                <a:cxn ang="0">
                  <a:pos x="1" y="1"/>
                </a:cxn>
                <a:cxn ang="0">
                  <a:pos x="0" y="2"/>
                </a:cxn>
                <a:cxn ang="0">
                  <a:pos x="0" y="3"/>
                </a:cxn>
                <a:cxn ang="0">
                  <a:pos x="0" y="28"/>
                </a:cxn>
              </a:cxnLst>
              <a:rect l="0" t="0" r="r" b="b"/>
              <a:pathLst>
                <a:path w="7" h="32">
                  <a:moveTo>
                    <a:pt x="0" y="28"/>
                  </a:moveTo>
                  <a:lnTo>
                    <a:pt x="1" y="30"/>
                  </a:lnTo>
                  <a:lnTo>
                    <a:pt x="2" y="31"/>
                  </a:lnTo>
                  <a:lnTo>
                    <a:pt x="3" y="32"/>
                  </a:lnTo>
                  <a:lnTo>
                    <a:pt x="5" y="32"/>
                  </a:lnTo>
                  <a:lnTo>
                    <a:pt x="6" y="31"/>
                  </a:lnTo>
                  <a:lnTo>
                    <a:pt x="7" y="30"/>
                  </a:lnTo>
                  <a:lnTo>
                    <a:pt x="7" y="28"/>
                  </a:lnTo>
                  <a:lnTo>
                    <a:pt x="7" y="27"/>
                  </a:lnTo>
                  <a:lnTo>
                    <a:pt x="7" y="2"/>
                  </a:lnTo>
                  <a:lnTo>
                    <a:pt x="7" y="1"/>
                  </a:lnTo>
                  <a:lnTo>
                    <a:pt x="6" y="0"/>
                  </a:lnTo>
                  <a:lnTo>
                    <a:pt x="5" y="0"/>
                  </a:lnTo>
                  <a:lnTo>
                    <a:pt x="3" y="0"/>
                  </a:lnTo>
                  <a:lnTo>
                    <a:pt x="2" y="0"/>
                  </a:lnTo>
                  <a:lnTo>
                    <a:pt x="1" y="1"/>
                  </a:lnTo>
                  <a:lnTo>
                    <a:pt x="0" y="2"/>
                  </a:lnTo>
                  <a:lnTo>
                    <a:pt x="0" y="3"/>
                  </a:lnTo>
                  <a:lnTo>
                    <a:pt x="0" y="28"/>
                  </a:lnTo>
                  <a:close/>
                </a:path>
              </a:pathLst>
            </a:custGeom>
            <a:solidFill>
              <a:srgbClr val="000000"/>
            </a:solidFill>
            <a:ln w="9525">
              <a:noFill/>
              <a:round/>
              <a:headEnd/>
              <a:tailEnd/>
            </a:ln>
          </p:spPr>
          <p:txBody>
            <a:bodyPr/>
            <a:lstStyle/>
            <a:p>
              <a:endParaRPr lang="en-US"/>
            </a:p>
          </p:txBody>
        </p:sp>
        <p:sp>
          <p:nvSpPr>
            <p:cNvPr id="423063" name="Freeform 151"/>
            <p:cNvSpPr>
              <a:spLocks/>
            </p:cNvSpPr>
            <p:nvPr/>
          </p:nvSpPr>
          <p:spPr bwMode="auto">
            <a:xfrm>
              <a:off x="3822" y="2730"/>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7"/>
                </a:cxn>
                <a:cxn ang="0">
                  <a:pos x="7" y="2"/>
                </a:cxn>
                <a:cxn ang="0">
                  <a:pos x="7" y="1"/>
                </a:cxn>
                <a:cxn ang="0">
                  <a:pos x="6" y="0"/>
                </a:cxn>
                <a:cxn ang="0">
                  <a:pos x="5" y="0"/>
                </a:cxn>
                <a:cxn ang="0">
                  <a:pos x="3" y="0"/>
                </a:cxn>
                <a:cxn ang="0">
                  <a:pos x="2" y="0"/>
                </a:cxn>
                <a:cxn ang="0">
                  <a:pos x="1" y="1"/>
                </a:cxn>
                <a:cxn ang="0">
                  <a:pos x="0" y="2"/>
                </a:cxn>
                <a:cxn ang="0">
                  <a:pos x="0" y="3"/>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7"/>
                  </a:lnTo>
                  <a:lnTo>
                    <a:pt x="7" y="2"/>
                  </a:lnTo>
                  <a:lnTo>
                    <a:pt x="7" y="1"/>
                  </a:lnTo>
                  <a:lnTo>
                    <a:pt x="6" y="0"/>
                  </a:lnTo>
                  <a:lnTo>
                    <a:pt x="5" y="0"/>
                  </a:lnTo>
                  <a:lnTo>
                    <a:pt x="3"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064" name="Freeform 152"/>
            <p:cNvSpPr>
              <a:spLocks/>
            </p:cNvSpPr>
            <p:nvPr/>
          </p:nvSpPr>
          <p:spPr bwMode="auto">
            <a:xfrm>
              <a:off x="3822" y="2685"/>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8"/>
                </a:cxn>
                <a:cxn ang="0">
                  <a:pos x="7" y="2"/>
                </a:cxn>
                <a:cxn ang="0">
                  <a:pos x="7" y="1"/>
                </a:cxn>
                <a:cxn ang="0">
                  <a:pos x="6" y="0"/>
                </a:cxn>
                <a:cxn ang="0">
                  <a:pos x="5" y="0"/>
                </a:cxn>
                <a:cxn ang="0">
                  <a:pos x="3" y="0"/>
                </a:cxn>
                <a:cxn ang="0">
                  <a:pos x="2" y="0"/>
                </a:cxn>
                <a:cxn ang="0">
                  <a:pos x="1" y="1"/>
                </a:cxn>
                <a:cxn ang="0">
                  <a:pos x="0" y="2"/>
                </a:cxn>
                <a:cxn ang="0">
                  <a:pos x="0" y="3"/>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8"/>
                  </a:lnTo>
                  <a:lnTo>
                    <a:pt x="7" y="2"/>
                  </a:lnTo>
                  <a:lnTo>
                    <a:pt x="7" y="1"/>
                  </a:lnTo>
                  <a:lnTo>
                    <a:pt x="6" y="0"/>
                  </a:lnTo>
                  <a:lnTo>
                    <a:pt x="5" y="0"/>
                  </a:lnTo>
                  <a:lnTo>
                    <a:pt x="3"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065" name="Freeform 153"/>
            <p:cNvSpPr>
              <a:spLocks/>
            </p:cNvSpPr>
            <p:nvPr/>
          </p:nvSpPr>
          <p:spPr bwMode="auto">
            <a:xfrm>
              <a:off x="3822" y="2640"/>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8"/>
                </a:cxn>
                <a:cxn ang="0">
                  <a:pos x="7" y="2"/>
                </a:cxn>
                <a:cxn ang="0">
                  <a:pos x="7" y="1"/>
                </a:cxn>
                <a:cxn ang="0">
                  <a:pos x="6" y="0"/>
                </a:cxn>
                <a:cxn ang="0">
                  <a:pos x="5" y="0"/>
                </a:cxn>
                <a:cxn ang="0">
                  <a:pos x="3" y="0"/>
                </a:cxn>
                <a:cxn ang="0">
                  <a:pos x="2" y="0"/>
                </a:cxn>
                <a:cxn ang="0">
                  <a:pos x="1" y="1"/>
                </a:cxn>
                <a:cxn ang="0">
                  <a:pos x="0" y="2"/>
                </a:cxn>
                <a:cxn ang="0">
                  <a:pos x="0" y="3"/>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8"/>
                  </a:lnTo>
                  <a:lnTo>
                    <a:pt x="7" y="2"/>
                  </a:lnTo>
                  <a:lnTo>
                    <a:pt x="7" y="1"/>
                  </a:lnTo>
                  <a:lnTo>
                    <a:pt x="6" y="0"/>
                  </a:lnTo>
                  <a:lnTo>
                    <a:pt x="5" y="0"/>
                  </a:lnTo>
                  <a:lnTo>
                    <a:pt x="3"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066" name="Freeform 154"/>
            <p:cNvSpPr>
              <a:spLocks/>
            </p:cNvSpPr>
            <p:nvPr/>
          </p:nvSpPr>
          <p:spPr bwMode="auto">
            <a:xfrm>
              <a:off x="3822" y="2595"/>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8"/>
                </a:cxn>
                <a:cxn ang="0">
                  <a:pos x="7" y="2"/>
                </a:cxn>
                <a:cxn ang="0">
                  <a:pos x="7" y="1"/>
                </a:cxn>
                <a:cxn ang="0">
                  <a:pos x="6" y="0"/>
                </a:cxn>
                <a:cxn ang="0">
                  <a:pos x="5" y="0"/>
                </a:cxn>
                <a:cxn ang="0">
                  <a:pos x="3" y="0"/>
                </a:cxn>
                <a:cxn ang="0">
                  <a:pos x="2" y="0"/>
                </a:cxn>
                <a:cxn ang="0">
                  <a:pos x="1" y="1"/>
                </a:cxn>
                <a:cxn ang="0">
                  <a:pos x="0" y="2"/>
                </a:cxn>
                <a:cxn ang="0">
                  <a:pos x="0" y="3"/>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8"/>
                  </a:lnTo>
                  <a:lnTo>
                    <a:pt x="7" y="2"/>
                  </a:lnTo>
                  <a:lnTo>
                    <a:pt x="7" y="1"/>
                  </a:lnTo>
                  <a:lnTo>
                    <a:pt x="6" y="0"/>
                  </a:lnTo>
                  <a:lnTo>
                    <a:pt x="5" y="0"/>
                  </a:lnTo>
                  <a:lnTo>
                    <a:pt x="3"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067" name="Freeform 155"/>
            <p:cNvSpPr>
              <a:spLocks/>
            </p:cNvSpPr>
            <p:nvPr/>
          </p:nvSpPr>
          <p:spPr bwMode="auto">
            <a:xfrm>
              <a:off x="3822" y="2550"/>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8"/>
                </a:cxn>
                <a:cxn ang="0">
                  <a:pos x="7" y="2"/>
                </a:cxn>
                <a:cxn ang="0">
                  <a:pos x="7" y="1"/>
                </a:cxn>
                <a:cxn ang="0">
                  <a:pos x="6" y="0"/>
                </a:cxn>
                <a:cxn ang="0">
                  <a:pos x="5" y="0"/>
                </a:cxn>
                <a:cxn ang="0">
                  <a:pos x="3" y="0"/>
                </a:cxn>
                <a:cxn ang="0">
                  <a:pos x="2" y="0"/>
                </a:cxn>
                <a:cxn ang="0">
                  <a:pos x="1" y="1"/>
                </a:cxn>
                <a:cxn ang="0">
                  <a:pos x="0" y="2"/>
                </a:cxn>
                <a:cxn ang="0">
                  <a:pos x="0" y="3"/>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8"/>
                  </a:lnTo>
                  <a:lnTo>
                    <a:pt x="7" y="2"/>
                  </a:lnTo>
                  <a:lnTo>
                    <a:pt x="7" y="1"/>
                  </a:lnTo>
                  <a:lnTo>
                    <a:pt x="6" y="0"/>
                  </a:lnTo>
                  <a:lnTo>
                    <a:pt x="5" y="0"/>
                  </a:lnTo>
                  <a:lnTo>
                    <a:pt x="3"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068" name="Freeform 156"/>
            <p:cNvSpPr>
              <a:spLocks/>
            </p:cNvSpPr>
            <p:nvPr/>
          </p:nvSpPr>
          <p:spPr bwMode="auto">
            <a:xfrm>
              <a:off x="3822" y="2505"/>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8"/>
                </a:cxn>
                <a:cxn ang="0">
                  <a:pos x="7" y="2"/>
                </a:cxn>
                <a:cxn ang="0">
                  <a:pos x="7" y="1"/>
                </a:cxn>
                <a:cxn ang="0">
                  <a:pos x="6" y="0"/>
                </a:cxn>
                <a:cxn ang="0">
                  <a:pos x="5" y="0"/>
                </a:cxn>
                <a:cxn ang="0">
                  <a:pos x="3" y="0"/>
                </a:cxn>
                <a:cxn ang="0">
                  <a:pos x="2" y="0"/>
                </a:cxn>
                <a:cxn ang="0">
                  <a:pos x="1" y="1"/>
                </a:cxn>
                <a:cxn ang="0">
                  <a:pos x="0" y="2"/>
                </a:cxn>
                <a:cxn ang="0">
                  <a:pos x="0" y="3"/>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8"/>
                  </a:lnTo>
                  <a:lnTo>
                    <a:pt x="7" y="2"/>
                  </a:lnTo>
                  <a:lnTo>
                    <a:pt x="7" y="1"/>
                  </a:lnTo>
                  <a:lnTo>
                    <a:pt x="6" y="0"/>
                  </a:lnTo>
                  <a:lnTo>
                    <a:pt x="5" y="0"/>
                  </a:lnTo>
                  <a:lnTo>
                    <a:pt x="3"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069" name="Freeform 157"/>
            <p:cNvSpPr>
              <a:spLocks/>
            </p:cNvSpPr>
            <p:nvPr/>
          </p:nvSpPr>
          <p:spPr bwMode="auto">
            <a:xfrm>
              <a:off x="3822" y="2460"/>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8"/>
                </a:cxn>
                <a:cxn ang="0">
                  <a:pos x="7" y="2"/>
                </a:cxn>
                <a:cxn ang="0">
                  <a:pos x="7" y="1"/>
                </a:cxn>
                <a:cxn ang="0">
                  <a:pos x="6" y="0"/>
                </a:cxn>
                <a:cxn ang="0">
                  <a:pos x="5" y="0"/>
                </a:cxn>
                <a:cxn ang="0">
                  <a:pos x="3" y="0"/>
                </a:cxn>
                <a:cxn ang="0">
                  <a:pos x="2" y="0"/>
                </a:cxn>
                <a:cxn ang="0">
                  <a:pos x="1" y="1"/>
                </a:cxn>
                <a:cxn ang="0">
                  <a:pos x="0" y="2"/>
                </a:cxn>
                <a:cxn ang="0">
                  <a:pos x="0" y="3"/>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8"/>
                  </a:lnTo>
                  <a:lnTo>
                    <a:pt x="7" y="2"/>
                  </a:lnTo>
                  <a:lnTo>
                    <a:pt x="7" y="1"/>
                  </a:lnTo>
                  <a:lnTo>
                    <a:pt x="6" y="0"/>
                  </a:lnTo>
                  <a:lnTo>
                    <a:pt x="5" y="0"/>
                  </a:lnTo>
                  <a:lnTo>
                    <a:pt x="3"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070" name="Freeform 158"/>
            <p:cNvSpPr>
              <a:spLocks/>
            </p:cNvSpPr>
            <p:nvPr/>
          </p:nvSpPr>
          <p:spPr bwMode="auto">
            <a:xfrm>
              <a:off x="3822" y="2415"/>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8"/>
                </a:cxn>
                <a:cxn ang="0">
                  <a:pos x="7" y="2"/>
                </a:cxn>
                <a:cxn ang="0">
                  <a:pos x="7" y="1"/>
                </a:cxn>
                <a:cxn ang="0">
                  <a:pos x="6" y="0"/>
                </a:cxn>
                <a:cxn ang="0">
                  <a:pos x="5" y="0"/>
                </a:cxn>
                <a:cxn ang="0">
                  <a:pos x="3" y="0"/>
                </a:cxn>
                <a:cxn ang="0">
                  <a:pos x="2" y="0"/>
                </a:cxn>
                <a:cxn ang="0">
                  <a:pos x="1" y="1"/>
                </a:cxn>
                <a:cxn ang="0">
                  <a:pos x="0" y="2"/>
                </a:cxn>
                <a:cxn ang="0">
                  <a:pos x="0" y="3"/>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8"/>
                  </a:lnTo>
                  <a:lnTo>
                    <a:pt x="7" y="2"/>
                  </a:lnTo>
                  <a:lnTo>
                    <a:pt x="7" y="1"/>
                  </a:lnTo>
                  <a:lnTo>
                    <a:pt x="6" y="0"/>
                  </a:lnTo>
                  <a:lnTo>
                    <a:pt x="5" y="0"/>
                  </a:lnTo>
                  <a:lnTo>
                    <a:pt x="3"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071" name="Freeform 159"/>
            <p:cNvSpPr>
              <a:spLocks/>
            </p:cNvSpPr>
            <p:nvPr/>
          </p:nvSpPr>
          <p:spPr bwMode="auto">
            <a:xfrm>
              <a:off x="3822" y="2370"/>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8"/>
                </a:cxn>
                <a:cxn ang="0">
                  <a:pos x="7" y="2"/>
                </a:cxn>
                <a:cxn ang="0">
                  <a:pos x="7" y="1"/>
                </a:cxn>
                <a:cxn ang="0">
                  <a:pos x="6" y="0"/>
                </a:cxn>
                <a:cxn ang="0">
                  <a:pos x="5" y="0"/>
                </a:cxn>
                <a:cxn ang="0">
                  <a:pos x="3" y="0"/>
                </a:cxn>
                <a:cxn ang="0">
                  <a:pos x="2" y="0"/>
                </a:cxn>
                <a:cxn ang="0">
                  <a:pos x="1" y="1"/>
                </a:cxn>
                <a:cxn ang="0">
                  <a:pos x="0" y="2"/>
                </a:cxn>
                <a:cxn ang="0">
                  <a:pos x="0" y="4"/>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8"/>
                  </a:lnTo>
                  <a:lnTo>
                    <a:pt x="7" y="2"/>
                  </a:lnTo>
                  <a:lnTo>
                    <a:pt x="7" y="1"/>
                  </a:lnTo>
                  <a:lnTo>
                    <a:pt x="6" y="0"/>
                  </a:lnTo>
                  <a:lnTo>
                    <a:pt x="5" y="0"/>
                  </a:lnTo>
                  <a:lnTo>
                    <a:pt x="3" y="0"/>
                  </a:lnTo>
                  <a:lnTo>
                    <a:pt x="2" y="0"/>
                  </a:lnTo>
                  <a:lnTo>
                    <a:pt x="1" y="1"/>
                  </a:lnTo>
                  <a:lnTo>
                    <a:pt x="0" y="2"/>
                  </a:lnTo>
                  <a:lnTo>
                    <a:pt x="0" y="4"/>
                  </a:lnTo>
                  <a:lnTo>
                    <a:pt x="0" y="29"/>
                  </a:lnTo>
                  <a:close/>
                </a:path>
              </a:pathLst>
            </a:custGeom>
            <a:solidFill>
              <a:srgbClr val="000000"/>
            </a:solidFill>
            <a:ln w="9525">
              <a:noFill/>
              <a:round/>
              <a:headEnd/>
              <a:tailEnd/>
            </a:ln>
          </p:spPr>
          <p:txBody>
            <a:bodyPr/>
            <a:lstStyle/>
            <a:p>
              <a:endParaRPr lang="en-US"/>
            </a:p>
          </p:txBody>
        </p:sp>
        <p:sp>
          <p:nvSpPr>
            <p:cNvPr id="423072" name="Freeform 160"/>
            <p:cNvSpPr>
              <a:spLocks/>
            </p:cNvSpPr>
            <p:nvPr/>
          </p:nvSpPr>
          <p:spPr bwMode="auto">
            <a:xfrm>
              <a:off x="3822" y="2325"/>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8"/>
                </a:cxn>
                <a:cxn ang="0">
                  <a:pos x="7" y="3"/>
                </a:cxn>
                <a:cxn ang="0">
                  <a:pos x="7" y="1"/>
                </a:cxn>
                <a:cxn ang="0">
                  <a:pos x="6" y="0"/>
                </a:cxn>
                <a:cxn ang="0">
                  <a:pos x="5" y="0"/>
                </a:cxn>
                <a:cxn ang="0">
                  <a:pos x="3" y="0"/>
                </a:cxn>
                <a:cxn ang="0">
                  <a:pos x="2" y="0"/>
                </a:cxn>
                <a:cxn ang="0">
                  <a:pos x="1" y="1"/>
                </a:cxn>
                <a:cxn ang="0">
                  <a:pos x="0" y="3"/>
                </a:cxn>
                <a:cxn ang="0">
                  <a:pos x="0" y="4"/>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8"/>
                  </a:lnTo>
                  <a:lnTo>
                    <a:pt x="7" y="3"/>
                  </a:lnTo>
                  <a:lnTo>
                    <a:pt x="7" y="1"/>
                  </a:lnTo>
                  <a:lnTo>
                    <a:pt x="6" y="0"/>
                  </a:lnTo>
                  <a:lnTo>
                    <a:pt x="5" y="0"/>
                  </a:lnTo>
                  <a:lnTo>
                    <a:pt x="3" y="0"/>
                  </a:lnTo>
                  <a:lnTo>
                    <a:pt x="2" y="0"/>
                  </a:lnTo>
                  <a:lnTo>
                    <a:pt x="1" y="1"/>
                  </a:lnTo>
                  <a:lnTo>
                    <a:pt x="0" y="3"/>
                  </a:lnTo>
                  <a:lnTo>
                    <a:pt x="0" y="4"/>
                  </a:lnTo>
                  <a:lnTo>
                    <a:pt x="0" y="29"/>
                  </a:lnTo>
                  <a:close/>
                </a:path>
              </a:pathLst>
            </a:custGeom>
            <a:solidFill>
              <a:srgbClr val="000000"/>
            </a:solidFill>
            <a:ln w="9525">
              <a:noFill/>
              <a:round/>
              <a:headEnd/>
              <a:tailEnd/>
            </a:ln>
          </p:spPr>
          <p:txBody>
            <a:bodyPr/>
            <a:lstStyle/>
            <a:p>
              <a:endParaRPr lang="en-US"/>
            </a:p>
          </p:txBody>
        </p:sp>
        <p:sp>
          <p:nvSpPr>
            <p:cNvPr id="423073" name="Freeform 161"/>
            <p:cNvSpPr>
              <a:spLocks/>
            </p:cNvSpPr>
            <p:nvPr/>
          </p:nvSpPr>
          <p:spPr bwMode="auto">
            <a:xfrm>
              <a:off x="3822" y="2280"/>
              <a:ext cx="7" cy="33"/>
            </a:xfrm>
            <a:custGeom>
              <a:avLst/>
              <a:gdLst/>
              <a:ahLst/>
              <a:cxnLst>
                <a:cxn ang="0">
                  <a:pos x="0" y="29"/>
                </a:cxn>
                <a:cxn ang="0">
                  <a:pos x="1" y="30"/>
                </a:cxn>
                <a:cxn ang="0">
                  <a:pos x="2" y="31"/>
                </a:cxn>
                <a:cxn ang="0">
                  <a:pos x="3" y="33"/>
                </a:cxn>
                <a:cxn ang="0">
                  <a:pos x="5" y="33"/>
                </a:cxn>
                <a:cxn ang="0">
                  <a:pos x="6" y="31"/>
                </a:cxn>
                <a:cxn ang="0">
                  <a:pos x="7" y="30"/>
                </a:cxn>
                <a:cxn ang="0">
                  <a:pos x="7" y="29"/>
                </a:cxn>
                <a:cxn ang="0">
                  <a:pos x="7" y="28"/>
                </a:cxn>
                <a:cxn ang="0">
                  <a:pos x="7" y="3"/>
                </a:cxn>
                <a:cxn ang="0">
                  <a:pos x="7" y="2"/>
                </a:cxn>
                <a:cxn ang="0">
                  <a:pos x="6" y="0"/>
                </a:cxn>
                <a:cxn ang="0">
                  <a:pos x="5" y="0"/>
                </a:cxn>
                <a:cxn ang="0">
                  <a:pos x="3" y="0"/>
                </a:cxn>
                <a:cxn ang="0">
                  <a:pos x="2" y="0"/>
                </a:cxn>
                <a:cxn ang="0">
                  <a:pos x="1" y="2"/>
                </a:cxn>
                <a:cxn ang="0">
                  <a:pos x="0" y="3"/>
                </a:cxn>
                <a:cxn ang="0">
                  <a:pos x="0" y="4"/>
                </a:cxn>
                <a:cxn ang="0">
                  <a:pos x="0" y="29"/>
                </a:cxn>
              </a:cxnLst>
              <a:rect l="0" t="0" r="r" b="b"/>
              <a:pathLst>
                <a:path w="7" h="33">
                  <a:moveTo>
                    <a:pt x="0" y="29"/>
                  </a:moveTo>
                  <a:lnTo>
                    <a:pt x="1" y="30"/>
                  </a:lnTo>
                  <a:lnTo>
                    <a:pt x="2" y="31"/>
                  </a:lnTo>
                  <a:lnTo>
                    <a:pt x="3" y="33"/>
                  </a:lnTo>
                  <a:lnTo>
                    <a:pt x="5" y="33"/>
                  </a:lnTo>
                  <a:lnTo>
                    <a:pt x="6" y="31"/>
                  </a:lnTo>
                  <a:lnTo>
                    <a:pt x="7" y="30"/>
                  </a:lnTo>
                  <a:lnTo>
                    <a:pt x="7" y="29"/>
                  </a:lnTo>
                  <a:lnTo>
                    <a:pt x="7" y="28"/>
                  </a:lnTo>
                  <a:lnTo>
                    <a:pt x="7" y="3"/>
                  </a:lnTo>
                  <a:lnTo>
                    <a:pt x="7" y="2"/>
                  </a:lnTo>
                  <a:lnTo>
                    <a:pt x="6" y="0"/>
                  </a:lnTo>
                  <a:lnTo>
                    <a:pt x="5" y="0"/>
                  </a:lnTo>
                  <a:lnTo>
                    <a:pt x="3" y="0"/>
                  </a:lnTo>
                  <a:lnTo>
                    <a:pt x="2" y="0"/>
                  </a:lnTo>
                  <a:lnTo>
                    <a:pt x="1" y="2"/>
                  </a:lnTo>
                  <a:lnTo>
                    <a:pt x="0" y="3"/>
                  </a:lnTo>
                  <a:lnTo>
                    <a:pt x="0" y="4"/>
                  </a:lnTo>
                  <a:lnTo>
                    <a:pt x="0" y="29"/>
                  </a:lnTo>
                  <a:close/>
                </a:path>
              </a:pathLst>
            </a:custGeom>
            <a:solidFill>
              <a:srgbClr val="000000"/>
            </a:solidFill>
            <a:ln w="9525">
              <a:noFill/>
              <a:round/>
              <a:headEnd/>
              <a:tailEnd/>
            </a:ln>
          </p:spPr>
          <p:txBody>
            <a:bodyPr/>
            <a:lstStyle/>
            <a:p>
              <a:endParaRPr lang="en-US"/>
            </a:p>
          </p:txBody>
        </p:sp>
        <p:sp>
          <p:nvSpPr>
            <p:cNvPr id="423074" name="Freeform 162"/>
            <p:cNvSpPr>
              <a:spLocks/>
            </p:cNvSpPr>
            <p:nvPr/>
          </p:nvSpPr>
          <p:spPr bwMode="auto">
            <a:xfrm>
              <a:off x="3822" y="2236"/>
              <a:ext cx="7" cy="32"/>
            </a:xfrm>
            <a:custGeom>
              <a:avLst/>
              <a:gdLst/>
              <a:ahLst/>
              <a:cxnLst>
                <a:cxn ang="0">
                  <a:pos x="0" y="28"/>
                </a:cxn>
                <a:cxn ang="0">
                  <a:pos x="1" y="30"/>
                </a:cxn>
                <a:cxn ang="0">
                  <a:pos x="2" y="31"/>
                </a:cxn>
                <a:cxn ang="0">
                  <a:pos x="3" y="32"/>
                </a:cxn>
                <a:cxn ang="0">
                  <a:pos x="5" y="32"/>
                </a:cxn>
                <a:cxn ang="0">
                  <a:pos x="6" y="31"/>
                </a:cxn>
                <a:cxn ang="0">
                  <a:pos x="7" y="30"/>
                </a:cxn>
                <a:cxn ang="0">
                  <a:pos x="7" y="28"/>
                </a:cxn>
                <a:cxn ang="0">
                  <a:pos x="7" y="27"/>
                </a:cxn>
                <a:cxn ang="0">
                  <a:pos x="7" y="2"/>
                </a:cxn>
                <a:cxn ang="0">
                  <a:pos x="7" y="1"/>
                </a:cxn>
                <a:cxn ang="0">
                  <a:pos x="6" y="0"/>
                </a:cxn>
                <a:cxn ang="0">
                  <a:pos x="5" y="0"/>
                </a:cxn>
                <a:cxn ang="0">
                  <a:pos x="3" y="0"/>
                </a:cxn>
                <a:cxn ang="0">
                  <a:pos x="2" y="0"/>
                </a:cxn>
                <a:cxn ang="0">
                  <a:pos x="1" y="1"/>
                </a:cxn>
                <a:cxn ang="0">
                  <a:pos x="0" y="2"/>
                </a:cxn>
                <a:cxn ang="0">
                  <a:pos x="0" y="3"/>
                </a:cxn>
                <a:cxn ang="0">
                  <a:pos x="0" y="28"/>
                </a:cxn>
              </a:cxnLst>
              <a:rect l="0" t="0" r="r" b="b"/>
              <a:pathLst>
                <a:path w="7" h="32">
                  <a:moveTo>
                    <a:pt x="0" y="28"/>
                  </a:moveTo>
                  <a:lnTo>
                    <a:pt x="1" y="30"/>
                  </a:lnTo>
                  <a:lnTo>
                    <a:pt x="2" y="31"/>
                  </a:lnTo>
                  <a:lnTo>
                    <a:pt x="3" y="32"/>
                  </a:lnTo>
                  <a:lnTo>
                    <a:pt x="5" y="32"/>
                  </a:lnTo>
                  <a:lnTo>
                    <a:pt x="6" y="31"/>
                  </a:lnTo>
                  <a:lnTo>
                    <a:pt x="7" y="30"/>
                  </a:lnTo>
                  <a:lnTo>
                    <a:pt x="7" y="28"/>
                  </a:lnTo>
                  <a:lnTo>
                    <a:pt x="7" y="27"/>
                  </a:lnTo>
                  <a:lnTo>
                    <a:pt x="7" y="2"/>
                  </a:lnTo>
                  <a:lnTo>
                    <a:pt x="7" y="1"/>
                  </a:lnTo>
                  <a:lnTo>
                    <a:pt x="6" y="0"/>
                  </a:lnTo>
                  <a:lnTo>
                    <a:pt x="5" y="0"/>
                  </a:lnTo>
                  <a:lnTo>
                    <a:pt x="3" y="0"/>
                  </a:lnTo>
                  <a:lnTo>
                    <a:pt x="2" y="0"/>
                  </a:lnTo>
                  <a:lnTo>
                    <a:pt x="1" y="1"/>
                  </a:lnTo>
                  <a:lnTo>
                    <a:pt x="0" y="2"/>
                  </a:lnTo>
                  <a:lnTo>
                    <a:pt x="0" y="3"/>
                  </a:lnTo>
                  <a:lnTo>
                    <a:pt x="0" y="28"/>
                  </a:lnTo>
                  <a:close/>
                </a:path>
              </a:pathLst>
            </a:custGeom>
            <a:solidFill>
              <a:srgbClr val="000000"/>
            </a:solidFill>
            <a:ln w="9525">
              <a:noFill/>
              <a:round/>
              <a:headEnd/>
              <a:tailEnd/>
            </a:ln>
          </p:spPr>
          <p:txBody>
            <a:bodyPr/>
            <a:lstStyle/>
            <a:p>
              <a:endParaRPr lang="en-US"/>
            </a:p>
          </p:txBody>
        </p:sp>
        <p:sp>
          <p:nvSpPr>
            <p:cNvPr id="423075" name="Freeform 163"/>
            <p:cNvSpPr>
              <a:spLocks/>
            </p:cNvSpPr>
            <p:nvPr/>
          </p:nvSpPr>
          <p:spPr bwMode="auto">
            <a:xfrm>
              <a:off x="3822" y="2191"/>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7"/>
                </a:cxn>
                <a:cxn ang="0">
                  <a:pos x="7" y="2"/>
                </a:cxn>
                <a:cxn ang="0">
                  <a:pos x="7" y="1"/>
                </a:cxn>
                <a:cxn ang="0">
                  <a:pos x="6" y="0"/>
                </a:cxn>
                <a:cxn ang="0">
                  <a:pos x="5" y="0"/>
                </a:cxn>
                <a:cxn ang="0">
                  <a:pos x="3" y="0"/>
                </a:cxn>
                <a:cxn ang="0">
                  <a:pos x="2" y="0"/>
                </a:cxn>
                <a:cxn ang="0">
                  <a:pos x="1" y="1"/>
                </a:cxn>
                <a:cxn ang="0">
                  <a:pos x="0" y="2"/>
                </a:cxn>
                <a:cxn ang="0">
                  <a:pos x="0" y="3"/>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7"/>
                  </a:lnTo>
                  <a:lnTo>
                    <a:pt x="7" y="2"/>
                  </a:lnTo>
                  <a:lnTo>
                    <a:pt x="7" y="1"/>
                  </a:lnTo>
                  <a:lnTo>
                    <a:pt x="6" y="0"/>
                  </a:lnTo>
                  <a:lnTo>
                    <a:pt x="5" y="0"/>
                  </a:lnTo>
                  <a:lnTo>
                    <a:pt x="3"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076" name="Freeform 164"/>
            <p:cNvSpPr>
              <a:spLocks/>
            </p:cNvSpPr>
            <p:nvPr/>
          </p:nvSpPr>
          <p:spPr bwMode="auto">
            <a:xfrm>
              <a:off x="3822" y="2146"/>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8"/>
                </a:cxn>
                <a:cxn ang="0">
                  <a:pos x="7" y="2"/>
                </a:cxn>
                <a:cxn ang="0">
                  <a:pos x="7" y="1"/>
                </a:cxn>
                <a:cxn ang="0">
                  <a:pos x="6" y="0"/>
                </a:cxn>
                <a:cxn ang="0">
                  <a:pos x="5" y="0"/>
                </a:cxn>
                <a:cxn ang="0">
                  <a:pos x="3" y="0"/>
                </a:cxn>
                <a:cxn ang="0">
                  <a:pos x="2" y="0"/>
                </a:cxn>
                <a:cxn ang="0">
                  <a:pos x="1" y="1"/>
                </a:cxn>
                <a:cxn ang="0">
                  <a:pos x="0" y="2"/>
                </a:cxn>
                <a:cxn ang="0">
                  <a:pos x="0" y="3"/>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8"/>
                  </a:lnTo>
                  <a:lnTo>
                    <a:pt x="7" y="2"/>
                  </a:lnTo>
                  <a:lnTo>
                    <a:pt x="7" y="1"/>
                  </a:lnTo>
                  <a:lnTo>
                    <a:pt x="6" y="0"/>
                  </a:lnTo>
                  <a:lnTo>
                    <a:pt x="5" y="0"/>
                  </a:lnTo>
                  <a:lnTo>
                    <a:pt x="3"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077" name="Freeform 165"/>
            <p:cNvSpPr>
              <a:spLocks/>
            </p:cNvSpPr>
            <p:nvPr/>
          </p:nvSpPr>
          <p:spPr bwMode="auto">
            <a:xfrm>
              <a:off x="3822" y="2101"/>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8"/>
                </a:cxn>
                <a:cxn ang="0">
                  <a:pos x="7" y="2"/>
                </a:cxn>
                <a:cxn ang="0">
                  <a:pos x="7" y="1"/>
                </a:cxn>
                <a:cxn ang="0">
                  <a:pos x="6" y="0"/>
                </a:cxn>
                <a:cxn ang="0">
                  <a:pos x="5" y="0"/>
                </a:cxn>
                <a:cxn ang="0">
                  <a:pos x="3" y="0"/>
                </a:cxn>
                <a:cxn ang="0">
                  <a:pos x="2" y="0"/>
                </a:cxn>
                <a:cxn ang="0">
                  <a:pos x="1" y="1"/>
                </a:cxn>
                <a:cxn ang="0">
                  <a:pos x="0" y="2"/>
                </a:cxn>
                <a:cxn ang="0">
                  <a:pos x="0" y="3"/>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8"/>
                  </a:lnTo>
                  <a:lnTo>
                    <a:pt x="7" y="2"/>
                  </a:lnTo>
                  <a:lnTo>
                    <a:pt x="7" y="1"/>
                  </a:lnTo>
                  <a:lnTo>
                    <a:pt x="6" y="0"/>
                  </a:lnTo>
                  <a:lnTo>
                    <a:pt x="5" y="0"/>
                  </a:lnTo>
                  <a:lnTo>
                    <a:pt x="3"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078" name="Freeform 166"/>
            <p:cNvSpPr>
              <a:spLocks/>
            </p:cNvSpPr>
            <p:nvPr/>
          </p:nvSpPr>
          <p:spPr bwMode="auto">
            <a:xfrm>
              <a:off x="3822" y="2056"/>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8"/>
                </a:cxn>
                <a:cxn ang="0">
                  <a:pos x="7" y="2"/>
                </a:cxn>
                <a:cxn ang="0">
                  <a:pos x="7" y="1"/>
                </a:cxn>
                <a:cxn ang="0">
                  <a:pos x="6" y="0"/>
                </a:cxn>
                <a:cxn ang="0">
                  <a:pos x="5" y="0"/>
                </a:cxn>
                <a:cxn ang="0">
                  <a:pos x="3" y="0"/>
                </a:cxn>
                <a:cxn ang="0">
                  <a:pos x="2" y="0"/>
                </a:cxn>
                <a:cxn ang="0">
                  <a:pos x="1" y="1"/>
                </a:cxn>
                <a:cxn ang="0">
                  <a:pos x="0" y="2"/>
                </a:cxn>
                <a:cxn ang="0">
                  <a:pos x="0" y="3"/>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8"/>
                  </a:lnTo>
                  <a:lnTo>
                    <a:pt x="7" y="2"/>
                  </a:lnTo>
                  <a:lnTo>
                    <a:pt x="7" y="1"/>
                  </a:lnTo>
                  <a:lnTo>
                    <a:pt x="6" y="0"/>
                  </a:lnTo>
                  <a:lnTo>
                    <a:pt x="5" y="0"/>
                  </a:lnTo>
                  <a:lnTo>
                    <a:pt x="3"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079" name="Freeform 167"/>
            <p:cNvSpPr>
              <a:spLocks/>
            </p:cNvSpPr>
            <p:nvPr/>
          </p:nvSpPr>
          <p:spPr bwMode="auto">
            <a:xfrm>
              <a:off x="3822" y="2011"/>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8"/>
                </a:cxn>
                <a:cxn ang="0">
                  <a:pos x="7" y="2"/>
                </a:cxn>
                <a:cxn ang="0">
                  <a:pos x="7" y="1"/>
                </a:cxn>
                <a:cxn ang="0">
                  <a:pos x="6" y="0"/>
                </a:cxn>
                <a:cxn ang="0">
                  <a:pos x="5" y="0"/>
                </a:cxn>
                <a:cxn ang="0">
                  <a:pos x="3" y="0"/>
                </a:cxn>
                <a:cxn ang="0">
                  <a:pos x="2" y="0"/>
                </a:cxn>
                <a:cxn ang="0">
                  <a:pos x="1" y="1"/>
                </a:cxn>
                <a:cxn ang="0">
                  <a:pos x="0" y="2"/>
                </a:cxn>
                <a:cxn ang="0">
                  <a:pos x="0" y="3"/>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8"/>
                  </a:lnTo>
                  <a:lnTo>
                    <a:pt x="7" y="2"/>
                  </a:lnTo>
                  <a:lnTo>
                    <a:pt x="7" y="1"/>
                  </a:lnTo>
                  <a:lnTo>
                    <a:pt x="6" y="0"/>
                  </a:lnTo>
                  <a:lnTo>
                    <a:pt x="5" y="0"/>
                  </a:lnTo>
                  <a:lnTo>
                    <a:pt x="3"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080" name="Freeform 168"/>
            <p:cNvSpPr>
              <a:spLocks/>
            </p:cNvSpPr>
            <p:nvPr/>
          </p:nvSpPr>
          <p:spPr bwMode="auto">
            <a:xfrm>
              <a:off x="3822" y="1966"/>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8"/>
                </a:cxn>
                <a:cxn ang="0">
                  <a:pos x="7" y="2"/>
                </a:cxn>
                <a:cxn ang="0">
                  <a:pos x="7" y="1"/>
                </a:cxn>
                <a:cxn ang="0">
                  <a:pos x="6" y="0"/>
                </a:cxn>
                <a:cxn ang="0">
                  <a:pos x="5" y="0"/>
                </a:cxn>
                <a:cxn ang="0">
                  <a:pos x="3" y="0"/>
                </a:cxn>
                <a:cxn ang="0">
                  <a:pos x="2" y="0"/>
                </a:cxn>
                <a:cxn ang="0">
                  <a:pos x="1" y="1"/>
                </a:cxn>
                <a:cxn ang="0">
                  <a:pos x="0" y="2"/>
                </a:cxn>
                <a:cxn ang="0">
                  <a:pos x="0" y="3"/>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8"/>
                  </a:lnTo>
                  <a:lnTo>
                    <a:pt x="7" y="2"/>
                  </a:lnTo>
                  <a:lnTo>
                    <a:pt x="7" y="1"/>
                  </a:lnTo>
                  <a:lnTo>
                    <a:pt x="6" y="0"/>
                  </a:lnTo>
                  <a:lnTo>
                    <a:pt x="5" y="0"/>
                  </a:lnTo>
                  <a:lnTo>
                    <a:pt x="3"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081" name="Freeform 169"/>
            <p:cNvSpPr>
              <a:spLocks/>
            </p:cNvSpPr>
            <p:nvPr/>
          </p:nvSpPr>
          <p:spPr bwMode="auto">
            <a:xfrm>
              <a:off x="3822" y="1921"/>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8"/>
                </a:cxn>
                <a:cxn ang="0">
                  <a:pos x="7" y="2"/>
                </a:cxn>
                <a:cxn ang="0">
                  <a:pos x="7" y="1"/>
                </a:cxn>
                <a:cxn ang="0">
                  <a:pos x="6" y="0"/>
                </a:cxn>
                <a:cxn ang="0">
                  <a:pos x="5" y="0"/>
                </a:cxn>
                <a:cxn ang="0">
                  <a:pos x="3" y="0"/>
                </a:cxn>
                <a:cxn ang="0">
                  <a:pos x="2" y="0"/>
                </a:cxn>
                <a:cxn ang="0">
                  <a:pos x="1" y="1"/>
                </a:cxn>
                <a:cxn ang="0">
                  <a:pos x="0" y="2"/>
                </a:cxn>
                <a:cxn ang="0">
                  <a:pos x="0" y="3"/>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8"/>
                  </a:lnTo>
                  <a:lnTo>
                    <a:pt x="7" y="2"/>
                  </a:lnTo>
                  <a:lnTo>
                    <a:pt x="7" y="1"/>
                  </a:lnTo>
                  <a:lnTo>
                    <a:pt x="6" y="0"/>
                  </a:lnTo>
                  <a:lnTo>
                    <a:pt x="5" y="0"/>
                  </a:lnTo>
                  <a:lnTo>
                    <a:pt x="3"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082" name="Freeform 170"/>
            <p:cNvSpPr>
              <a:spLocks/>
            </p:cNvSpPr>
            <p:nvPr/>
          </p:nvSpPr>
          <p:spPr bwMode="auto">
            <a:xfrm>
              <a:off x="3822" y="1876"/>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8"/>
                </a:cxn>
                <a:cxn ang="0">
                  <a:pos x="7" y="2"/>
                </a:cxn>
                <a:cxn ang="0">
                  <a:pos x="7" y="1"/>
                </a:cxn>
                <a:cxn ang="0">
                  <a:pos x="6" y="0"/>
                </a:cxn>
                <a:cxn ang="0">
                  <a:pos x="5" y="0"/>
                </a:cxn>
                <a:cxn ang="0">
                  <a:pos x="3" y="0"/>
                </a:cxn>
                <a:cxn ang="0">
                  <a:pos x="2" y="0"/>
                </a:cxn>
                <a:cxn ang="0">
                  <a:pos x="1" y="1"/>
                </a:cxn>
                <a:cxn ang="0">
                  <a:pos x="0" y="2"/>
                </a:cxn>
                <a:cxn ang="0">
                  <a:pos x="0" y="3"/>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8"/>
                  </a:lnTo>
                  <a:lnTo>
                    <a:pt x="7" y="2"/>
                  </a:lnTo>
                  <a:lnTo>
                    <a:pt x="7" y="1"/>
                  </a:lnTo>
                  <a:lnTo>
                    <a:pt x="6" y="0"/>
                  </a:lnTo>
                  <a:lnTo>
                    <a:pt x="5" y="0"/>
                  </a:lnTo>
                  <a:lnTo>
                    <a:pt x="3"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083" name="Freeform 171"/>
            <p:cNvSpPr>
              <a:spLocks/>
            </p:cNvSpPr>
            <p:nvPr/>
          </p:nvSpPr>
          <p:spPr bwMode="auto">
            <a:xfrm>
              <a:off x="3822" y="1831"/>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8"/>
                </a:cxn>
                <a:cxn ang="0">
                  <a:pos x="7" y="2"/>
                </a:cxn>
                <a:cxn ang="0">
                  <a:pos x="7" y="1"/>
                </a:cxn>
                <a:cxn ang="0">
                  <a:pos x="6" y="0"/>
                </a:cxn>
                <a:cxn ang="0">
                  <a:pos x="5" y="0"/>
                </a:cxn>
                <a:cxn ang="0">
                  <a:pos x="3" y="0"/>
                </a:cxn>
                <a:cxn ang="0">
                  <a:pos x="2" y="0"/>
                </a:cxn>
                <a:cxn ang="0">
                  <a:pos x="1" y="1"/>
                </a:cxn>
                <a:cxn ang="0">
                  <a:pos x="0" y="2"/>
                </a:cxn>
                <a:cxn ang="0">
                  <a:pos x="0" y="4"/>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8"/>
                  </a:lnTo>
                  <a:lnTo>
                    <a:pt x="7" y="2"/>
                  </a:lnTo>
                  <a:lnTo>
                    <a:pt x="7" y="1"/>
                  </a:lnTo>
                  <a:lnTo>
                    <a:pt x="6" y="0"/>
                  </a:lnTo>
                  <a:lnTo>
                    <a:pt x="5" y="0"/>
                  </a:lnTo>
                  <a:lnTo>
                    <a:pt x="3" y="0"/>
                  </a:lnTo>
                  <a:lnTo>
                    <a:pt x="2" y="0"/>
                  </a:lnTo>
                  <a:lnTo>
                    <a:pt x="1" y="1"/>
                  </a:lnTo>
                  <a:lnTo>
                    <a:pt x="0" y="2"/>
                  </a:lnTo>
                  <a:lnTo>
                    <a:pt x="0" y="4"/>
                  </a:lnTo>
                  <a:lnTo>
                    <a:pt x="0" y="29"/>
                  </a:lnTo>
                  <a:close/>
                </a:path>
              </a:pathLst>
            </a:custGeom>
            <a:solidFill>
              <a:srgbClr val="000000"/>
            </a:solidFill>
            <a:ln w="9525">
              <a:noFill/>
              <a:round/>
              <a:headEnd/>
              <a:tailEnd/>
            </a:ln>
          </p:spPr>
          <p:txBody>
            <a:bodyPr/>
            <a:lstStyle/>
            <a:p>
              <a:endParaRPr lang="en-US"/>
            </a:p>
          </p:txBody>
        </p:sp>
        <p:sp>
          <p:nvSpPr>
            <p:cNvPr id="423084" name="Freeform 172"/>
            <p:cNvSpPr>
              <a:spLocks/>
            </p:cNvSpPr>
            <p:nvPr/>
          </p:nvSpPr>
          <p:spPr bwMode="auto">
            <a:xfrm>
              <a:off x="3822" y="1786"/>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8"/>
                </a:cxn>
                <a:cxn ang="0">
                  <a:pos x="7" y="3"/>
                </a:cxn>
                <a:cxn ang="0">
                  <a:pos x="7" y="1"/>
                </a:cxn>
                <a:cxn ang="0">
                  <a:pos x="6" y="0"/>
                </a:cxn>
                <a:cxn ang="0">
                  <a:pos x="5" y="0"/>
                </a:cxn>
                <a:cxn ang="0">
                  <a:pos x="3" y="0"/>
                </a:cxn>
                <a:cxn ang="0">
                  <a:pos x="2" y="0"/>
                </a:cxn>
                <a:cxn ang="0">
                  <a:pos x="1" y="1"/>
                </a:cxn>
                <a:cxn ang="0">
                  <a:pos x="0" y="3"/>
                </a:cxn>
                <a:cxn ang="0">
                  <a:pos x="0" y="4"/>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8"/>
                  </a:lnTo>
                  <a:lnTo>
                    <a:pt x="7" y="3"/>
                  </a:lnTo>
                  <a:lnTo>
                    <a:pt x="7" y="1"/>
                  </a:lnTo>
                  <a:lnTo>
                    <a:pt x="6" y="0"/>
                  </a:lnTo>
                  <a:lnTo>
                    <a:pt x="5" y="0"/>
                  </a:lnTo>
                  <a:lnTo>
                    <a:pt x="3" y="0"/>
                  </a:lnTo>
                  <a:lnTo>
                    <a:pt x="2" y="0"/>
                  </a:lnTo>
                  <a:lnTo>
                    <a:pt x="1" y="1"/>
                  </a:lnTo>
                  <a:lnTo>
                    <a:pt x="0" y="3"/>
                  </a:lnTo>
                  <a:lnTo>
                    <a:pt x="0" y="4"/>
                  </a:lnTo>
                  <a:lnTo>
                    <a:pt x="0" y="29"/>
                  </a:lnTo>
                  <a:close/>
                </a:path>
              </a:pathLst>
            </a:custGeom>
            <a:solidFill>
              <a:srgbClr val="000000"/>
            </a:solidFill>
            <a:ln w="9525">
              <a:noFill/>
              <a:round/>
              <a:headEnd/>
              <a:tailEnd/>
            </a:ln>
          </p:spPr>
          <p:txBody>
            <a:bodyPr/>
            <a:lstStyle/>
            <a:p>
              <a:endParaRPr lang="en-US"/>
            </a:p>
          </p:txBody>
        </p:sp>
        <p:sp>
          <p:nvSpPr>
            <p:cNvPr id="423085" name="Freeform 173"/>
            <p:cNvSpPr>
              <a:spLocks/>
            </p:cNvSpPr>
            <p:nvPr/>
          </p:nvSpPr>
          <p:spPr bwMode="auto">
            <a:xfrm>
              <a:off x="3822" y="1741"/>
              <a:ext cx="7" cy="33"/>
            </a:xfrm>
            <a:custGeom>
              <a:avLst/>
              <a:gdLst/>
              <a:ahLst/>
              <a:cxnLst>
                <a:cxn ang="0">
                  <a:pos x="0" y="29"/>
                </a:cxn>
                <a:cxn ang="0">
                  <a:pos x="1" y="30"/>
                </a:cxn>
                <a:cxn ang="0">
                  <a:pos x="2" y="31"/>
                </a:cxn>
                <a:cxn ang="0">
                  <a:pos x="3" y="33"/>
                </a:cxn>
                <a:cxn ang="0">
                  <a:pos x="5" y="33"/>
                </a:cxn>
                <a:cxn ang="0">
                  <a:pos x="6" y="31"/>
                </a:cxn>
                <a:cxn ang="0">
                  <a:pos x="7" y="30"/>
                </a:cxn>
                <a:cxn ang="0">
                  <a:pos x="7" y="29"/>
                </a:cxn>
                <a:cxn ang="0">
                  <a:pos x="7" y="28"/>
                </a:cxn>
                <a:cxn ang="0">
                  <a:pos x="7" y="3"/>
                </a:cxn>
                <a:cxn ang="0">
                  <a:pos x="7" y="2"/>
                </a:cxn>
                <a:cxn ang="0">
                  <a:pos x="6" y="0"/>
                </a:cxn>
                <a:cxn ang="0">
                  <a:pos x="5" y="0"/>
                </a:cxn>
                <a:cxn ang="0">
                  <a:pos x="3" y="0"/>
                </a:cxn>
                <a:cxn ang="0">
                  <a:pos x="2" y="0"/>
                </a:cxn>
                <a:cxn ang="0">
                  <a:pos x="1" y="2"/>
                </a:cxn>
                <a:cxn ang="0">
                  <a:pos x="0" y="3"/>
                </a:cxn>
                <a:cxn ang="0">
                  <a:pos x="0" y="4"/>
                </a:cxn>
                <a:cxn ang="0">
                  <a:pos x="0" y="29"/>
                </a:cxn>
              </a:cxnLst>
              <a:rect l="0" t="0" r="r" b="b"/>
              <a:pathLst>
                <a:path w="7" h="33">
                  <a:moveTo>
                    <a:pt x="0" y="29"/>
                  </a:moveTo>
                  <a:lnTo>
                    <a:pt x="1" y="30"/>
                  </a:lnTo>
                  <a:lnTo>
                    <a:pt x="2" y="31"/>
                  </a:lnTo>
                  <a:lnTo>
                    <a:pt x="3" y="33"/>
                  </a:lnTo>
                  <a:lnTo>
                    <a:pt x="5" y="33"/>
                  </a:lnTo>
                  <a:lnTo>
                    <a:pt x="6" y="31"/>
                  </a:lnTo>
                  <a:lnTo>
                    <a:pt x="7" y="30"/>
                  </a:lnTo>
                  <a:lnTo>
                    <a:pt x="7" y="29"/>
                  </a:lnTo>
                  <a:lnTo>
                    <a:pt x="7" y="28"/>
                  </a:lnTo>
                  <a:lnTo>
                    <a:pt x="7" y="3"/>
                  </a:lnTo>
                  <a:lnTo>
                    <a:pt x="7" y="2"/>
                  </a:lnTo>
                  <a:lnTo>
                    <a:pt x="6" y="0"/>
                  </a:lnTo>
                  <a:lnTo>
                    <a:pt x="5" y="0"/>
                  </a:lnTo>
                  <a:lnTo>
                    <a:pt x="3" y="0"/>
                  </a:lnTo>
                  <a:lnTo>
                    <a:pt x="2" y="0"/>
                  </a:lnTo>
                  <a:lnTo>
                    <a:pt x="1" y="2"/>
                  </a:lnTo>
                  <a:lnTo>
                    <a:pt x="0" y="3"/>
                  </a:lnTo>
                  <a:lnTo>
                    <a:pt x="0" y="4"/>
                  </a:lnTo>
                  <a:lnTo>
                    <a:pt x="0" y="29"/>
                  </a:lnTo>
                  <a:close/>
                </a:path>
              </a:pathLst>
            </a:custGeom>
            <a:solidFill>
              <a:srgbClr val="000000"/>
            </a:solidFill>
            <a:ln w="9525">
              <a:noFill/>
              <a:round/>
              <a:headEnd/>
              <a:tailEnd/>
            </a:ln>
          </p:spPr>
          <p:txBody>
            <a:bodyPr/>
            <a:lstStyle/>
            <a:p>
              <a:endParaRPr lang="en-US"/>
            </a:p>
          </p:txBody>
        </p:sp>
        <p:sp>
          <p:nvSpPr>
            <p:cNvPr id="423086" name="Freeform 174"/>
            <p:cNvSpPr>
              <a:spLocks/>
            </p:cNvSpPr>
            <p:nvPr/>
          </p:nvSpPr>
          <p:spPr bwMode="auto">
            <a:xfrm>
              <a:off x="3822" y="1697"/>
              <a:ext cx="7" cy="32"/>
            </a:xfrm>
            <a:custGeom>
              <a:avLst/>
              <a:gdLst/>
              <a:ahLst/>
              <a:cxnLst>
                <a:cxn ang="0">
                  <a:pos x="0" y="28"/>
                </a:cxn>
                <a:cxn ang="0">
                  <a:pos x="1" y="29"/>
                </a:cxn>
                <a:cxn ang="0">
                  <a:pos x="2" y="31"/>
                </a:cxn>
                <a:cxn ang="0">
                  <a:pos x="3" y="32"/>
                </a:cxn>
                <a:cxn ang="0">
                  <a:pos x="5" y="32"/>
                </a:cxn>
                <a:cxn ang="0">
                  <a:pos x="6" y="31"/>
                </a:cxn>
                <a:cxn ang="0">
                  <a:pos x="7" y="29"/>
                </a:cxn>
                <a:cxn ang="0">
                  <a:pos x="7" y="28"/>
                </a:cxn>
                <a:cxn ang="0">
                  <a:pos x="7" y="27"/>
                </a:cxn>
                <a:cxn ang="0">
                  <a:pos x="7" y="2"/>
                </a:cxn>
                <a:cxn ang="0">
                  <a:pos x="7" y="1"/>
                </a:cxn>
                <a:cxn ang="0">
                  <a:pos x="6" y="0"/>
                </a:cxn>
                <a:cxn ang="0">
                  <a:pos x="5" y="0"/>
                </a:cxn>
                <a:cxn ang="0">
                  <a:pos x="3" y="0"/>
                </a:cxn>
                <a:cxn ang="0">
                  <a:pos x="2" y="0"/>
                </a:cxn>
                <a:cxn ang="0">
                  <a:pos x="1" y="1"/>
                </a:cxn>
                <a:cxn ang="0">
                  <a:pos x="0" y="2"/>
                </a:cxn>
                <a:cxn ang="0">
                  <a:pos x="0" y="3"/>
                </a:cxn>
                <a:cxn ang="0">
                  <a:pos x="0" y="28"/>
                </a:cxn>
              </a:cxnLst>
              <a:rect l="0" t="0" r="r" b="b"/>
              <a:pathLst>
                <a:path w="7" h="32">
                  <a:moveTo>
                    <a:pt x="0" y="28"/>
                  </a:moveTo>
                  <a:lnTo>
                    <a:pt x="1" y="29"/>
                  </a:lnTo>
                  <a:lnTo>
                    <a:pt x="2" y="31"/>
                  </a:lnTo>
                  <a:lnTo>
                    <a:pt x="3" y="32"/>
                  </a:lnTo>
                  <a:lnTo>
                    <a:pt x="5" y="32"/>
                  </a:lnTo>
                  <a:lnTo>
                    <a:pt x="6" y="31"/>
                  </a:lnTo>
                  <a:lnTo>
                    <a:pt x="7" y="29"/>
                  </a:lnTo>
                  <a:lnTo>
                    <a:pt x="7" y="28"/>
                  </a:lnTo>
                  <a:lnTo>
                    <a:pt x="7" y="27"/>
                  </a:lnTo>
                  <a:lnTo>
                    <a:pt x="7" y="2"/>
                  </a:lnTo>
                  <a:lnTo>
                    <a:pt x="7" y="1"/>
                  </a:lnTo>
                  <a:lnTo>
                    <a:pt x="6" y="0"/>
                  </a:lnTo>
                  <a:lnTo>
                    <a:pt x="5" y="0"/>
                  </a:lnTo>
                  <a:lnTo>
                    <a:pt x="3" y="0"/>
                  </a:lnTo>
                  <a:lnTo>
                    <a:pt x="2" y="0"/>
                  </a:lnTo>
                  <a:lnTo>
                    <a:pt x="1" y="1"/>
                  </a:lnTo>
                  <a:lnTo>
                    <a:pt x="0" y="2"/>
                  </a:lnTo>
                  <a:lnTo>
                    <a:pt x="0" y="3"/>
                  </a:lnTo>
                  <a:lnTo>
                    <a:pt x="0" y="28"/>
                  </a:lnTo>
                  <a:close/>
                </a:path>
              </a:pathLst>
            </a:custGeom>
            <a:solidFill>
              <a:srgbClr val="000000"/>
            </a:solidFill>
            <a:ln w="9525">
              <a:noFill/>
              <a:round/>
              <a:headEnd/>
              <a:tailEnd/>
            </a:ln>
          </p:spPr>
          <p:txBody>
            <a:bodyPr/>
            <a:lstStyle/>
            <a:p>
              <a:endParaRPr lang="en-US"/>
            </a:p>
          </p:txBody>
        </p:sp>
        <p:sp>
          <p:nvSpPr>
            <p:cNvPr id="423087" name="Freeform 175"/>
            <p:cNvSpPr>
              <a:spLocks/>
            </p:cNvSpPr>
            <p:nvPr/>
          </p:nvSpPr>
          <p:spPr bwMode="auto">
            <a:xfrm>
              <a:off x="3822" y="1652"/>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7"/>
                </a:cxn>
                <a:cxn ang="0">
                  <a:pos x="7" y="2"/>
                </a:cxn>
                <a:cxn ang="0">
                  <a:pos x="7" y="1"/>
                </a:cxn>
                <a:cxn ang="0">
                  <a:pos x="6" y="0"/>
                </a:cxn>
                <a:cxn ang="0">
                  <a:pos x="5" y="0"/>
                </a:cxn>
                <a:cxn ang="0">
                  <a:pos x="3" y="0"/>
                </a:cxn>
                <a:cxn ang="0">
                  <a:pos x="2" y="0"/>
                </a:cxn>
                <a:cxn ang="0">
                  <a:pos x="1" y="1"/>
                </a:cxn>
                <a:cxn ang="0">
                  <a:pos x="0" y="2"/>
                </a:cxn>
                <a:cxn ang="0">
                  <a:pos x="0" y="3"/>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7"/>
                  </a:lnTo>
                  <a:lnTo>
                    <a:pt x="7" y="2"/>
                  </a:lnTo>
                  <a:lnTo>
                    <a:pt x="7" y="1"/>
                  </a:lnTo>
                  <a:lnTo>
                    <a:pt x="6" y="0"/>
                  </a:lnTo>
                  <a:lnTo>
                    <a:pt x="5" y="0"/>
                  </a:lnTo>
                  <a:lnTo>
                    <a:pt x="3"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088" name="Freeform 176"/>
            <p:cNvSpPr>
              <a:spLocks/>
            </p:cNvSpPr>
            <p:nvPr/>
          </p:nvSpPr>
          <p:spPr bwMode="auto">
            <a:xfrm>
              <a:off x="3822" y="1607"/>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8"/>
                </a:cxn>
                <a:cxn ang="0">
                  <a:pos x="7" y="2"/>
                </a:cxn>
                <a:cxn ang="0">
                  <a:pos x="7" y="1"/>
                </a:cxn>
                <a:cxn ang="0">
                  <a:pos x="6" y="0"/>
                </a:cxn>
                <a:cxn ang="0">
                  <a:pos x="5" y="0"/>
                </a:cxn>
                <a:cxn ang="0">
                  <a:pos x="3" y="0"/>
                </a:cxn>
                <a:cxn ang="0">
                  <a:pos x="2" y="0"/>
                </a:cxn>
                <a:cxn ang="0">
                  <a:pos x="1" y="1"/>
                </a:cxn>
                <a:cxn ang="0">
                  <a:pos x="0" y="2"/>
                </a:cxn>
                <a:cxn ang="0">
                  <a:pos x="0" y="3"/>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8"/>
                  </a:lnTo>
                  <a:lnTo>
                    <a:pt x="7" y="2"/>
                  </a:lnTo>
                  <a:lnTo>
                    <a:pt x="7" y="1"/>
                  </a:lnTo>
                  <a:lnTo>
                    <a:pt x="6" y="0"/>
                  </a:lnTo>
                  <a:lnTo>
                    <a:pt x="5" y="0"/>
                  </a:lnTo>
                  <a:lnTo>
                    <a:pt x="3"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089" name="Freeform 177"/>
            <p:cNvSpPr>
              <a:spLocks/>
            </p:cNvSpPr>
            <p:nvPr/>
          </p:nvSpPr>
          <p:spPr bwMode="auto">
            <a:xfrm>
              <a:off x="3822" y="1562"/>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8"/>
                </a:cxn>
                <a:cxn ang="0">
                  <a:pos x="7" y="2"/>
                </a:cxn>
                <a:cxn ang="0">
                  <a:pos x="7" y="1"/>
                </a:cxn>
                <a:cxn ang="0">
                  <a:pos x="6" y="0"/>
                </a:cxn>
                <a:cxn ang="0">
                  <a:pos x="5" y="0"/>
                </a:cxn>
                <a:cxn ang="0">
                  <a:pos x="3" y="0"/>
                </a:cxn>
                <a:cxn ang="0">
                  <a:pos x="2" y="0"/>
                </a:cxn>
                <a:cxn ang="0">
                  <a:pos x="1" y="1"/>
                </a:cxn>
                <a:cxn ang="0">
                  <a:pos x="0" y="2"/>
                </a:cxn>
                <a:cxn ang="0">
                  <a:pos x="0" y="3"/>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8"/>
                  </a:lnTo>
                  <a:lnTo>
                    <a:pt x="7" y="2"/>
                  </a:lnTo>
                  <a:lnTo>
                    <a:pt x="7" y="1"/>
                  </a:lnTo>
                  <a:lnTo>
                    <a:pt x="6" y="0"/>
                  </a:lnTo>
                  <a:lnTo>
                    <a:pt x="5" y="0"/>
                  </a:lnTo>
                  <a:lnTo>
                    <a:pt x="3"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090" name="Freeform 178"/>
            <p:cNvSpPr>
              <a:spLocks/>
            </p:cNvSpPr>
            <p:nvPr/>
          </p:nvSpPr>
          <p:spPr bwMode="auto">
            <a:xfrm>
              <a:off x="3822" y="1517"/>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8"/>
                </a:cxn>
                <a:cxn ang="0">
                  <a:pos x="7" y="2"/>
                </a:cxn>
                <a:cxn ang="0">
                  <a:pos x="7" y="1"/>
                </a:cxn>
                <a:cxn ang="0">
                  <a:pos x="6" y="0"/>
                </a:cxn>
                <a:cxn ang="0">
                  <a:pos x="5" y="0"/>
                </a:cxn>
                <a:cxn ang="0">
                  <a:pos x="3" y="0"/>
                </a:cxn>
                <a:cxn ang="0">
                  <a:pos x="2" y="0"/>
                </a:cxn>
                <a:cxn ang="0">
                  <a:pos x="1" y="1"/>
                </a:cxn>
                <a:cxn ang="0">
                  <a:pos x="0" y="2"/>
                </a:cxn>
                <a:cxn ang="0">
                  <a:pos x="0" y="3"/>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8"/>
                  </a:lnTo>
                  <a:lnTo>
                    <a:pt x="7" y="2"/>
                  </a:lnTo>
                  <a:lnTo>
                    <a:pt x="7" y="1"/>
                  </a:lnTo>
                  <a:lnTo>
                    <a:pt x="6" y="0"/>
                  </a:lnTo>
                  <a:lnTo>
                    <a:pt x="5" y="0"/>
                  </a:lnTo>
                  <a:lnTo>
                    <a:pt x="3"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091" name="Freeform 179"/>
            <p:cNvSpPr>
              <a:spLocks/>
            </p:cNvSpPr>
            <p:nvPr/>
          </p:nvSpPr>
          <p:spPr bwMode="auto">
            <a:xfrm>
              <a:off x="3822" y="1472"/>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8"/>
                </a:cxn>
                <a:cxn ang="0">
                  <a:pos x="7" y="2"/>
                </a:cxn>
                <a:cxn ang="0">
                  <a:pos x="7" y="1"/>
                </a:cxn>
                <a:cxn ang="0">
                  <a:pos x="6" y="0"/>
                </a:cxn>
                <a:cxn ang="0">
                  <a:pos x="5" y="0"/>
                </a:cxn>
                <a:cxn ang="0">
                  <a:pos x="3" y="0"/>
                </a:cxn>
                <a:cxn ang="0">
                  <a:pos x="2" y="0"/>
                </a:cxn>
                <a:cxn ang="0">
                  <a:pos x="1" y="1"/>
                </a:cxn>
                <a:cxn ang="0">
                  <a:pos x="0" y="2"/>
                </a:cxn>
                <a:cxn ang="0">
                  <a:pos x="0" y="3"/>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8"/>
                  </a:lnTo>
                  <a:lnTo>
                    <a:pt x="7" y="2"/>
                  </a:lnTo>
                  <a:lnTo>
                    <a:pt x="7" y="1"/>
                  </a:lnTo>
                  <a:lnTo>
                    <a:pt x="6" y="0"/>
                  </a:lnTo>
                  <a:lnTo>
                    <a:pt x="5" y="0"/>
                  </a:lnTo>
                  <a:lnTo>
                    <a:pt x="3"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092" name="Freeform 180"/>
            <p:cNvSpPr>
              <a:spLocks/>
            </p:cNvSpPr>
            <p:nvPr/>
          </p:nvSpPr>
          <p:spPr bwMode="auto">
            <a:xfrm>
              <a:off x="3822" y="1427"/>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8"/>
                </a:cxn>
                <a:cxn ang="0">
                  <a:pos x="7" y="2"/>
                </a:cxn>
                <a:cxn ang="0">
                  <a:pos x="7" y="1"/>
                </a:cxn>
                <a:cxn ang="0">
                  <a:pos x="6" y="0"/>
                </a:cxn>
                <a:cxn ang="0">
                  <a:pos x="5" y="0"/>
                </a:cxn>
                <a:cxn ang="0">
                  <a:pos x="3" y="0"/>
                </a:cxn>
                <a:cxn ang="0">
                  <a:pos x="2" y="0"/>
                </a:cxn>
                <a:cxn ang="0">
                  <a:pos x="1" y="1"/>
                </a:cxn>
                <a:cxn ang="0">
                  <a:pos x="0" y="2"/>
                </a:cxn>
                <a:cxn ang="0">
                  <a:pos x="0" y="3"/>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8"/>
                  </a:lnTo>
                  <a:lnTo>
                    <a:pt x="7" y="2"/>
                  </a:lnTo>
                  <a:lnTo>
                    <a:pt x="7" y="1"/>
                  </a:lnTo>
                  <a:lnTo>
                    <a:pt x="6" y="0"/>
                  </a:lnTo>
                  <a:lnTo>
                    <a:pt x="5" y="0"/>
                  </a:lnTo>
                  <a:lnTo>
                    <a:pt x="3"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093" name="Freeform 181"/>
            <p:cNvSpPr>
              <a:spLocks/>
            </p:cNvSpPr>
            <p:nvPr/>
          </p:nvSpPr>
          <p:spPr bwMode="auto">
            <a:xfrm>
              <a:off x="3822" y="1382"/>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8"/>
                </a:cxn>
                <a:cxn ang="0">
                  <a:pos x="7" y="2"/>
                </a:cxn>
                <a:cxn ang="0">
                  <a:pos x="7" y="1"/>
                </a:cxn>
                <a:cxn ang="0">
                  <a:pos x="6" y="0"/>
                </a:cxn>
                <a:cxn ang="0">
                  <a:pos x="5" y="0"/>
                </a:cxn>
                <a:cxn ang="0">
                  <a:pos x="3" y="0"/>
                </a:cxn>
                <a:cxn ang="0">
                  <a:pos x="2" y="0"/>
                </a:cxn>
                <a:cxn ang="0">
                  <a:pos x="1" y="1"/>
                </a:cxn>
                <a:cxn ang="0">
                  <a:pos x="0" y="2"/>
                </a:cxn>
                <a:cxn ang="0">
                  <a:pos x="0" y="3"/>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8"/>
                  </a:lnTo>
                  <a:lnTo>
                    <a:pt x="7" y="2"/>
                  </a:lnTo>
                  <a:lnTo>
                    <a:pt x="7" y="1"/>
                  </a:lnTo>
                  <a:lnTo>
                    <a:pt x="6" y="0"/>
                  </a:lnTo>
                  <a:lnTo>
                    <a:pt x="5" y="0"/>
                  </a:lnTo>
                  <a:lnTo>
                    <a:pt x="3"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094" name="Freeform 182"/>
            <p:cNvSpPr>
              <a:spLocks/>
            </p:cNvSpPr>
            <p:nvPr/>
          </p:nvSpPr>
          <p:spPr bwMode="auto">
            <a:xfrm>
              <a:off x="3822" y="1337"/>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8"/>
                </a:cxn>
                <a:cxn ang="0">
                  <a:pos x="7" y="2"/>
                </a:cxn>
                <a:cxn ang="0">
                  <a:pos x="7" y="1"/>
                </a:cxn>
                <a:cxn ang="0">
                  <a:pos x="6" y="0"/>
                </a:cxn>
                <a:cxn ang="0">
                  <a:pos x="5" y="0"/>
                </a:cxn>
                <a:cxn ang="0">
                  <a:pos x="3" y="0"/>
                </a:cxn>
                <a:cxn ang="0">
                  <a:pos x="2" y="0"/>
                </a:cxn>
                <a:cxn ang="0">
                  <a:pos x="1" y="1"/>
                </a:cxn>
                <a:cxn ang="0">
                  <a:pos x="0" y="2"/>
                </a:cxn>
                <a:cxn ang="0">
                  <a:pos x="0" y="3"/>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8"/>
                  </a:lnTo>
                  <a:lnTo>
                    <a:pt x="7" y="2"/>
                  </a:lnTo>
                  <a:lnTo>
                    <a:pt x="7" y="1"/>
                  </a:lnTo>
                  <a:lnTo>
                    <a:pt x="6" y="0"/>
                  </a:lnTo>
                  <a:lnTo>
                    <a:pt x="5" y="0"/>
                  </a:lnTo>
                  <a:lnTo>
                    <a:pt x="3"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095" name="Freeform 183"/>
            <p:cNvSpPr>
              <a:spLocks/>
            </p:cNvSpPr>
            <p:nvPr/>
          </p:nvSpPr>
          <p:spPr bwMode="auto">
            <a:xfrm>
              <a:off x="3822" y="1292"/>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8"/>
                </a:cxn>
                <a:cxn ang="0">
                  <a:pos x="7" y="2"/>
                </a:cxn>
                <a:cxn ang="0">
                  <a:pos x="7" y="1"/>
                </a:cxn>
                <a:cxn ang="0">
                  <a:pos x="6" y="0"/>
                </a:cxn>
                <a:cxn ang="0">
                  <a:pos x="5" y="0"/>
                </a:cxn>
                <a:cxn ang="0">
                  <a:pos x="3" y="0"/>
                </a:cxn>
                <a:cxn ang="0">
                  <a:pos x="2" y="0"/>
                </a:cxn>
                <a:cxn ang="0">
                  <a:pos x="1" y="1"/>
                </a:cxn>
                <a:cxn ang="0">
                  <a:pos x="0" y="2"/>
                </a:cxn>
                <a:cxn ang="0">
                  <a:pos x="0" y="3"/>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8"/>
                  </a:lnTo>
                  <a:lnTo>
                    <a:pt x="7" y="2"/>
                  </a:lnTo>
                  <a:lnTo>
                    <a:pt x="7" y="1"/>
                  </a:lnTo>
                  <a:lnTo>
                    <a:pt x="6" y="0"/>
                  </a:lnTo>
                  <a:lnTo>
                    <a:pt x="5" y="0"/>
                  </a:lnTo>
                  <a:lnTo>
                    <a:pt x="3"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096" name="Freeform 184"/>
            <p:cNvSpPr>
              <a:spLocks/>
            </p:cNvSpPr>
            <p:nvPr/>
          </p:nvSpPr>
          <p:spPr bwMode="auto">
            <a:xfrm>
              <a:off x="3822" y="1247"/>
              <a:ext cx="7" cy="32"/>
            </a:xfrm>
            <a:custGeom>
              <a:avLst/>
              <a:gdLst/>
              <a:ahLst/>
              <a:cxnLst>
                <a:cxn ang="0">
                  <a:pos x="0" y="29"/>
                </a:cxn>
                <a:cxn ang="0">
                  <a:pos x="1" y="30"/>
                </a:cxn>
                <a:cxn ang="0">
                  <a:pos x="2" y="31"/>
                </a:cxn>
                <a:cxn ang="0">
                  <a:pos x="3" y="32"/>
                </a:cxn>
                <a:cxn ang="0">
                  <a:pos x="5" y="32"/>
                </a:cxn>
                <a:cxn ang="0">
                  <a:pos x="6" y="31"/>
                </a:cxn>
                <a:cxn ang="0">
                  <a:pos x="7" y="30"/>
                </a:cxn>
                <a:cxn ang="0">
                  <a:pos x="7" y="29"/>
                </a:cxn>
                <a:cxn ang="0">
                  <a:pos x="7" y="28"/>
                </a:cxn>
                <a:cxn ang="0">
                  <a:pos x="7" y="3"/>
                </a:cxn>
                <a:cxn ang="0">
                  <a:pos x="7" y="1"/>
                </a:cxn>
                <a:cxn ang="0">
                  <a:pos x="6" y="0"/>
                </a:cxn>
                <a:cxn ang="0">
                  <a:pos x="5" y="0"/>
                </a:cxn>
                <a:cxn ang="0">
                  <a:pos x="3" y="0"/>
                </a:cxn>
                <a:cxn ang="0">
                  <a:pos x="2" y="0"/>
                </a:cxn>
                <a:cxn ang="0">
                  <a:pos x="1" y="1"/>
                </a:cxn>
                <a:cxn ang="0">
                  <a:pos x="0" y="3"/>
                </a:cxn>
                <a:cxn ang="0">
                  <a:pos x="0" y="4"/>
                </a:cxn>
                <a:cxn ang="0">
                  <a:pos x="0" y="29"/>
                </a:cxn>
              </a:cxnLst>
              <a:rect l="0" t="0" r="r" b="b"/>
              <a:pathLst>
                <a:path w="7" h="32">
                  <a:moveTo>
                    <a:pt x="0" y="29"/>
                  </a:moveTo>
                  <a:lnTo>
                    <a:pt x="1" y="30"/>
                  </a:lnTo>
                  <a:lnTo>
                    <a:pt x="2" y="31"/>
                  </a:lnTo>
                  <a:lnTo>
                    <a:pt x="3" y="32"/>
                  </a:lnTo>
                  <a:lnTo>
                    <a:pt x="5" y="32"/>
                  </a:lnTo>
                  <a:lnTo>
                    <a:pt x="6" y="31"/>
                  </a:lnTo>
                  <a:lnTo>
                    <a:pt x="7" y="30"/>
                  </a:lnTo>
                  <a:lnTo>
                    <a:pt x="7" y="29"/>
                  </a:lnTo>
                  <a:lnTo>
                    <a:pt x="7" y="28"/>
                  </a:lnTo>
                  <a:lnTo>
                    <a:pt x="7" y="3"/>
                  </a:lnTo>
                  <a:lnTo>
                    <a:pt x="7" y="1"/>
                  </a:lnTo>
                  <a:lnTo>
                    <a:pt x="6" y="0"/>
                  </a:lnTo>
                  <a:lnTo>
                    <a:pt x="5" y="0"/>
                  </a:lnTo>
                  <a:lnTo>
                    <a:pt x="3" y="0"/>
                  </a:lnTo>
                  <a:lnTo>
                    <a:pt x="2" y="0"/>
                  </a:lnTo>
                  <a:lnTo>
                    <a:pt x="1" y="1"/>
                  </a:lnTo>
                  <a:lnTo>
                    <a:pt x="0" y="3"/>
                  </a:lnTo>
                  <a:lnTo>
                    <a:pt x="0" y="4"/>
                  </a:lnTo>
                  <a:lnTo>
                    <a:pt x="0" y="29"/>
                  </a:lnTo>
                  <a:close/>
                </a:path>
              </a:pathLst>
            </a:custGeom>
            <a:solidFill>
              <a:srgbClr val="000000"/>
            </a:solidFill>
            <a:ln w="9525">
              <a:noFill/>
              <a:round/>
              <a:headEnd/>
              <a:tailEnd/>
            </a:ln>
          </p:spPr>
          <p:txBody>
            <a:bodyPr/>
            <a:lstStyle/>
            <a:p>
              <a:endParaRPr lang="en-US"/>
            </a:p>
          </p:txBody>
        </p:sp>
        <p:sp>
          <p:nvSpPr>
            <p:cNvPr id="423097" name="Freeform 185"/>
            <p:cNvSpPr>
              <a:spLocks/>
            </p:cNvSpPr>
            <p:nvPr/>
          </p:nvSpPr>
          <p:spPr bwMode="auto">
            <a:xfrm>
              <a:off x="3821" y="1202"/>
              <a:ext cx="8" cy="33"/>
            </a:xfrm>
            <a:custGeom>
              <a:avLst/>
              <a:gdLst/>
              <a:ahLst/>
              <a:cxnLst>
                <a:cxn ang="0">
                  <a:pos x="1" y="29"/>
                </a:cxn>
                <a:cxn ang="0">
                  <a:pos x="2" y="30"/>
                </a:cxn>
                <a:cxn ang="0">
                  <a:pos x="3" y="31"/>
                </a:cxn>
                <a:cxn ang="0">
                  <a:pos x="4" y="33"/>
                </a:cxn>
                <a:cxn ang="0">
                  <a:pos x="6" y="33"/>
                </a:cxn>
                <a:cxn ang="0">
                  <a:pos x="7" y="31"/>
                </a:cxn>
                <a:cxn ang="0">
                  <a:pos x="8" y="30"/>
                </a:cxn>
                <a:cxn ang="0">
                  <a:pos x="8" y="29"/>
                </a:cxn>
                <a:cxn ang="0">
                  <a:pos x="8" y="28"/>
                </a:cxn>
                <a:cxn ang="0">
                  <a:pos x="8" y="22"/>
                </a:cxn>
                <a:cxn ang="0">
                  <a:pos x="7" y="8"/>
                </a:cxn>
                <a:cxn ang="0">
                  <a:pos x="7" y="3"/>
                </a:cxn>
                <a:cxn ang="0">
                  <a:pos x="6" y="2"/>
                </a:cxn>
                <a:cxn ang="0">
                  <a:pos x="4" y="0"/>
                </a:cxn>
                <a:cxn ang="0">
                  <a:pos x="3" y="0"/>
                </a:cxn>
                <a:cxn ang="0">
                  <a:pos x="2" y="0"/>
                </a:cxn>
                <a:cxn ang="0">
                  <a:pos x="1" y="0"/>
                </a:cxn>
                <a:cxn ang="0">
                  <a:pos x="0" y="2"/>
                </a:cxn>
                <a:cxn ang="0">
                  <a:pos x="0" y="3"/>
                </a:cxn>
                <a:cxn ang="0">
                  <a:pos x="0" y="4"/>
                </a:cxn>
                <a:cxn ang="0">
                  <a:pos x="0" y="9"/>
                </a:cxn>
                <a:cxn ang="0">
                  <a:pos x="1" y="23"/>
                </a:cxn>
                <a:cxn ang="0">
                  <a:pos x="1" y="29"/>
                </a:cxn>
              </a:cxnLst>
              <a:rect l="0" t="0" r="r" b="b"/>
              <a:pathLst>
                <a:path w="8" h="33">
                  <a:moveTo>
                    <a:pt x="1" y="29"/>
                  </a:moveTo>
                  <a:lnTo>
                    <a:pt x="2" y="30"/>
                  </a:lnTo>
                  <a:lnTo>
                    <a:pt x="3" y="31"/>
                  </a:lnTo>
                  <a:lnTo>
                    <a:pt x="4" y="33"/>
                  </a:lnTo>
                  <a:lnTo>
                    <a:pt x="6" y="33"/>
                  </a:lnTo>
                  <a:lnTo>
                    <a:pt x="7" y="31"/>
                  </a:lnTo>
                  <a:lnTo>
                    <a:pt x="8" y="30"/>
                  </a:lnTo>
                  <a:lnTo>
                    <a:pt x="8" y="29"/>
                  </a:lnTo>
                  <a:lnTo>
                    <a:pt x="8" y="28"/>
                  </a:lnTo>
                  <a:lnTo>
                    <a:pt x="8" y="22"/>
                  </a:lnTo>
                  <a:lnTo>
                    <a:pt x="7" y="8"/>
                  </a:lnTo>
                  <a:lnTo>
                    <a:pt x="7" y="3"/>
                  </a:lnTo>
                  <a:lnTo>
                    <a:pt x="6" y="2"/>
                  </a:lnTo>
                  <a:lnTo>
                    <a:pt x="4" y="0"/>
                  </a:lnTo>
                  <a:lnTo>
                    <a:pt x="3" y="0"/>
                  </a:lnTo>
                  <a:lnTo>
                    <a:pt x="2" y="0"/>
                  </a:lnTo>
                  <a:lnTo>
                    <a:pt x="1" y="0"/>
                  </a:lnTo>
                  <a:lnTo>
                    <a:pt x="0" y="2"/>
                  </a:lnTo>
                  <a:lnTo>
                    <a:pt x="0" y="3"/>
                  </a:lnTo>
                  <a:lnTo>
                    <a:pt x="0" y="4"/>
                  </a:lnTo>
                  <a:lnTo>
                    <a:pt x="0" y="9"/>
                  </a:lnTo>
                  <a:lnTo>
                    <a:pt x="1" y="23"/>
                  </a:lnTo>
                  <a:lnTo>
                    <a:pt x="1" y="29"/>
                  </a:lnTo>
                  <a:close/>
                </a:path>
              </a:pathLst>
            </a:custGeom>
            <a:solidFill>
              <a:srgbClr val="000000"/>
            </a:solidFill>
            <a:ln w="9525">
              <a:noFill/>
              <a:round/>
              <a:headEnd/>
              <a:tailEnd/>
            </a:ln>
          </p:spPr>
          <p:txBody>
            <a:bodyPr/>
            <a:lstStyle/>
            <a:p>
              <a:endParaRPr lang="en-US"/>
            </a:p>
          </p:txBody>
        </p:sp>
        <p:sp>
          <p:nvSpPr>
            <p:cNvPr id="423098" name="Freeform 186"/>
            <p:cNvSpPr>
              <a:spLocks/>
            </p:cNvSpPr>
            <p:nvPr/>
          </p:nvSpPr>
          <p:spPr bwMode="auto">
            <a:xfrm>
              <a:off x="3806" y="1160"/>
              <a:ext cx="17" cy="30"/>
            </a:xfrm>
            <a:custGeom>
              <a:avLst/>
              <a:gdLst/>
              <a:ahLst/>
              <a:cxnLst>
                <a:cxn ang="0">
                  <a:pos x="11" y="27"/>
                </a:cxn>
                <a:cxn ang="0">
                  <a:pos x="11" y="29"/>
                </a:cxn>
                <a:cxn ang="0">
                  <a:pos x="12" y="30"/>
                </a:cxn>
                <a:cxn ang="0">
                  <a:pos x="13" y="30"/>
                </a:cxn>
                <a:cxn ang="0">
                  <a:pos x="14" y="30"/>
                </a:cxn>
                <a:cxn ang="0">
                  <a:pos x="15" y="30"/>
                </a:cxn>
                <a:cxn ang="0">
                  <a:pos x="16" y="29"/>
                </a:cxn>
                <a:cxn ang="0">
                  <a:pos x="17" y="27"/>
                </a:cxn>
                <a:cxn ang="0">
                  <a:pos x="17" y="26"/>
                </a:cxn>
                <a:cxn ang="0">
                  <a:pos x="16" y="23"/>
                </a:cxn>
                <a:cxn ang="0">
                  <a:pos x="12" y="11"/>
                </a:cxn>
                <a:cxn ang="0">
                  <a:pos x="7" y="2"/>
                </a:cxn>
                <a:cxn ang="0">
                  <a:pos x="7" y="1"/>
                </a:cxn>
                <a:cxn ang="0">
                  <a:pos x="6" y="0"/>
                </a:cxn>
                <a:cxn ang="0">
                  <a:pos x="5" y="0"/>
                </a:cxn>
                <a:cxn ang="0">
                  <a:pos x="4" y="0"/>
                </a:cxn>
                <a:cxn ang="0">
                  <a:pos x="3" y="0"/>
                </a:cxn>
                <a:cxn ang="0">
                  <a:pos x="2" y="1"/>
                </a:cxn>
                <a:cxn ang="0">
                  <a:pos x="0" y="2"/>
                </a:cxn>
                <a:cxn ang="0">
                  <a:pos x="0" y="3"/>
                </a:cxn>
                <a:cxn ang="0">
                  <a:pos x="5" y="13"/>
                </a:cxn>
                <a:cxn ang="0">
                  <a:pos x="9" y="24"/>
                </a:cxn>
                <a:cxn ang="0">
                  <a:pos x="11" y="27"/>
                </a:cxn>
              </a:cxnLst>
              <a:rect l="0" t="0" r="r" b="b"/>
              <a:pathLst>
                <a:path w="17" h="30">
                  <a:moveTo>
                    <a:pt x="11" y="27"/>
                  </a:moveTo>
                  <a:lnTo>
                    <a:pt x="11" y="29"/>
                  </a:lnTo>
                  <a:lnTo>
                    <a:pt x="12" y="30"/>
                  </a:lnTo>
                  <a:lnTo>
                    <a:pt x="13" y="30"/>
                  </a:lnTo>
                  <a:lnTo>
                    <a:pt x="14" y="30"/>
                  </a:lnTo>
                  <a:lnTo>
                    <a:pt x="15" y="30"/>
                  </a:lnTo>
                  <a:lnTo>
                    <a:pt x="16" y="29"/>
                  </a:lnTo>
                  <a:lnTo>
                    <a:pt x="17" y="27"/>
                  </a:lnTo>
                  <a:lnTo>
                    <a:pt x="17" y="26"/>
                  </a:lnTo>
                  <a:lnTo>
                    <a:pt x="16" y="23"/>
                  </a:lnTo>
                  <a:lnTo>
                    <a:pt x="12" y="11"/>
                  </a:lnTo>
                  <a:lnTo>
                    <a:pt x="7" y="2"/>
                  </a:lnTo>
                  <a:lnTo>
                    <a:pt x="7" y="1"/>
                  </a:lnTo>
                  <a:lnTo>
                    <a:pt x="6" y="0"/>
                  </a:lnTo>
                  <a:lnTo>
                    <a:pt x="5" y="0"/>
                  </a:lnTo>
                  <a:lnTo>
                    <a:pt x="4" y="0"/>
                  </a:lnTo>
                  <a:lnTo>
                    <a:pt x="3" y="0"/>
                  </a:lnTo>
                  <a:lnTo>
                    <a:pt x="2" y="1"/>
                  </a:lnTo>
                  <a:lnTo>
                    <a:pt x="0" y="2"/>
                  </a:lnTo>
                  <a:lnTo>
                    <a:pt x="0" y="3"/>
                  </a:lnTo>
                  <a:lnTo>
                    <a:pt x="5" y="13"/>
                  </a:lnTo>
                  <a:lnTo>
                    <a:pt x="9" y="24"/>
                  </a:lnTo>
                  <a:lnTo>
                    <a:pt x="11" y="27"/>
                  </a:lnTo>
                  <a:close/>
                </a:path>
              </a:pathLst>
            </a:custGeom>
            <a:solidFill>
              <a:srgbClr val="000000"/>
            </a:solidFill>
            <a:ln w="9525">
              <a:noFill/>
              <a:round/>
              <a:headEnd/>
              <a:tailEnd/>
            </a:ln>
          </p:spPr>
          <p:txBody>
            <a:bodyPr/>
            <a:lstStyle/>
            <a:p>
              <a:endParaRPr lang="en-US"/>
            </a:p>
          </p:txBody>
        </p:sp>
        <p:sp>
          <p:nvSpPr>
            <p:cNvPr id="423099" name="Freeform 187"/>
            <p:cNvSpPr>
              <a:spLocks/>
            </p:cNvSpPr>
            <p:nvPr/>
          </p:nvSpPr>
          <p:spPr bwMode="auto">
            <a:xfrm>
              <a:off x="3779" y="1124"/>
              <a:ext cx="24" cy="26"/>
            </a:xfrm>
            <a:custGeom>
              <a:avLst/>
              <a:gdLst/>
              <a:ahLst/>
              <a:cxnLst>
                <a:cxn ang="0">
                  <a:pos x="17" y="24"/>
                </a:cxn>
                <a:cxn ang="0">
                  <a:pos x="19" y="25"/>
                </a:cxn>
                <a:cxn ang="0">
                  <a:pos x="20" y="26"/>
                </a:cxn>
                <a:cxn ang="0">
                  <a:pos x="21" y="26"/>
                </a:cxn>
                <a:cxn ang="0">
                  <a:pos x="22" y="25"/>
                </a:cxn>
                <a:cxn ang="0">
                  <a:pos x="23" y="24"/>
                </a:cxn>
                <a:cxn ang="0">
                  <a:pos x="24" y="23"/>
                </a:cxn>
                <a:cxn ang="0">
                  <a:pos x="24" y="22"/>
                </a:cxn>
                <a:cxn ang="0">
                  <a:pos x="23" y="21"/>
                </a:cxn>
                <a:cxn ang="0">
                  <a:pos x="9" y="4"/>
                </a:cxn>
                <a:cxn ang="0">
                  <a:pos x="7" y="3"/>
                </a:cxn>
                <a:cxn ang="0">
                  <a:pos x="4" y="0"/>
                </a:cxn>
                <a:cxn ang="0">
                  <a:pos x="3" y="0"/>
                </a:cxn>
                <a:cxn ang="0">
                  <a:pos x="2" y="0"/>
                </a:cxn>
                <a:cxn ang="0">
                  <a:pos x="1" y="0"/>
                </a:cxn>
                <a:cxn ang="0">
                  <a:pos x="0" y="1"/>
                </a:cxn>
                <a:cxn ang="0">
                  <a:pos x="0" y="3"/>
                </a:cxn>
                <a:cxn ang="0">
                  <a:pos x="0" y="4"/>
                </a:cxn>
                <a:cxn ang="0">
                  <a:pos x="0" y="5"/>
                </a:cxn>
                <a:cxn ang="0">
                  <a:pos x="1" y="6"/>
                </a:cxn>
                <a:cxn ang="0">
                  <a:pos x="4" y="8"/>
                </a:cxn>
                <a:cxn ang="0">
                  <a:pos x="5" y="6"/>
                </a:cxn>
                <a:cxn ang="0">
                  <a:pos x="3" y="7"/>
                </a:cxn>
                <a:cxn ang="0">
                  <a:pos x="17" y="24"/>
                </a:cxn>
              </a:cxnLst>
              <a:rect l="0" t="0" r="r" b="b"/>
              <a:pathLst>
                <a:path w="24" h="26">
                  <a:moveTo>
                    <a:pt x="17" y="24"/>
                  </a:moveTo>
                  <a:lnTo>
                    <a:pt x="19" y="25"/>
                  </a:lnTo>
                  <a:lnTo>
                    <a:pt x="20" y="26"/>
                  </a:lnTo>
                  <a:lnTo>
                    <a:pt x="21" y="26"/>
                  </a:lnTo>
                  <a:lnTo>
                    <a:pt x="22" y="25"/>
                  </a:lnTo>
                  <a:lnTo>
                    <a:pt x="23" y="24"/>
                  </a:lnTo>
                  <a:lnTo>
                    <a:pt x="24" y="23"/>
                  </a:lnTo>
                  <a:lnTo>
                    <a:pt x="24" y="22"/>
                  </a:lnTo>
                  <a:lnTo>
                    <a:pt x="23" y="21"/>
                  </a:lnTo>
                  <a:lnTo>
                    <a:pt x="9" y="4"/>
                  </a:lnTo>
                  <a:lnTo>
                    <a:pt x="7" y="3"/>
                  </a:lnTo>
                  <a:lnTo>
                    <a:pt x="4" y="0"/>
                  </a:lnTo>
                  <a:lnTo>
                    <a:pt x="3" y="0"/>
                  </a:lnTo>
                  <a:lnTo>
                    <a:pt x="2" y="0"/>
                  </a:lnTo>
                  <a:lnTo>
                    <a:pt x="1" y="0"/>
                  </a:lnTo>
                  <a:lnTo>
                    <a:pt x="0" y="1"/>
                  </a:lnTo>
                  <a:lnTo>
                    <a:pt x="0" y="3"/>
                  </a:lnTo>
                  <a:lnTo>
                    <a:pt x="0" y="4"/>
                  </a:lnTo>
                  <a:lnTo>
                    <a:pt x="0" y="5"/>
                  </a:lnTo>
                  <a:lnTo>
                    <a:pt x="1" y="6"/>
                  </a:lnTo>
                  <a:lnTo>
                    <a:pt x="4" y="8"/>
                  </a:lnTo>
                  <a:lnTo>
                    <a:pt x="5" y="6"/>
                  </a:lnTo>
                  <a:lnTo>
                    <a:pt x="3" y="7"/>
                  </a:lnTo>
                  <a:lnTo>
                    <a:pt x="17" y="24"/>
                  </a:lnTo>
                  <a:close/>
                </a:path>
              </a:pathLst>
            </a:custGeom>
            <a:solidFill>
              <a:srgbClr val="000000"/>
            </a:solidFill>
            <a:ln w="9525">
              <a:noFill/>
              <a:round/>
              <a:headEnd/>
              <a:tailEnd/>
            </a:ln>
          </p:spPr>
          <p:txBody>
            <a:bodyPr/>
            <a:lstStyle/>
            <a:p>
              <a:endParaRPr lang="en-US"/>
            </a:p>
          </p:txBody>
        </p:sp>
        <p:sp>
          <p:nvSpPr>
            <p:cNvPr id="423100" name="Freeform 188"/>
            <p:cNvSpPr>
              <a:spLocks/>
            </p:cNvSpPr>
            <p:nvPr/>
          </p:nvSpPr>
          <p:spPr bwMode="auto">
            <a:xfrm>
              <a:off x="3740" y="1099"/>
              <a:ext cx="30" cy="19"/>
            </a:xfrm>
            <a:custGeom>
              <a:avLst/>
              <a:gdLst/>
              <a:ahLst/>
              <a:cxnLst>
                <a:cxn ang="0">
                  <a:pos x="24" y="19"/>
                </a:cxn>
                <a:cxn ang="0">
                  <a:pos x="25" y="19"/>
                </a:cxn>
                <a:cxn ang="0">
                  <a:pos x="26" y="19"/>
                </a:cxn>
                <a:cxn ang="0">
                  <a:pos x="27" y="19"/>
                </a:cxn>
                <a:cxn ang="0">
                  <a:pos x="29" y="18"/>
                </a:cxn>
                <a:cxn ang="0">
                  <a:pos x="30" y="17"/>
                </a:cxn>
                <a:cxn ang="0">
                  <a:pos x="30" y="16"/>
                </a:cxn>
                <a:cxn ang="0">
                  <a:pos x="29" y="15"/>
                </a:cxn>
                <a:cxn ang="0">
                  <a:pos x="27" y="14"/>
                </a:cxn>
                <a:cxn ang="0">
                  <a:pos x="25" y="11"/>
                </a:cxn>
                <a:cxn ang="0">
                  <a:pos x="14" y="5"/>
                </a:cxn>
                <a:cxn ang="0">
                  <a:pos x="13" y="4"/>
                </a:cxn>
                <a:cxn ang="0">
                  <a:pos x="4" y="0"/>
                </a:cxn>
                <a:cxn ang="0">
                  <a:pos x="3" y="0"/>
                </a:cxn>
                <a:cxn ang="0">
                  <a:pos x="2" y="1"/>
                </a:cxn>
                <a:cxn ang="0">
                  <a:pos x="1" y="2"/>
                </a:cxn>
                <a:cxn ang="0">
                  <a:pos x="0" y="3"/>
                </a:cxn>
                <a:cxn ang="0">
                  <a:pos x="0" y="4"/>
                </a:cxn>
                <a:cxn ang="0">
                  <a:pos x="1" y="5"/>
                </a:cxn>
                <a:cxn ang="0">
                  <a:pos x="2" y="6"/>
                </a:cxn>
                <a:cxn ang="0">
                  <a:pos x="3" y="6"/>
                </a:cxn>
                <a:cxn ang="0">
                  <a:pos x="12" y="10"/>
                </a:cxn>
                <a:cxn ang="0">
                  <a:pos x="13" y="7"/>
                </a:cxn>
                <a:cxn ang="0">
                  <a:pos x="11" y="10"/>
                </a:cxn>
                <a:cxn ang="0">
                  <a:pos x="22" y="17"/>
                </a:cxn>
                <a:cxn ang="0">
                  <a:pos x="24" y="19"/>
                </a:cxn>
              </a:cxnLst>
              <a:rect l="0" t="0" r="r" b="b"/>
              <a:pathLst>
                <a:path w="30" h="19">
                  <a:moveTo>
                    <a:pt x="24" y="19"/>
                  </a:moveTo>
                  <a:lnTo>
                    <a:pt x="25" y="19"/>
                  </a:lnTo>
                  <a:lnTo>
                    <a:pt x="26" y="19"/>
                  </a:lnTo>
                  <a:lnTo>
                    <a:pt x="27" y="19"/>
                  </a:lnTo>
                  <a:lnTo>
                    <a:pt x="29" y="18"/>
                  </a:lnTo>
                  <a:lnTo>
                    <a:pt x="30" y="17"/>
                  </a:lnTo>
                  <a:lnTo>
                    <a:pt x="30" y="16"/>
                  </a:lnTo>
                  <a:lnTo>
                    <a:pt x="29" y="15"/>
                  </a:lnTo>
                  <a:lnTo>
                    <a:pt x="27" y="14"/>
                  </a:lnTo>
                  <a:lnTo>
                    <a:pt x="25" y="11"/>
                  </a:lnTo>
                  <a:lnTo>
                    <a:pt x="14" y="5"/>
                  </a:lnTo>
                  <a:lnTo>
                    <a:pt x="13" y="4"/>
                  </a:lnTo>
                  <a:lnTo>
                    <a:pt x="4" y="0"/>
                  </a:lnTo>
                  <a:lnTo>
                    <a:pt x="3" y="0"/>
                  </a:lnTo>
                  <a:lnTo>
                    <a:pt x="2" y="1"/>
                  </a:lnTo>
                  <a:lnTo>
                    <a:pt x="1" y="2"/>
                  </a:lnTo>
                  <a:lnTo>
                    <a:pt x="0" y="3"/>
                  </a:lnTo>
                  <a:lnTo>
                    <a:pt x="0" y="4"/>
                  </a:lnTo>
                  <a:lnTo>
                    <a:pt x="1" y="5"/>
                  </a:lnTo>
                  <a:lnTo>
                    <a:pt x="2" y="6"/>
                  </a:lnTo>
                  <a:lnTo>
                    <a:pt x="3" y="6"/>
                  </a:lnTo>
                  <a:lnTo>
                    <a:pt x="12" y="10"/>
                  </a:lnTo>
                  <a:lnTo>
                    <a:pt x="13" y="7"/>
                  </a:lnTo>
                  <a:lnTo>
                    <a:pt x="11" y="10"/>
                  </a:lnTo>
                  <a:lnTo>
                    <a:pt x="22" y="17"/>
                  </a:lnTo>
                  <a:lnTo>
                    <a:pt x="24" y="19"/>
                  </a:lnTo>
                  <a:close/>
                </a:path>
              </a:pathLst>
            </a:custGeom>
            <a:solidFill>
              <a:srgbClr val="000000"/>
            </a:solidFill>
            <a:ln w="9525">
              <a:noFill/>
              <a:round/>
              <a:headEnd/>
              <a:tailEnd/>
            </a:ln>
          </p:spPr>
          <p:txBody>
            <a:bodyPr/>
            <a:lstStyle/>
            <a:p>
              <a:endParaRPr lang="en-US"/>
            </a:p>
          </p:txBody>
        </p:sp>
        <p:sp>
          <p:nvSpPr>
            <p:cNvPr id="423101" name="Freeform 189"/>
            <p:cNvSpPr>
              <a:spLocks/>
            </p:cNvSpPr>
            <p:nvPr/>
          </p:nvSpPr>
          <p:spPr bwMode="auto">
            <a:xfrm>
              <a:off x="3695" y="1088"/>
              <a:ext cx="32" cy="11"/>
            </a:xfrm>
            <a:custGeom>
              <a:avLst/>
              <a:gdLst/>
              <a:ahLst/>
              <a:cxnLst>
                <a:cxn ang="0">
                  <a:pos x="29" y="11"/>
                </a:cxn>
                <a:cxn ang="0">
                  <a:pos x="30" y="11"/>
                </a:cxn>
                <a:cxn ang="0">
                  <a:pos x="31" y="10"/>
                </a:cxn>
                <a:cxn ang="0">
                  <a:pos x="32" y="9"/>
                </a:cxn>
                <a:cxn ang="0">
                  <a:pos x="32" y="8"/>
                </a:cxn>
                <a:cxn ang="0">
                  <a:pos x="32" y="6"/>
                </a:cxn>
                <a:cxn ang="0">
                  <a:pos x="32" y="5"/>
                </a:cxn>
                <a:cxn ang="0">
                  <a:pos x="31" y="4"/>
                </a:cxn>
                <a:cxn ang="0">
                  <a:pos x="30" y="4"/>
                </a:cxn>
                <a:cxn ang="0">
                  <a:pos x="20" y="2"/>
                </a:cxn>
                <a:cxn ang="0">
                  <a:pos x="6" y="0"/>
                </a:cxn>
                <a:cxn ang="0">
                  <a:pos x="4" y="0"/>
                </a:cxn>
                <a:cxn ang="0">
                  <a:pos x="2" y="0"/>
                </a:cxn>
                <a:cxn ang="0">
                  <a:pos x="1" y="0"/>
                </a:cxn>
                <a:cxn ang="0">
                  <a:pos x="0" y="1"/>
                </a:cxn>
                <a:cxn ang="0">
                  <a:pos x="0" y="2"/>
                </a:cxn>
                <a:cxn ang="0">
                  <a:pos x="0" y="3"/>
                </a:cxn>
                <a:cxn ang="0">
                  <a:pos x="0" y="4"/>
                </a:cxn>
                <a:cxn ang="0">
                  <a:pos x="1" y="5"/>
                </a:cxn>
                <a:cxn ang="0">
                  <a:pos x="2" y="6"/>
                </a:cxn>
                <a:cxn ang="0">
                  <a:pos x="3" y="6"/>
                </a:cxn>
                <a:cxn ang="0">
                  <a:pos x="6" y="6"/>
                </a:cxn>
                <a:cxn ang="0">
                  <a:pos x="6" y="3"/>
                </a:cxn>
                <a:cxn ang="0">
                  <a:pos x="4" y="6"/>
                </a:cxn>
                <a:cxn ang="0">
                  <a:pos x="19" y="9"/>
                </a:cxn>
                <a:cxn ang="0">
                  <a:pos x="29" y="11"/>
                </a:cxn>
              </a:cxnLst>
              <a:rect l="0" t="0" r="r" b="b"/>
              <a:pathLst>
                <a:path w="32" h="11">
                  <a:moveTo>
                    <a:pt x="29" y="11"/>
                  </a:moveTo>
                  <a:lnTo>
                    <a:pt x="30" y="11"/>
                  </a:lnTo>
                  <a:lnTo>
                    <a:pt x="31" y="10"/>
                  </a:lnTo>
                  <a:lnTo>
                    <a:pt x="32" y="9"/>
                  </a:lnTo>
                  <a:lnTo>
                    <a:pt x="32" y="8"/>
                  </a:lnTo>
                  <a:lnTo>
                    <a:pt x="32" y="6"/>
                  </a:lnTo>
                  <a:lnTo>
                    <a:pt x="32" y="5"/>
                  </a:lnTo>
                  <a:lnTo>
                    <a:pt x="31" y="4"/>
                  </a:lnTo>
                  <a:lnTo>
                    <a:pt x="30" y="4"/>
                  </a:lnTo>
                  <a:lnTo>
                    <a:pt x="20" y="2"/>
                  </a:lnTo>
                  <a:lnTo>
                    <a:pt x="6" y="0"/>
                  </a:lnTo>
                  <a:lnTo>
                    <a:pt x="4" y="0"/>
                  </a:lnTo>
                  <a:lnTo>
                    <a:pt x="2" y="0"/>
                  </a:lnTo>
                  <a:lnTo>
                    <a:pt x="1" y="0"/>
                  </a:lnTo>
                  <a:lnTo>
                    <a:pt x="0" y="1"/>
                  </a:lnTo>
                  <a:lnTo>
                    <a:pt x="0" y="2"/>
                  </a:lnTo>
                  <a:lnTo>
                    <a:pt x="0" y="3"/>
                  </a:lnTo>
                  <a:lnTo>
                    <a:pt x="0" y="4"/>
                  </a:lnTo>
                  <a:lnTo>
                    <a:pt x="1" y="5"/>
                  </a:lnTo>
                  <a:lnTo>
                    <a:pt x="2" y="6"/>
                  </a:lnTo>
                  <a:lnTo>
                    <a:pt x="3" y="6"/>
                  </a:lnTo>
                  <a:lnTo>
                    <a:pt x="6" y="6"/>
                  </a:lnTo>
                  <a:lnTo>
                    <a:pt x="6" y="3"/>
                  </a:lnTo>
                  <a:lnTo>
                    <a:pt x="4" y="6"/>
                  </a:lnTo>
                  <a:lnTo>
                    <a:pt x="19" y="9"/>
                  </a:lnTo>
                  <a:lnTo>
                    <a:pt x="29" y="11"/>
                  </a:lnTo>
                  <a:close/>
                </a:path>
              </a:pathLst>
            </a:custGeom>
            <a:solidFill>
              <a:srgbClr val="000000"/>
            </a:solidFill>
            <a:ln w="9525">
              <a:noFill/>
              <a:round/>
              <a:headEnd/>
              <a:tailEnd/>
            </a:ln>
          </p:spPr>
          <p:txBody>
            <a:bodyPr/>
            <a:lstStyle/>
            <a:p>
              <a:endParaRPr lang="en-US"/>
            </a:p>
          </p:txBody>
        </p:sp>
        <p:sp>
          <p:nvSpPr>
            <p:cNvPr id="423102" name="Freeform 190"/>
            <p:cNvSpPr>
              <a:spLocks/>
            </p:cNvSpPr>
            <p:nvPr/>
          </p:nvSpPr>
          <p:spPr bwMode="auto">
            <a:xfrm>
              <a:off x="3648" y="1087"/>
              <a:ext cx="34" cy="6"/>
            </a:xfrm>
            <a:custGeom>
              <a:avLst/>
              <a:gdLst/>
              <a:ahLst/>
              <a:cxnLst>
                <a:cxn ang="0">
                  <a:pos x="30" y="6"/>
                </a:cxn>
                <a:cxn ang="0">
                  <a:pos x="31" y="6"/>
                </a:cxn>
                <a:cxn ang="0">
                  <a:pos x="32" y="5"/>
                </a:cxn>
                <a:cxn ang="0">
                  <a:pos x="34" y="4"/>
                </a:cxn>
                <a:cxn ang="0">
                  <a:pos x="34" y="3"/>
                </a:cxn>
                <a:cxn ang="0">
                  <a:pos x="32" y="2"/>
                </a:cxn>
                <a:cxn ang="0">
                  <a:pos x="31" y="1"/>
                </a:cxn>
                <a:cxn ang="0">
                  <a:pos x="30" y="0"/>
                </a:cxn>
                <a:cxn ang="0">
                  <a:pos x="29" y="0"/>
                </a:cxn>
                <a:cxn ang="0">
                  <a:pos x="2" y="0"/>
                </a:cxn>
                <a:cxn ang="0">
                  <a:pos x="1" y="1"/>
                </a:cxn>
                <a:cxn ang="0">
                  <a:pos x="0" y="2"/>
                </a:cxn>
                <a:cxn ang="0">
                  <a:pos x="0" y="3"/>
                </a:cxn>
                <a:cxn ang="0">
                  <a:pos x="0" y="4"/>
                </a:cxn>
                <a:cxn ang="0">
                  <a:pos x="0" y="5"/>
                </a:cxn>
                <a:cxn ang="0">
                  <a:pos x="1" y="6"/>
                </a:cxn>
                <a:cxn ang="0">
                  <a:pos x="2" y="6"/>
                </a:cxn>
                <a:cxn ang="0">
                  <a:pos x="3" y="6"/>
                </a:cxn>
                <a:cxn ang="0">
                  <a:pos x="30" y="6"/>
                </a:cxn>
              </a:cxnLst>
              <a:rect l="0" t="0" r="r" b="b"/>
              <a:pathLst>
                <a:path w="34" h="6">
                  <a:moveTo>
                    <a:pt x="30" y="6"/>
                  </a:moveTo>
                  <a:lnTo>
                    <a:pt x="31" y="6"/>
                  </a:lnTo>
                  <a:lnTo>
                    <a:pt x="32" y="5"/>
                  </a:lnTo>
                  <a:lnTo>
                    <a:pt x="34" y="4"/>
                  </a:lnTo>
                  <a:lnTo>
                    <a:pt x="34" y="3"/>
                  </a:lnTo>
                  <a:lnTo>
                    <a:pt x="32" y="2"/>
                  </a:lnTo>
                  <a:lnTo>
                    <a:pt x="31" y="1"/>
                  </a:lnTo>
                  <a:lnTo>
                    <a:pt x="30" y="0"/>
                  </a:lnTo>
                  <a:lnTo>
                    <a:pt x="29" y="0"/>
                  </a:lnTo>
                  <a:lnTo>
                    <a:pt x="2" y="0"/>
                  </a:lnTo>
                  <a:lnTo>
                    <a:pt x="1" y="1"/>
                  </a:lnTo>
                  <a:lnTo>
                    <a:pt x="0" y="2"/>
                  </a:lnTo>
                  <a:lnTo>
                    <a:pt x="0" y="3"/>
                  </a:lnTo>
                  <a:lnTo>
                    <a:pt x="0" y="4"/>
                  </a:lnTo>
                  <a:lnTo>
                    <a:pt x="0" y="5"/>
                  </a:lnTo>
                  <a:lnTo>
                    <a:pt x="1" y="6"/>
                  </a:lnTo>
                  <a:lnTo>
                    <a:pt x="2" y="6"/>
                  </a:lnTo>
                  <a:lnTo>
                    <a:pt x="3" y="6"/>
                  </a:lnTo>
                  <a:lnTo>
                    <a:pt x="30" y="6"/>
                  </a:lnTo>
                  <a:close/>
                </a:path>
              </a:pathLst>
            </a:custGeom>
            <a:solidFill>
              <a:srgbClr val="000000"/>
            </a:solidFill>
            <a:ln w="9525">
              <a:noFill/>
              <a:round/>
              <a:headEnd/>
              <a:tailEnd/>
            </a:ln>
          </p:spPr>
          <p:txBody>
            <a:bodyPr/>
            <a:lstStyle/>
            <a:p>
              <a:endParaRPr lang="en-US"/>
            </a:p>
          </p:txBody>
        </p:sp>
        <p:sp>
          <p:nvSpPr>
            <p:cNvPr id="423103" name="Freeform 191"/>
            <p:cNvSpPr>
              <a:spLocks/>
            </p:cNvSpPr>
            <p:nvPr/>
          </p:nvSpPr>
          <p:spPr bwMode="auto">
            <a:xfrm>
              <a:off x="3601" y="1087"/>
              <a:ext cx="34" cy="6"/>
            </a:xfrm>
            <a:custGeom>
              <a:avLst/>
              <a:gdLst/>
              <a:ahLst/>
              <a:cxnLst>
                <a:cxn ang="0">
                  <a:pos x="30" y="6"/>
                </a:cxn>
                <a:cxn ang="0">
                  <a:pos x="32" y="6"/>
                </a:cxn>
                <a:cxn ang="0">
                  <a:pos x="33" y="5"/>
                </a:cxn>
                <a:cxn ang="0">
                  <a:pos x="34" y="4"/>
                </a:cxn>
                <a:cxn ang="0">
                  <a:pos x="34" y="3"/>
                </a:cxn>
                <a:cxn ang="0">
                  <a:pos x="33" y="2"/>
                </a:cxn>
                <a:cxn ang="0">
                  <a:pos x="32" y="1"/>
                </a:cxn>
                <a:cxn ang="0">
                  <a:pos x="30" y="0"/>
                </a:cxn>
                <a:cxn ang="0">
                  <a:pos x="29" y="0"/>
                </a:cxn>
                <a:cxn ang="0">
                  <a:pos x="3" y="0"/>
                </a:cxn>
                <a:cxn ang="0">
                  <a:pos x="1" y="1"/>
                </a:cxn>
                <a:cxn ang="0">
                  <a:pos x="0" y="2"/>
                </a:cxn>
                <a:cxn ang="0">
                  <a:pos x="0" y="3"/>
                </a:cxn>
                <a:cxn ang="0">
                  <a:pos x="0" y="4"/>
                </a:cxn>
                <a:cxn ang="0">
                  <a:pos x="0" y="5"/>
                </a:cxn>
                <a:cxn ang="0">
                  <a:pos x="1" y="6"/>
                </a:cxn>
                <a:cxn ang="0">
                  <a:pos x="3" y="6"/>
                </a:cxn>
                <a:cxn ang="0">
                  <a:pos x="4" y="6"/>
                </a:cxn>
                <a:cxn ang="0">
                  <a:pos x="30" y="6"/>
                </a:cxn>
              </a:cxnLst>
              <a:rect l="0" t="0" r="r" b="b"/>
              <a:pathLst>
                <a:path w="34" h="6">
                  <a:moveTo>
                    <a:pt x="30" y="6"/>
                  </a:moveTo>
                  <a:lnTo>
                    <a:pt x="32" y="6"/>
                  </a:lnTo>
                  <a:lnTo>
                    <a:pt x="33" y="5"/>
                  </a:lnTo>
                  <a:lnTo>
                    <a:pt x="34" y="4"/>
                  </a:lnTo>
                  <a:lnTo>
                    <a:pt x="34" y="3"/>
                  </a:lnTo>
                  <a:lnTo>
                    <a:pt x="33" y="2"/>
                  </a:lnTo>
                  <a:lnTo>
                    <a:pt x="32" y="1"/>
                  </a:lnTo>
                  <a:lnTo>
                    <a:pt x="30" y="0"/>
                  </a:lnTo>
                  <a:lnTo>
                    <a:pt x="29" y="0"/>
                  </a:lnTo>
                  <a:lnTo>
                    <a:pt x="3" y="0"/>
                  </a:lnTo>
                  <a:lnTo>
                    <a:pt x="1" y="1"/>
                  </a:lnTo>
                  <a:lnTo>
                    <a:pt x="0" y="2"/>
                  </a:lnTo>
                  <a:lnTo>
                    <a:pt x="0" y="3"/>
                  </a:lnTo>
                  <a:lnTo>
                    <a:pt x="0" y="4"/>
                  </a:lnTo>
                  <a:lnTo>
                    <a:pt x="0" y="5"/>
                  </a:lnTo>
                  <a:lnTo>
                    <a:pt x="1" y="6"/>
                  </a:lnTo>
                  <a:lnTo>
                    <a:pt x="3" y="6"/>
                  </a:lnTo>
                  <a:lnTo>
                    <a:pt x="4" y="6"/>
                  </a:lnTo>
                  <a:lnTo>
                    <a:pt x="30" y="6"/>
                  </a:lnTo>
                  <a:close/>
                </a:path>
              </a:pathLst>
            </a:custGeom>
            <a:solidFill>
              <a:srgbClr val="000000"/>
            </a:solidFill>
            <a:ln w="9525">
              <a:noFill/>
              <a:round/>
              <a:headEnd/>
              <a:tailEnd/>
            </a:ln>
          </p:spPr>
          <p:txBody>
            <a:bodyPr/>
            <a:lstStyle/>
            <a:p>
              <a:endParaRPr lang="en-US"/>
            </a:p>
          </p:txBody>
        </p:sp>
        <p:sp>
          <p:nvSpPr>
            <p:cNvPr id="423104" name="Freeform 192"/>
            <p:cNvSpPr>
              <a:spLocks/>
            </p:cNvSpPr>
            <p:nvPr/>
          </p:nvSpPr>
          <p:spPr bwMode="auto">
            <a:xfrm>
              <a:off x="3554" y="1087"/>
              <a:ext cx="34" cy="6"/>
            </a:xfrm>
            <a:custGeom>
              <a:avLst/>
              <a:gdLst/>
              <a:ahLst/>
              <a:cxnLst>
                <a:cxn ang="0">
                  <a:pos x="31" y="6"/>
                </a:cxn>
                <a:cxn ang="0">
                  <a:pos x="32" y="6"/>
                </a:cxn>
                <a:cxn ang="0">
                  <a:pos x="33" y="5"/>
                </a:cxn>
                <a:cxn ang="0">
                  <a:pos x="34" y="4"/>
                </a:cxn>
                <a:cxn ang="0">
                  <a:pos x="34" y="3"/>
                </a:cxn>
                <a:cxn ang="0">
                  <a:pos x="33" y="2"/>
                </a:cxn>
                <a:cxn ang="0">
                  <a:pos x="32" y="1"/>
                </a:cxn>
                <a:cxn ang="0">
                  <a:pos x="31" y="0"/>
                </a:cxn>
                <a:cxn ang="0">
                  <a:pos x="29" y="0"/>
                </a:cxn>
                <a:cxn ang="0">
                  <a:pos x="3" y="0"/>
                </a:cxn>
                <a:cxn ang="0">
                  <a:pos x="2" y="1"/>
                </a:cxn>
                <a:cxn ang="0">
                  <a:pos x="0" y="2"/>
                </a:cxn>
                <a:cxn ang="0">
                  <a:pos x="0" y="3"/>
                </a:cxn>
                <a:cxn ang="0">
                  <a:pos x="0" y="4"/>
                </a:cxn>
                <a:cxn ang="0">
                  <a:pos x="0" y="5"/>
                </a:cxn>
                <a:cxn ang="0">
                  <a:pos x="2" y="6"/>
                </a:cxn>
                <a:cxn ang="0">
                  <a:pos x="3" y="6"/>
                </a:cxn>
                <a:cxn ang="0">
                  <a:pos x="4" y="6"/>
                </a:cxn>
                <a:cxn ang="0">
                  <a:pos x="31" y="6"/>
                </a:cxn>
              </a:cxnLst>
              <a:rect l="0" t="0" r="r" b="b"/>
              <a:pathLst>
                <a:path w="34" h="6">
                  <a:moveTo>
                    <a:pt x="31" y="6"/>
                  </a:moveTo>
                  <a:lnTo>
                    <a:pt x="32" y="6"/>
                  </a:lnTo>
                  <a:lnTo>
                    <a:pt x="33" y="5"/>
                  </a:lnTo>
                  <a:lnTo>
                    <a:pt x="34" y="4"/>
                  </a:lnTo>
                  <a:lnTo>
                    <a:pt x="34" y="3"/>
                  </a:lnTo>
                  <a:lnTo>
                    <a:pt x="33" y="2"/>
                  </a:lnTo>
                  <a:lnTo>
                    <a:pt x="32" y="1"/>
                  </a:lnTo>
                  <a:lnTo>
                    <a:pt x="31" y="0"/>
                  </a:lnTo>
                  <a:lnTo>
                    <a:pt x="29" y="0"/>
                  </a:lnTo>
                  <a:lnTo>
                    <a:pt x="3" y="0"/>
                  </a:lnTo>
                  <a:lnTo>
                    <a:pt x="2" y="1"/>
                  </a:lnTo>
                  <a:lnTo>
                    <a:pt x="0" y="2"/>
                  </a:lnTo>
                  <a:lnTo>
                    <a:pt x="0" y="3"/>
                  </a:lnTo>
                  <a:lnTo>
                    <a:pt x="0" y="4"/>
                  </a:lnTo>
                  <a:lnTo>
                    <a:pt x="0" y="5"/>
                  </a:lnTo>
                  <a:lnTo>
                    <a:pt x="2" y="6"/>
                  </a:lnTo>
                  <a:lnTo>
                    <a:pt x="3" y="6"/>
                  </a:lnTo>
                  <a:lnTo>
                    <a:pt x="4" y="6"/>
                  </a:lnTo>
                  <a:lnTo>
                    <a:pt x="31" y="6"/>
                  </a:lnTo>
                  <a:close/>
                </a:path>
              </a:pathLst>
            </a:custGeom>
            <a:solidFill>
              <a:srgbClr val="000000"/>
            </a:solidFill>
            <a:ln w="9525">
              <a:noFill/>
              <a:round/>
              <a:headEnd/>
              <a:tailEnd/>
            </a:ln>
          </p:spPr>
          <p:txBody>
            <a:bodyPr/>
            <a:lstStyle/>
            <a:p>
              <a:endParaRPr lang="en-US"/>
            </a:p>
          </p:txBody>
        </p:sp>
        <p:sp>
          <p:nvSpPr>
            <p:cNvPr id="423105" name="Freeform 193"/>
            <p:cNvSpPr>
              <a:spLocks/>
            </p:cNvSpPr>
            <p:nvPr/>
          </p:nvSpPr>
          <p:spPr bwMode="auto">
            <a:xfrm>
              <a:off x="3508" y="1087"/>
              <a:ext cx="33" cy="6"/>
            </a:xfrm>
            <a:custGeom>
              <a:avLst/>
              <a:gdLst/>
              <a:ahLst/>
              <a:cxnLst>
                <a:cxn ang="0">
                  <a:pos x="30" y="6"/>
                </a:cxn>
                <a:cxn ang="0">
                  <a:pos x="31" y="6"/>
                </a:cxn>
                <a:cxn ang="0">
                  <a:pos x="32" y="5"/>
                </a:cxn>
                <a:cxn ang="0">
                  <a:pos x="33" y="4"/>
                </a:cxn>
                <a:cxn ang="0">
                  <a:pos x="33" y="3"/>
                </a:cxn>
                <a:cxn ang="0">
                  <a:pos x="32" y="2"/>
                </a:cxn>
                <a:cxn ang="0">
                  <a:pos x="31" y="1"/>
                </a:cxn>
                <a:cxn ang="0">
                  <a:pos x="30" y="0"/>
                </a:cxn>
                <a:cxn ang="0">
                  <a:pos x="29" y="0"/>
                </a:cxn>
                <a:cxn ang="0">
                  <a:pos x="2" y="0"/>
                </a:cxn>
                <a:cxn ang="0">
                  <a:pos x="1" y="1"/>
                </a:cxn>
                <a:cxn ang="0">
                  <a:pos x="0" y="2"/>
                </a:cxn>
                <a:cxn ang="0">
                  <a:pos x="0" y="3"/>
                </a:cxn>
                <a:cxn ang="0">
                  <a:pos x="0" y="4"/>
                </a:cxn>
                <a:cxn ang="0">
                  <a:pos x="0" y="5"/>
                </a:cxn>
                <a:cxn ang="0">
                  <a:pos x="1" y="6"/>
                </a:cxn>
                <a:cxn ang="0">
                  <a:pos x="2" y="6"/>
                </a:cxn>
                <a:cxn ang="0">
                  <a:pos x="3" y="6"/>
                </a:cxn>
                <a:cxn ang="0">
                  <a:pos x="30" y="6"/>
                </a:cxn>
              </a:cxnLst>
              <a:rect l="0" t="0" r="r" b="b"/>
              <a:pathLst>
                <a:path w="33" h="6">
                  <a:moveTo>
                    <a:pt x="30" y="6"/>
                  </a:moveTo>
                  <a:lnTo>
                    <a:pt x="31" y="6"/>
                  </a:lnTo>
                  <a:lnTo>
                    <a:pt x="32" y="5"/>
                  </a:lnTo>
                  <a:lnTo>
                    <a:pt x="33" y="4"/>
                  </a:lnTo>
                  <a:lnTo>
                    <a:pt x="33" y="3"/>
                  </a:lnTo>
                  <a:lnTo>
                    <a:pt x="32" y="2"/>
                  </a:lnTo>
                  <a:lnTo>
                    <a:pt x="31" y="1"/>
                  </a:lnTo>
                  <a:lnTo>
                    <a:pt x="30" y="0"/>
                  </a:lnTo>
                  <a:lnTo>
                    <a:pt x="29" y="0"/>
                  </a:lnTo>
                  <a:lnTo>
                    <a:pt x="2" y="0"/>
                  </a:lnTo>
                  <a:lnTo>
                    <a:pt x="1" y="1"/>
                  </a:lnTo>
                  <a:lnTo>
                    <a:pt x="0" y="2"/>
                  </a:lnTo>
                  <a:lnTo>
                    <a:pt x="0" y="3"/>
                  </a:lnTo>
                  <a:lnTo>
                    <a:pt x="0" y="4"/>
                  </a:lnTo>
                  <a:lnTo>
                    <a:pt x="0" y="5"/>
                  </a:lnTo>
                  <a:lnTo>
                    <a:pt x="1" y="6"/>
                  </a:lnTo>
                  <a:lnTo>
                    <a:pt x="2" y="6"/>
                  </a:lnTo>
                  <a:lnTo>
                    <a:pt x="3" y="6"/>
                  </a:lnTo>
                  <a:lnTo>
                    <a:pt x="30" y="6"/>
                  </a:lnTo>
                  <a:close/>
                </a:path>
              </a:pathLst>
            </a:custGeom>
            <a:solidFill>
              <a:srgbClr val="000000"/>
            </a:solidFill>
            <a:ln w="9525">
              <a:noFill/>
              <a:round/>
              <a:headEnd/>
              <a:tailEnd/>
            </a:ln>
          </p:spPr>
          <p:txBody>
            <a:bodyPr/>
            <a:lstStyle/>
            <a:p>
              <a:endParaRPr lang="en-US"/>
            </a:p>
          </p:txBody>
        </p:sp>
        <p:sp>
          <p:nvSpPr>
            <p:cNvPr id="423106" name="Freeform 194"/>
            <p:cNvSpPr>
              <a:spLocks/>
            </p:cNvSpPr>
            <p:nvPr/>
          </p:nvSpPr>
          <p:spPr bwMode="auto">
            <a:xfrm>
              <a:off x="3461" y="1087"/>
              <a:ext cx="33" cy="6"/>
            </a:xfrm>
            <a:custGeom>
              <a:avLst/>
              <a:gdLst/>
              <a:ahLst/>
              <a:cxnLst>
                <a:cxn ang="0">
                  <a:pos x="30" y="6"/>
                </a:cxn>
                <a:cxn ang="0">
                  <a:pos x="31" y="6"/>
                </a:cxn>
                <a:cxn ang="0">
                  <a:pos x="32" y="5"/>
                </a:cxn>
                <a:cxn ang="0">
                  <a:pos x="33" y="4"/>
                </a:cxn>
                <a:cxn ang="0">
                  <a:pos x="33" y="3"/>
                </a:cxn>
                <a:cxn ang="0">
                  <a:pos x="32" y="2"/>
                </a:cxn>
                <a:cxn ang="0">
                  <a:pos x="31" y="1"/>
                </a:cxn>
                <a:cxn ang="0">
                  <a:pos x="30" y="0"/>
                </a:cxn>
                <a:cxn ang="0">
                  <a:pos x="29" y="0"/>
                </a:cxn>
                <a:cxn ang="0">
                  <a:pos x="2" y="0"/>
                </a:cxn>
                <a:cxn ang="0">
                  <a:pos x="1" y="1"/>
                </a:cxn>
                <a:cxn ang="0">
                  <a:pos x="0" y="2"/>
                </a:cxn>
                <a:cxn ang="0">
                  <a:pos x="0" y="3"/>
                </a:cxn>
                <a:cxn ang="0">
                  <a:pos x="0" y="4"/>
                </a:cxn>
                <a:cxn ang="0">
                  <a:pos x="0" y="5"/>
                </a:cxn>
                <a:cxn ang="0">
                  <a:pos x="1" y="6"/>
                </a:cxn>
                <a:cxn ang="0">
                  <a:pos x="2" y="6"/>
                </a:cxn>
                <a:cxn ang="0">
                  <a:pos x="3" y="6"/>
                </a:cxn>
                <a:cxn ang="0">
                  <a:pos x="30" y="6"/>
                </a:cxn>
              </a:cxnLst>
              <a:rect l="0" t="0" r="r" b="b"/>
              <a:pathLst>
                <a:path w="33" h="6">
                  <a:moveTo>
                    <a:pt x="30" y="6"/>
                  </a:moveTo>
                  <a:lnTo>
                    <a:pt x="31" y="6"/>
                  </a:lnTo>
                  <a:lnTo>
                    <a:pt x="32" y="5"/>
                  </a:lnTo>
                  <a:lnTo>
                    <a:pt x="33" y="4"/>
                  </a:lnTo>
                  <a:lnTo>
                    <a:pt x="33" y="3"/>
                  </a:lnTo>
                  <a:lnTo>
                    <a:pt x="32" y="2"/>
                  </a:lnTo>
                  <a:lnTo>
                    <a:pt x="31" y="1"/>
                  </a:lnTo>
                  <a:lnTo>
                    <a:pt x="30" y="0"/>
                  </a:lnTo>
                  <a:lnTo>
                    <a:pt x="29" y="0"/>
                  </a:lnTo>
                  <a:lnTo>
                    <a:pt x="2" y="0"/>
                  </a:lnTo>
                  <a:lnTo>
                    <a:pt x="1" y="1"/>
                  </a:lnTo>
                  <a:lnTo>
                    <a:pt x="0" y="2"/>
                  </a:lnTo>
                  <a:lnTo>
                    <a:pt x="0" y="3"/>
                  </a:lnTo>
                  <a:lnTo>
                    <a:pt x="0" y="4"/>
                  </a:lnTo>
                  <a:lnTo>
                    <a:pt x="0" y="5"/>
                  </a:lnTo>
                  <a:lnTo>
                    <a:pt x="1" y="6"/>
                  </a:lnTo>
                  <a:lnTo>
                    <a:pt x="2" y="6"/>
                  </a:lnTo>
                  <a:lnTo>
                    <a:pt x="3" y="6"/>
                  </a:lnTo>
                  <a:lnTo>
                    <a:pt x="30" y="6"/>
                  </a:lnTo>
                  <a:close/>
                </a:path>
              </a:pathLst>
            </a:custGeom>
            <a:solidFill>
              <a:srgbClr val="000000"/>
            </a:solidFill>
            <a:ln w="9525">
              <a:noFill/>
              <a:round/>
              <a:headEnd/>
              <a:tailEnd/>
            </a:ln>
          </p:spPr>
          <p:txBody>
            <a:bodyPr/>
            <a:lstStyle/>
            <a:p>
              <a:endParaRPr lang="en-US"/>
            </a:p>
          </p:txBody>
        </p:sp>
        <p:sp>
          <p:nvSpPr>
            <p:cNvPr id="423107" name="Freeform 195"/>
            <p:cNvSpPr>
              <a:spLocks/>
            </p:cNvSpPr>
            <p:nvPr/>
          </p:nvSpPr>
          <p:spPr bwMode="auto">
            <a:xfrm>
              <a:off x="3414" y="1087"/>
              <a:ext cx="33" cy="6"/>
            </a:xfrm>
            <a:custGeom>
              <a:avLst/>
              <a:gdLst/>
              <a:ahLst/>
              <a:cxnLst>
                <a:cxn ang="0">
                  <a:pos x="30" y="6"/>
                </a:cxn>
                <a:cxn ang="0">
                  <a:pos x="31" y="6"/>
                </a:cxn>
                <a:cxn ang="0">
                  <a:pos x="32" y="5"/>
                </a:cxn>
                <a:cxn ang="0">
                  <a:pos x="33" y="4"/>
                </a:cxn>
                <a:cxn ang="0">
                  <a:pos x="33" y="3"/>
                </a:cxn>
                <a:cxn ang="0">
                  <a:pos x="32" y="2"/>
                </a:cxn>
                <a:cxn ang="0">
                  <a:pos x="31" y="1"/>
                </a:cxn>
                <a:cxn ang="0">
                  <a:pos x="30" y="0"/>
                </a:cxn>
                <a:cxn ang="0">
                  <a:pos x="29" y="0"/>
                </a:cxn>
                <a:cxn ang="0">
                  <a:pos x="2" y="0"/>
                </a:cxn>
                <a:cxn ang="0">
                  <a:pos x="1" y="1"/>
                </a:cxn>
                <a:cxn ang="0">
                  <a:pos x="0" y="2"/>
                </a:cxn>
                <a:cxn ang="0">
                  <a:pos x="0" y="3"/>
                </a:cxn>
                <a:cxn ang="0">
                  <a:pos x="0" y="4"/>
                </a:cxn>
                <a:cxn ang="0">
                  <a:pos x="0" y="5"/>
                </a:cxn>
                <a:cxn ang="0">
                  <a:pos x="1" y="6"/>
                </a:cxn>
                <a:cxn ang="0">
                  <a:pos x="2" y="6"/>
                </a:cxn>
                <a:cxn ang="0">
                  <a:pos x="3" y="6"/>
                </a:cxn>
                <a:cxn ang="0">
                  <a:pos x="30" y="6"/>
                </a:cxn>
              </a:cxnLst>
              <a:rect l="0" t="0" r="r" b="b"/>
              <a:pathLst>
                <a:path w="33" h="6">
                  <a:moveTo>
                    <a:pt x="30" y="6"/>
                  </a:moveTo>
                  <a:lnTo>
                    <a:pt x="31" y="6"/>
                  </a:lnTo>
                  <a:lnTo>
                    <a:pt x="32" y="5"/>
                  </a:lnTo>
                  <a:lnTo>
                    <a:pt x="33" y="4"/>
                  </a:lnTo>
                  <a:lnTo>
                    <a:pt x="33" y="3"/>
                  </a:lnTo>
                  <a:lnTo>
                    <a:pt x="32" y="2"/>
                  </a:lnTo>
                  <a:lnTo>
                    <a:pt x="31" y="1"/>
                  </a:lnTo>
                  <a:lnTo>
                    <a:pt x="30" y="0"/>
                  </a:lnTo>
                  <a:lnTo>
                    <a:pt x="29" y="0"/>
                  </a:lnTo>
                  <a:lnTo>
                    <a:pt x="2" y="0"/>
                  </a:lnTo>
                  <a:lnTo>
                    <a:pt x="1" y="1"/>
                  </a:lnTo>
                  <a:lnTo>
                    <a:pt x="0" y="2"/>
                  </a:lnTo>
                  <a:lnTo>
                    <a:pt x="0" y="3"/>
                  </a:lnTo>
                  <a:lnTo>
                    <a:pt x="0" y="4"/>
                  </a:lnTo>
                  <a:lnTo>
                    <a:pt x="0" y="5"/>
                  </a:lnTo>
                  <a:lnTo>
                    <a:pt x="1" y="6"/>
                  </a:lnTo>
                  <a:lnTo>
                    <a:pt x="2" y="6"/>
                  </a:lnTo>
                  <a:lnTo>
                    <a:pt x="3" y="6"/>
                  </a:lnTo>
                  <a:lnTo>
                    <a:pt x="30" y="6"/>
                  </a:lnTo>
                  <a:close/>
                </a:path>
              </a:pathLst>
            </a:custGeom>
            <a:solidFill>
              <a:srgbClr val="000000"/>
            </a:solidFill>
            <a:ln w="9525">
              <a:noFill/>
              <a:round/>
              <a:headEnd/>
              <a:tailEnd/>
            </a:ln>
          </p:spPr>
          <p:txBody>
            <a:bodyPr/>
            <a:lstStyle/>
            <a:p>
              <a:endParaRPr lang="en-US"/>
            </a:p>
          </p:txBody>
        </p:sp>
        <p:sp>
          <p:nvSpPr>
            <p:cNvPr id="423108" name="Freeform 196"/>
            <p:cNvSpPr>
              <a:spLocks/>
            </p:cNvSpPr>
            <p:nvPr/>
          </p:nvSpPr>
          <p:spPr bwMode="auto">
            <a:xfrm>
              <a:off x="3367" y="1087"/>
              <a:ext cx="34" cy="6"/>
            </a:xfrm>
            <a:custGeom>
              <a:avLst/>
              <a:gdLst/>
              <a:ahLst/>
              <a:cxnLst>
                <a:cxn ang="0">
                  <a:pos x="30" y="6"/>
                </a:cxn>
                <a:cxn ang="0">
                  <a:pos x="31" y="6"/>
                </a:cxn>
                <a:cxn ang="0">
                  <a:pos x="32" y="5"/>
                </a:cxn>
                <a:cxn ang="0">
                  <a:pos x="34" y="4"/>
                </a:cxn>
                <a:cxn ang="0">
                  <a:pos x="34" y="3"/>
                </a:cxn>
                <a:cxn ang="0">
                  <a:pos x="32" y="2"/>
                </a:cxn>
                <a:cxn ang="0">
                  <a:pos x="31" y="1"/>
                </a:cxn>
                <a:cxn ang="0">
                  <a:pos x="30" y="0"/>
                </a:cxn>
                <a:cxn ang="0">
                  <a:pos x="29" y="0"/>
                </a:cxn>
                <a:cxn ang="0">
                  <a:pos x="2" y="0"/>
                </a:cxn>
                <a:cxn ang="0">
                  <a:pos x="1" y="1"/>
                </a:cxn>
                <a:cxn ang="0">
                  <a:pos x="0" y="2"/>
                </a:cxn>
                <a:cxn ang="0">
                  <a:pos x="0" y="3"/>
                </a:cxn>
                <a:cxn ang="0">
                  <a:pos x="0" y="4"/>
                </a:cxn>
                <a:cxn ang="0">
                  <a:pos x="0" y="5"/>
                </a:cxn>
                <a:cxn ang="0">
                  <a:pos x="1" y="6"/>
                </a:cxn>
                <a:cxn ang="0">
                  <a:pos x="2" y="6"/>
                </a:cxn>
                <a:cxn ang="0">
                  <a:pos x="3" y="6"/>
                </a:cxn>
                <a:cxn ang="0">
                  <a:pos x="30" y="6"/>
                </a:cxn>
              </a:cxnLst>
              <a:rect l="0" t="0" r="r" b="b"/>
              <a:pathLst>
                <a:path w="34" h="6">
                  <a:moveTo>
                    <a:pt x="30" y="6"/>
                  </a:moveTo>
                  <a:lnTo>
                    <a:pt x="31" y="6"/>
                  </a:lnTo>
                  <a:lnTo>
                    <a:pt x="32" y="5"/>
                  </a:lnTo>
                  <a:lnTo>
                    <a:pt x="34" y="4"/>
                  </a:lnTo>
                  <a:lnTo>
                    <a:pt x="34" y="3"/>
                  </a:lnTo>
                  <a:lnTo>
                    <a:pt x="32" y="2"/>
                  </a:lnTo>
                  <a:lnTo>
                    <a:pt x="31" y="1"/>
                  </a:lnTo>
                  <a:lnTo>
                    <a:pt x="30" y="0"/>
                  </a:lnTo>
                  <a:lnTo>
                    <a:pt x="29" y="0"/>
                  </a:lnTo>
                  <a:lnTo>
                    <a:pt x="2" y="0"/>
                  </a:lnTo>
                  <a:lnTo>
                    <a:pt x="1" y="1"/>
                  </a:lnTo>
                  <a:lnTo>
                    <a:pt x="0" y="2"/>
                  </a:lnTo>
                  <a:lnTo>
                    <a:pt x="0" y="3"/>
                  </a:lnTo>
                  <a:lnTo>
                    <a:pt x="0" y="4"/>
                  </a:lnTo>
                  <a:lnTo>
                    <a:pt x="0" y="5"/>
                  </a:lnTo>
                  <a:lnTo>
                    <a:pt x="1" y="6"/>
                  </a:lnTo>
                  <a:lnTo>
                    <a:pt x="2" y="6"/>
                  </a:lnTo>
                  <a:lnTo>
                    <a:pt x="3" y="6"/>
                  </a:lnTo>
                  <a:lnTo>
                    <a:pt x="30" y="6"/>
                  </a:lnTo>
                  <a:close/>
                </a:path>
              </a:pathLst>
            </a:custGeom>
            <a:solidFill>
              <a:srgbClr val="000000"/>
            </a:solidFill>
            <a:ln w="9525">
              <a:noFill/>
              <a:round/>
              <a:headEnd/>
              <a:tailEnd/>
            </a:ln>
          </p:spPr>
          <p:txBody>
            <a:bodyPr/>
            <a:lstStyle/>
            <a:p>
              <a:endParaRPr lang="en-US"/>
            </a:p>
          </p:txBody>
        </p:sp>
        <p:sp>
          <p:nvSpPr>
            <p:cNvPr id="423109" name="Freeform 197"/>
            <p:cNvSpPr>
              <a:spLocks/>
            </p:cNvSpPr>
            <p:nvPr/>
          </p:nvSpPr>
          <p:spPr bwMode="auto">
            <a:xfrm>
              <a:off x="3320" y="1087"/>
              <a:ext cx="34" cy="6"/>
            </a:xfrm>
            <a:custGeom>
              <a:avLst/>
              <a:gdLst/>
              <a:ahLst/>
              <a:cxnLst>
                <a:cxn ang="0">
                  <a:pos x="30" y="6"/>
                </a:cxn>
                <a:cxn ang="0">
                  <a:pos x="32" y="6"/>
                </a:cxn>
                <a:cxn ang="0">
                  <a:pos x="33" y="5"/>
                </a:cxn>
                <a:cxn ang="0">
                  <a:pos x="34" y="4"/>
                </a:cxn>
                <a:cxn ang="0">
                  <a:pos x="34" y="3"/>
                </a:cxn>
                <a:cxn ang="0">
                  <a:pos x="33" y="2"/>
                </a:cxn>
                <a:cxn ang="0">
                  <a:pos x="32" y="1"/>
                </a:cxn>
                <a:cxn ang="0">
                  <a:pos x="30" y="0"/>
                </a:cxn>
                <a:cxn ang="0">
                  <a:pos x="29" y="0"/>
                </a:cxn>
                <a:cxn ang="0">
                  <a:pos x="3" y="0"/>
                </a:cxn>
                <a:cxn ang="0">
                  <a:pos x="1" y="1"/>
                </a:cxn>
                <a:cxn ang="0">
                  <a:pos x="0" y="2"/>
                </a:cxn>
                <a:cxn ang="0">
                  <a:pos x="0" y="3"/>
                </a:cxn>
                <a:cxn ang="0">
                  <a:pos x="0" y="4"/>
                </a:cxn>
                <a:cxn ang="0">
                  <a:pos x="0" y="5"/>
                </a:cxn>
                <a:cxn ang="0">
                  <a:pos x="1" y="6"/>
                </a:cxn>
                <a:cxn ang="0">
                  <a:pos x="3" y="6"/>
                </a:cxn>
                <a:cxn ang="0">
                  <a:pos x="4" y="6"/>
                </a:cxn>
                <a:cxn ang="0">
                  <a:pos x="30" y="6"/>
                </a:cxn>
              </a:cxnLst>
              <a:rect l="0" t="0" r="r" b="b"/>
              <a:pathLst>
                <a:path w="34" h="6">
                  <a:moveTo>
                    <a:pt x="30" y="6"/>
                  </a:moveTo>
                  <a:lnTo>
                    <a:pt x="32" y="6"/>
                  </a:lnTo>
                  <a:lnTo>
                    <a:pt x="33" y="5"/>
                  </a:lnTo>
                  <a:lnTo>
                    <a:pt x="34" y="4"/>
                  </a:lnTo>
                  <a:lnTo>
                    <a:pt x="34" y="3"/>
                  </a:lnTo>
                  <a:lnTo>
                    <a:pt x="33" y="2"/>
                  </a:lnTo>
                  <a:lnTo>
                    <a:pt x="32" y="1"/>
                  </a:lnTo>
                  <a:lnTo>
                    <a:pt x="30" y="0"/>
                  </a:lnTo>
                  <a:lnTo>
                    <a:pt x="29" y="0"/>
                  </a:lnTo>
                  <a:lnTo>
                    <a:pt x="3" y="0"/>
                  </a:lnTo>
                  <a:lnTo>
                    <a:pt x="1" y="1"/>
                  </a:lnTo>
                  <a:lnTo>
                    <a:pt x="0" y="2"/>
                  </a:lnTo>
                  <a:lnTo>
                    <a:pt x="0" y="3"/>
                  </a:lnTo>
                  <a:lnTo>
                    <a:pt x="0" y="4"/>
                  </a:lnTo>
                  <a:lnTo>
                    <a:pt x="0" y="5"/>
                  </a:lnTo>
                  <a:lnTo>
                    <a:pt x="1" y="6"/>
                  </a:lnTo>
                  <a:lnTo>
                    <a:pt x="3" y="6"/>
                  </a:lnTo>
                  <a:lnTo>
                    <a:pt x="4" y="6"/>
                  </a:lnTo>
                  <a:lnTo>
                    <a:pt x="30" y="6"/>
                  </a:lnTo>
                  <a:close/>
                </a:path>
              </a:pathLst>
            </a:custGeom>
            <a:solidFill>
              <a:srgbClr val="000000"/>
            </a:solidFill>
            <a:ln w="9525">
              <a:noFill/>
              <a:round/>
              <a:headEnd/>
              <a:tailEnd/>
            </a:ln>
          </p:spPr>
          <p:txBody>
            <a:bodyPr/>
            <a:lstStyle/>
            <a:p>
              <a:endParaRPr lang="en-US"/>
            </a:p>
          </p:txBody>
        </p:sp>
        <p:sp>
          <p:nvSpPr>
            <p:cNvPr id="423110" name="Freeform 198"/>
            <p:cNvSpPr>
              <a:spLocks/>
            </p:cNvSpPr>
            <p:nvPr/>
          </p:nvSpPr>
          <p:spPr bwMode="auto">
            <a:xfrm>
              <a:off x="3273" y="1087"/>
              <a:ext cx="34" cy="6"/>
            </a:xfrm>
            <a:custGeom>
              <a:avLst/>
              <a:gdLst/>
              <a:ahLst/>
              <a:cxnLst>
                <a:cxn ang="0">
                  <a:pos x="31" y="6"/>
                </a:cxn>
                <a:cxn ang="0">
                  <a:pos x="32" y="6"/>
                </a:cxn>
                <a:cxn ang="0">
                  <a:pos x="33" y="5"/>
                </a:cxn>
                <a:cxn ang="0">
                  <a:pos x="34" y="4"/>
                </a:cxn>
                <a:cxn ang="0">
                  <a:pos x="34" y="3"/>
                </a:cxn>
                <a:cxn ang="0">
                  <a:pos x="33" y="2"/>
                </a:cxn>
                <a:cxn ang="0">
                  <a:pos x="32" y="1"/>
                </a:cxn>
                <a:cxn ang="0">
                  <a:pos x="31" y="0"/>
                </a:cxn>
                <a:cxn ang="0">
                  <a:pos x="29" y="0"/>
                </a:cxn>
                <a:cxn ang="0">
                  <a:pos x="3" y="0"/>
                </a:cxn>
                <a:cxn ang="0">
                  <a:pos x="2" y="1"/>
                </a:cxn>
                <a:cxn ang="0">
                  <a:pos x="0" y="2"/>
                </a:cxn>
                <a:cxn ang="0">
                  <a:pos x="0" y="3"/>
                </a:cxn>
                <a:cxn ang="0">
                  <a:pos x="0" y="4"/>
                </a:cxn>
                <a:cxn ang="0">
                  <a:pos x="0" y="5"/>
                </a:cxn>
                <a:cxn ang="0">
                  <a:pos x="2" y="6"/>
                </a:cxn>
                <a:cxn ang="0">
                  <a:pos x="3" y="6"/>
                </a:cxn>
                <a:cxn ang="0">
                  <a:pos x="4" y="6"/>
                </a:cxn>
                <a:cxn ang="0">
                  <a:pos x="31" y="6"/>
                </a:cxn>
              </a:cxnLst>
              <a:rect l="0" t="0" r="r" b="b"/>
              <a:pathLst>
                <a:path w="34" h="6">
                  <a:moveTo>
                    <a:pt x="31" y="6"/>
                  </a:moveTo>
                  <a:lnTo>
                    <a:pt x="32" y="6"/>
                  </a:lnTo>
                  <a:lnTo>
                    <a:pt x="33" y="5"/>
                  </a:lnTo>
                  <a:lnTo>
                    <a:pt x="34" y="4"/>
                  </a:lnTo>
                  <a:lnTo>
                    <a:pt x="34" y="3"/>
                  </a:lnTo>
                  <a:lnTo>
                    <a:pt x="33" y="2"/>
                  </a:lnTo>
                  <a:lnTo>
                    <a:pt x="32" y="1"/>
                  </a:lnTo>
                  <a:lnTo>
                    <a:pt x="31" y="0"/>
                  </a:lnTo>
                  <a:lnTo>
                    <a:pt x="29" y="0"/>
                  </a:lnTo>
                  <a:lnTo>
                    <a:pt x="3" y="0"/>
                  </a:lnTo>
                  <a:lnTo>
                    <a:pt x="2" y="1"/>
                  </a:lnTo>
                  <a:lnTo>
                    <a:pt x="0" y="2"/>
                  </a:lnTo>
                  <a:lnTo>
                    <a:pt x="0" y="3"/>
                  </a:lnTo>
                  <a:lnTo>
                    <a:pt x="0" y="4"/>
                  </a:lnTo>
                  <a:lnTo>
                    <a:pt x="0" y="5"/>
                  </a:lnTo>
                  <a:lnTo>
                    <a:pt x="2" y="6"/>
                  </a:lnTo>
                  <a:lnTo>
                    <a:pt x="3" y="6"/>
                  </a:lnTo>
                  <a:lnTo>
                    <a:pt x="4" y="6"/>
                  </a:lnTo>
                  <a:lnTo>
                    <a:pt x="31" y="6"/>
                  </a:lnTo>
                  <a:close/>
                </a:path>
              </a:pathLst>
            </a:custGeom>
            <a:solidFill>
              <a:srgbClr val="000000"/>
            </a:solidFill>
            <a:ln w="9525">
              <a:noFill/>
              <a:round/>
              <a:headEnd/>
              <a:tailEnd/>
            </a:ln>
          </p:spPr>
          <p:txBody>
            <a:bodyPr/>
            <a:lstStyle/>
            <a:p>
              <a:endParaRPr lang="en-US"/>
            </a:p>
          </p:txBody>
        </p:sp>
        <p:sp>
          <p:nvSpPr>
            <p:cNvPr id="423111" name="Freeform 199"/>
            <p:cNvSpPr>
              <a:spLocks/>
            </p:cNvSpPr>
            <p:nvPr/>
          </p:nvSpPr>
          <p:spPr bwMode="auto">
            <a:xfrm>
              <a:off x="3227" y="1087"/>
              <a:ext cx="33" cy="6"/>
            </a:xfrm>
            <a:custGeom>
              <a:avLst/>
              <a:gdLst/>
              <a:ahLst/>
              <a:cxnLst>
                <a:cxn ang="0">
                  <a:pos x="30" y="6"/>
                </a:cxn>
                <a:cxn ang="0">
                  <a:pos x="31" y="6"/>
                </a:cxn>
                <a:cxn ang="0">
                  <a:pos x="32" y="5"/>
                </a:cxn>
                <a:cxn ang="0">
                  <a:pos x="33" y="4"/>
                </a:cxn>
                <a:cxn ang="0">
                  <a:pos x="33" y="3"/>
                </a:cxn>
                <a:cxn ang="0">
                  <a:pos x="32" y="2"/>
                </a:cxn>
                <a:cxn ang="0">
                  <a:pos x="31" y="1"/>
                </a:cxn>
                <a:cxn ang="0">
                  <a:pos x="30" y="0"/>
                </a:cxn>
                <a:cxn ang="0">
                  <a:pos x="29" y="0"/>
                </a:cxn>
                <a:cxn ang="0">
                  <a:pos x="2" y="0"/>
                </a:cxn>
                <a:cxn ang="0">
                  <a:pos x="1" y="1"/>
                </a:cxn>
                <a:cxn ang="0">
                  <a:pos x="0" y="2"/>
                </a:cxn>
                <a:cxn ang="0">
                  <a:pos x="0" y="3"/>
                </a:cxn>
                <a:cxn ang="0">
                  <a:pos x="0" y="4"/>
                </a:cxn>
                <a:cxn ang="0">
                  <a:pos x="0" y="5"/>
                </a:cxn>
                <a:cxn ang="0">
                  <a:pos x="1" y="6"/>
                </a:cxn>
                <a:cxn ang="0">
                  <a:pos x="2" y="6"/>
                </a:cxn>
                <a:cxn ang="0">
                  <a:pos x="3" y="6"/>
                </a:cxn>
                <a:cxn ang="0">
                  <a:pos x="30" y="6"/>
                </a:cxn>
              </a:cxnLst>
              <a:rect l="0" t="0" r="r" b="b"/>
              <a:pathLst>
                <a:path w="33" h="6">
                  <a:moveTo>
                    <a:pt x="30" y="6"/>
                  </a:moveTo>
                  <a:lnTo>
                    <a:pt x="31" y="6"/>
                  </a:lnTo>
                  <a:lnTo>
                    <a:pt x="32" y="5"/>
                  </a:lnTo>
                  <a:lnTo>
                    <a:pt x="33" y="4"/>
                  </a:lnTo>
                  <a:lnTo>
                    <a:pt x="33" y="3"/>
                  </a:lnTo>
                  <a:lnTo>
                    <a:pt x="32" y="2"/>
                  </a:lnTo>
                  <a:lnTo>
                    <a:pt x="31" y="1"/>
                  </a:lnTo>
                  <a:lnTo>
                    <a:pt x="30" y="0"/>
                  </a:lnTo>
                  <a:lnTo>
                    <a:pt x="29" y="0"/>
                  </a:lnTo>
                  <a:lnTo>
                    <a:pt x="2" y="0"/>
                  </a:lnTo>
                  <a:lnTo>
                    <a:pt x="1" y="1"/>
                  </a:lnTo>
                  <a:lnTo>
                    <a:pt x="0" y="2"/>
                  </a:lnTo>
                  <a:lnTo>
                    <a:pt x="0" y="3"/>
                  </a:lnTo>
                  <a:lnTo>
                    <a:pt x="0" y="4"/>
                  </a:lnTo>
                  <a:lnTo>
                    <a:pt x="0" y="5"/>
                  </a:lnTo>
                  <a:lnTo>
                    <a:pt x="1" y="6"/>
                  </a:lnTo>
                  <a:lnTo>
                    <a:pt x="2" y="6"/>
                  </a:lnTo>
                  <a:lnTo>
                    <a:pt x="3" y="6"/>
                  </a:lnTo>
                  <a:lnTo>
                    <a:pt x="30" y="6"/>
                  </a:lnTo>
                  <a:close/>
                </a:path>
              </a:pathLst>
            </a:custGeom>
            <a:solidFill>
              <a:srgbClr val="000000"/>
            </a:solidFill>
            <a:ln w="9525">
              <a:noFill/>
              <a:round/>
              <a:headEnd/>
              <a:tailEnd/>
            </a:ln>
          </p:spPr>
          <p:txBody>
            <a:bodyPr/>
            <a:lstStyle/>
            <a:p>
              <a:endParaRPr lang="en-US"/>
            </a:p>
          </p:txBody>
        </p:sp>
        <p:sp>
          <p:nvSpPr>
            <p:cNvPr id="423112" name="Freeform 200"/>
            <p:cNvSpPr>
              <a:spLocks/>
            </p:cNvSpPr>
            <p:nvPr/>
          </p:nvSpPr>
          <p:spPr bwMode="auto">
            <a:xfrm>
              <a:off x="3180" y="1087"/>
              <a:ext cx="33" cy="6"/>
            </a:xfrm>
            <a:custGeom>
              <a:avLst/>
              <a:gdLst/>
              <a:ahLst/>
              <a:cxnLst>
                <a:cxn ang="0">
                  <a:pos x="30" y="6"/>
                </a:cxn>
                <a:cxn ang="0">
                  <a:pos x="31" y="6"/>
                </a:cxn>
                <a:cxn ang="0">
                  <a:pos x="32" y="5"/>
                </a:cxn>
                <a:cxn ang="0">
                  <a:pos x="33" y="4"/>
                </a:cxn>
                <a:cxn ang="0">
                  <a:pos x="33" y="3"/>
                </a:cxn>
                <a:cxn ang="0">
                  <a:pos x="32" y="2"/>
                </a:cxn>
                <a:cxn ang="0">
                  <a:pos x="31" y="1"/>
                </a:cxn>
                <a:cxn ang="0">
                  <a:pos x="30" y="0"/>
                </a:cxn>
                <a:cxn ang="0">
                  <a:pos x="29" y="0"/>
                </a:cxn>
                <a:cxn ang="0">
                  <a:pos x="2" y="0"/>
                </a:cxn>
                <a:cxn ang="0">
                  <a:pos x="1" y="1"/>
                </a:cxn>
                <a:cxn ang="0">
                  <a:pos x="0" y="2"/>
                </a:cxn>
                <a:cxn ang="0">
                  <a:pos x="0" y="3"/>
                </a:cxn>
                <a:cxn ang="0">
                  <a:pos x="0" y="4"/>
                </a:cxn>
                <a:cxn ang="0">
                  <a:pos x="0" y="5"/>
                </a:cxn>
                <a:cxn ang="0">
                  <a:pos x="1" y="6"/>
                </a:cxn>
                <a:cxn ang="0">
                  <a:pos x="2" y="6"/>
                </a:cxn>
                <a:cxn ang="0">
                  <a:pos x="3" y="6"/>
                </a:cxn>
                <a:cxn ang="0">
                  <a:pos x="30" y="6"/>
                </a:cxn>
              </a:cxnLst>
              <a:rect l="0" t="0" r="r" b="b"/>
              <a:pathLst>
                <a:path w="33" h="6">
                  <a:moveTo>
                    <a:pt x="30" y="6"/>
                  </a:moveTo>
                  <a:lnTo>
                    <a:pt x="31" y="6"/>
                  </a:lnTo>
                  <a:lnTo>
                    <a:pt x="32" y="5"/>
                  </a:lnTo>
                  <a:lnTo>
                    <a:pt x="33" y="4"/>
                  </a:lnTo>
                  <a:lnTo>
                    <a:pt x="33" y="3"/>
                  </a:lnTo>
                  <a:lnTo>
                    <a:pt x="32" y="2"/>
                  </a:lnTo>
                  <a:lnTo>
                    <a:pt x="31" y="1"/>
                  </a:lnTo>
                  <a:lnTo>
                    <a:pt x="30" y="0"/>
                  </a:lnTo>
                  <a:lnTo>
                    <a:pt x="29" y="0"/>
                  </a:lnTo>
                  <a:lnTo>
                    <a:pt x="2" y="0"/>
                  </a:lnTo>
                  <a:lnTo>
                    <a:pt x="1" y="1"/>
                  </a:lnTo>
                  <a:lnTo>
                    <a:pt x="0" y="2"/>
                  </a:lnTo>
                  <a:lnTo>
                    <a:pt x="0" y="3"/>
                  </a:lnTo>
                  <a:lnTo>
                    <a:pt x="0" y="4"/>
                  </a:lnTo>
                  <a:lnTo>
                    <a:pt x="0" y="5"/>
                  </a:lnTo>
                  <a:lnTo>
                    <a:pt x="1" y="6"/>
                  </a:lnTo>
                  <a:lnTo>
                    <a:pt x="2" y="6"/>
                  </a:lnTo>
                  <a:lnTo>
                    <a:pt x="3" y="6"/>
                  </a:lnTo>
                  <a:lnTo>
                    <a:pt x="30" y="6"/>
                  </a:lnTo>
                  <a:close/>
                </a:path>
              </a:pathLst>
            </a:custGeom>
            <a:solidFill>
              <a:srgbClr val="000000"/>
            </a:solidFill>
            <a:ln w="9525">
              <a:noFill/>
              <a:round/>
              <a:headEnd/>
              <a:tailEnd/>
            </a:ln>
          </p:spPr>
          <p:txBody>
            <a:bodyPr/>
            <a:lstStyle/>
            <a:p>
              <a:endParaRPr lang="en-US"/>
            </a:p>
          </p:txBody>
        </p:sp>
        <p:sp>
          <p:nvSpPr>
            <p:cNvPr id="423113" name="Freeform 201"/>
            <p:cNvSpPr>
              <a:spLocks/>
            </p:cNvSpPr>
            <p:nvPr/>
          </p:nvSpPr>
          <p:spPr bwMode="auto">
            <a:xfrm>
              <a:off x="3133" y="1087"/>
              <a:ext cx="33" cy="6"/>
            </a:xfrm>
            <a:custGeom>
              <a:avLst/>
              <a:gdLst/>
              <a:ahLst/>
              <a:cxnLst>
                <a:cxn ang="0">
                  <a:pos x="30" y="6"/>
                </a:cxn>
                <a:cxn ang="0">
                  <a:pos x="31" y="6"/>
                </a:cxn>
                <a:cxn ang="0">
                  <a:pos x="32" y="5"/>
                </a:cxn>
                <a:cxn ang="0">
                  <a:pos x="33" y="4"/>
                </a:cxn>
                <a:cxn ang="0">
                  <a:pos x="33" y="3"/>
                </a:cxn>
                <a:cxn ang="0">
                  <a:pos x="32" y="2"/>
                </a:cxn>
                <a:cxn ang="0">
                  <a:pos x="31" y="1"/>
                </a:cxn>
                <a:cxn ang="0">
                  <a:pos x="30" y="0"/>
                </a:cxn>
                <a:cxn ang="0">
                  <a:pos x="29" y="0"/>
                </a:cxn>
                <a:cxn ang="0">
                  <a:pos x="2" y="0"/>
                </a:cxn>
                <a:cxn ang="0">
                  <a:pos x="1" y="1"/>
                </a:cxn>
                <a:cxn ang="0">
                  <a:pos x="0" y="2"/>
                </a:cxn>
                <a:cxn ang="0">
                  <a:pos x="0" y="3"/>
                </a:cxn>
                <a:cxn ang="0">
                  <a:pos x="0" y="4"/>
                </a:cxn>
                <a:cxn ang="0">
                  <a:pos x="0" y="5"/>
                </a:cxn>
                <a:cxn ang="0">
                  <a:pos x="1" y="6"/>
                </a:cxn>
                <a:cxn ang="0">
                  <a:pos x="2" y="6"/>
                </a:cxn>
                <a:cxn ang="0">
                  <a:pos x="3" y="6"/>
                </a:cxn>
                <a:cxn ang="0">
                  <a:pos x="30" y="6"/>
                </a:cxn>
              </a:cxnLst>
              <a:rect l="0" t="0" r="r" b="b"/>
              <a:pathLst>
                <a:path w="33" h="6">
                  <a:moveTo>
                    <a:pt x="30" y="6"/>
                  </a:moveTo>
                  <a:lnTo>
                    <a:pt x="31" y="6"/>
                  </a:lnTo>
                  <a:lnTo>
                    <a:pt x="32" y="5"/>
                  </a:lnTo>
                  <a:lnTo>
                    <a:pt x="33" y="4"/>
                  </a:lnTo>
                  <a:lnTo>
                    <a:pt x="33" y="3"/>
                  </a:lnTo>
                  <a:lnTo>
                    <a:pt x="32" y="2"/>
                  </a:lnTo>
                  <a:lnTo>
                    <a:pt x="31" y="1"/>
                  </a:lnTo>
                  <a:lnTo>
                    <a:pt x="30" y="0"/>
                  </a:lnTo>
                  <a:lnTo>
                    <a:pt x="29" y="0"/>
                  </a:lnTo>
                  <a:lnTo>
                    <a:pt x="2" y="0"/>
                  </a:lnTo>
                  <a:lnTo>
                    <a:pt x="1" y="1"/>
                  </a:lnTo>
                  <a:lnTo>
                    <a:pt x="0" y="2"/>
                  </a:lnTo>
                  <a:lnTo>
                    <a:pt x="0" y="3"/>
                  </a:lnTo>
                  <a:lnTo>
                    <a:pt x="0" y="4"/>
                  </a:lnTo>
                  <a:lnTo>
                    <a:pt x="0" y="5"/>
                  </a:lnTo>
                  <a:lnTo>
                    <a:pt x="1" y="6"/>
                  </a:lnTo>
                  <a:lnTo>
                    <a:pt x="2" y="6"/>
                  </a:lnTo>
                  <a:lnTo>
                    <a:pt x="3" y="6"/>
                  </a:lnTo>
                  <a:lnTo>
                    <a:pt x="30" y="6"/>
                  </a:lnTo>
                  <a:close/>
                </a:path>
              </a:pathLst>
            </a:custGeom>
            <a:solidFill>
              <a:srgbClr val="000000"/>
            </a:solidFill>
            <a:ln w="9525">
              <a:noFill/>
              <a:round/>
              <a:headEnd/>
              <a:tailEnd/>
            </a:ln>
          </p:spPr>
          <p:txBody>
            <a:bodyPr/>
            <a:lstStyle/>
            <a:p>
              <a:endParaRPr lang="en-US"/>
            </a:p>
          </p:txBody>
        </p:sp>
      </p:grpSp>
      <p:grpSp>
        <p:nvGrpSpPr>
          <p:cNvPr id="423278" name="Group 366"/>
          <p:cNvGrpSpPr>
            <a:grpSpLocks/>
          </p:cNvGrpSpPr>
          <p:nvPr/>
        </p:nvGrpSpPr>
        <p:grpSpPr bwMode="auto">
          <a:xfrm>
            <a:off x="6704135" y="1649414"/>
            <a:ext cx="1235319" cy="4721225"/>
            <a:chOff x="4575" y="1087"/>
            <a:chExt cx="843" cy="2974"/>
          </a:xfrm>
        </p:grpSpPr>
        <p:sp>
          <p:nvSpPr>
            <p:cNvPr id="423115" name="Freeform 203"/>
            <p:cNvSpPr>
              <a:spLocks/>
            </p:cNvSpPr>
            <p:nvPr/>
          </p:nvSpPr>
          <p:spPr bwMode="auto">
            <a:xfrm>
              <a:off x="4687" y="1087"/>
              <a:ext cx="34" cy="9"/>
            </a:xfrm>
            <a:custGeom>
              <a:avLst/>
              <a:gdLst/>
              <a:ahLst/>
              <a:cxnLst>
                <a:cxn ang="0">
                  <a:pos x="32" y="6"/>
                </a:cxn>
                <a:cxn ang="0">
                  <a:pos x="32" y="5"/>
                </a:cxn>
                <a:cxn ang="0">
                  <a:pos x="33" y="4"/>
                </a:cxn>
                <a:cxn ang="0">
                  <a:pos x="34" y="3"/>
                </a:cxn>
                <a:cxn ang="0">
                  <a:pos x="34" y="3"/>
                </a:cxn>
                <a:cxn ang="0">
                  <a:pos x="33" y="2"/>
                </a:cxn>
                <a:cxn ang="0">
                  <a:pos x="32" y="1"/>
                </a:cxn>
                <a:cxn ang="0">
                  <a:pos x="31" y="0"/>
                </a:cxn>
                <a:cxn ang="0">
                  <a:pos x="31" y="0"/>
                </a:cxn>
                <a:cxn ang="0">
                  <a:pos x="16" y="1"/>
                </a:cxn>
                <a:cxn ang="0">
                  <a:pos x="4" y="2"/>
                </a:cxn>
                <a:cxn ang="0">
                  <a:pos x="3" y="3"/>
                </a:cxn>
                <a:cxn ang="0">
                  <a:pos x="2" y="4"/>
                </a:cxn>
                <a:cxn ang="0">
                  <a:pos x="0" y="5"/>
                </a:cxn>
                <a:cxn ang="0">
                  <a:pos x="0" y="6"/>
                </a:cxn>
                <a:cxn ang="0">
                  <a:pos x="2" y="7"/>
                </a:cxn>
                <a:cxn ang="0">
                  <a:pos x="3" y="9"/>
                </a:cxn>
                <a:cxn ang="0">
                  <a:pos x="4" y="9"/>
                </a:cxn>
                <a:cxn ang="0">
                  <a:pos x="5" y="9"/>
                </a:cxn>
                <a:cxn ang="0">
                  <a:pos x="17" y="7"/>
                </a:cxn>
                <a:cxn ang="0">
                  <a:pos x="32" y="6"/>
                </a:cxn>
              </a:cxnLst>
              <a:rect l="0" t="0" r="r" b="b"/>
              <a:pathLst>
                <a:path w="34" h="9">
                  <a:moveTo>
                    <a:pt x="32" y="6"/>
                  </a:moveTo>
                  <a:lnTo>
                    <a:pt x="32" y="5"/>
                  </a:lnTo>
                  <a:lnTo>
                    <a:pt x="33" y="4"/>
                  </a:lnTo>
                  <a:lnTo>
                    <a:pt x="34" y="3"/>
                  </a:lnTo>
                  <a:lnTo>
                    <a:pt x="34" y="3"/>
                  </a:lnTo>
                  <a:lnTo>
                    <a:pt x="33" y="2"/>
                  </a:lnTo>
                  <a:lnTo>
                    <a:pt x="32" y="1"/>
                  </a:lnTo>
                  <a:lnTo>
                    <a:pt x="31" y="0"/>
                  </a:lnTo>
                  <a:lnTo>
                    <a:pt x="31" y="0"/>
                  </a:lnTo>
                  <a:lnTo>
                    <a:pt x="16" y="1"/>
                  </a:lnTo>
                  <a:lnTo>
                    <a:pt x="4" y="2"/>
                  </a:lnTo>
                  <a:lnTo>
                    <a:pt x="3" y="3"/>
                  </a:lnTo>
                  <a:lnTo>
                    <a:pt x="2" y="4"/>
                  </a:lnTo>
                  <a:lnTo>
                    <a:pt x="0" y="5"/>
                  </a:lnTo>
                  <a:lnTo>
                    <a:pt x="0" y="6"/>
                  </a:lnTo>
                  <a:lnTo>
                    <a:pt x="2" y="7"/>
                  </a:lnTo>
                  <a:lnTo>
                    <a:pt x="3" y="9"/>
                  </a:lnTo>
                  <a:lnTo>
                    <a:pt x="4" y="9"/>
                  </a:lnTo>
                  <a:lnTo>
                    <a:pt x="5" y="9"/>
                  </a:lnTo>
                  <a:lnTo>
                    <a:pt x="17" y="7"/>
                  </a:lnTo>
                  <a:lnTo>
                    <a:pt x="32" y="6"/>
                  </a:lnTo>
                  <a:close/>
                </a:path>
              </a:pathLst>
            </a:custGeom>
            <a:solidFill>
              <a:srgbClr val="000000"/>
            </a:solidFill>
            <a:ln w="9525">
              <a:noFill/>
              <a:round/>
              <a:headEnd/>
              <a:tailEnd/>
            </a:ln>
          </p:spPr>
          <p:txBody>
            <a:bodyPr/>
            <a:lstStyle/>
            <a:p>
              <a:endParaRPr lang="en-US"/>
            </a:p>
          </p:txBody>
        </p:sp>
        <p:sp>
          <p:nvSpPr>
            <p:cNvPr id="423116" name="Freeform 204"/>
            <p:cNvSpPr>
              <a:spLocks/>
            </p:cNvSpPr>
            <p:nvPr/>
          </p:nvSpPr>
          <p:spPr bwMode="auto">
            <a:xfrm>
              <a:off x="4644" y="1094"/>
              <a:ext cx="31" cy="18"/>
            </a:xfrm>
            <a:custGeom>
              <a:avLst/>
              <a:gdLst/>
              <a:ahLst/>
              <a:cxnLst>
                <a:cxn ang="0">
                  <a:pos x="28" y="7"/>
                </a:cxn>
                <a:cxn ang="0">
                  <a:pos x="29" y="7"/>
                </a:cxn>
                <a:cxn ang="0">
                  <a:pos x="30" y="6"/>
                </a:cxn>
                <a:cxn ang="0">
                  <a:pos x="31" y="5"/>
                </a:cxn>
                <a:cxn ang="0">
                  <a:pos x="31" y="4"/>
                </a:cxn>
                <a:cxn ang="0">
                  <a:pos x="30" y="3"/>
                </a:cxn>
                <a:cxn ang="0">
                  <a:pos x="29" y="2"/>
                </a:cxn>
                <a:cxn ang="0">
                  <a:pos x="28" y="0"/>
                </a:cxn>
                <a:cxn ang="0">
                  <a:pos x="27" y="0"/>
                </a:cxn>
                <a:cxn ang="0">
                  <a:pos x="19" y="4"/>
                </a:cxn>
                <a:cxn ang="0">
                  <a:pos x="7" y="9"/>
                </a:cxn>
                <a:cxn ang="0">
                  <a:pos x="6" y="10"/>
                </a:cxn>
                <a:cxn ang="0">
                  <a:pos x="2" y="12"/>
                </a:cxn>
                <a:cxn ang="0">
                  <a:pos x="1" y="13"/>
                </a:cxn>
                <a:cxn ang="0">
                  <a:pos x="0" y="14"/>
                </a:cxn>
                <a:cxn ang="0">
                  <a:pos x="0" y="15"/>
                </a:cxn>
                <a:cxn ang="0">
                  <a:pos x="1" y="16"/>
                </a:cxn>
                <a:cxn ang="0">
                  <a:pos x="2" y="18"/>
                </a:cxn>
                <a:cxn ang="0">
                  <a:pos x="3" y="18"/>
                </a:cxn>
                <a:cxn ang="0">
                  <a:pos x="4" y="18"/>
                </a:cxn>
                <a:cxn ang="0">
                  <a:pos x="6" y="18"/>
                </a:cxn>
                <a:cxn ang="0">
                  <a:pos x="9" y="15"/>
                </a:cxn>
                <a:cxn ang="0">
                  <a:pos x="7" y="12"/>
                </a:cxn>
                <a:cxn ang="0">
                  <a:pos x="8" y="15"/>
                </a:cxn>
                <a:cxn ang="0">
                  <a:pos x="20" y="10"/>
                </a:cxn>
                <a:cxn ang="0">
                  <a:pos x="28" y="7"/>
                </a:cxn>
              </a:cxnLst>
              <a:rect l="0" t="0" r="r" b="b"/>
              <a:pathLst>
                <a:path w="31" h="18">
                  <a:moveTo>
                    <a:pt x="28" y="7"/>
                  </a:moveTo>
                  <a:lnTo>
                    <a:pt x="29" y="7"/>
                  </a:lnTo>
                  <a:lnTo>
                    <a:pt x="30" y="6"/>
                  </a:lnTo>
                  <a:lnTo>
                    <a:pt x="31" y="5"/>
                  </a:lnTo>
                  <a:lnTo>
                    <a:pt x="31" y="4"/>
                  </a:lnTo>
                  <a:lnTo>
                    <a:pt x="30" y="3"/>
                  </a:lnTo>
                  <a:lnTo>
                    <a:pt x="29" y="2"/>
                  </a:lnTo>
                  <a:lnTo>
                    <a:pt x="28" y="0"/>
                  </a:lnTo>
                  <a:lnTo>
                    <a:pt x="27" y="0"/>
                  </a:lnTo>
                  <a:lnTo>
                    <a:pt x="19" y="4"/>
                  </a:lnTo>
                  <a:lnTo>
                    <a:pt x="7" y="9"/>
                  </a:lnTo>
                  <a:lnTo>
                    <a:pt x="6" y="10"/>
                  </a:lnTo>
                  <a:lnTo>
                    <a:pt x="2" y="12"/>
                  </a:lnTo>
                  <a:lnTo>
                    <a:pt x="1" y="13"/>
                  </a:lnTo>
                  <a:lnTo>
                    <a:pt x="0" y="14"/>
                  </a:lnTo>
                  <a:lnTo>
                    <a:pt x="0" y="15"/>
                  </a:lnTo>
                  <a:lnTo>
                    <a:pt x="1" y="16"/>
                  </a:lnTo>
                  <a:lnTo>
                    <a:pt x="2" y="18"/>
                  </a:lnTo>
                  <a:lnTo>
                    <a:pt x="3" y="18"/>
                  </a:lnTo>
                  <a:lnTo>
                    <a:pt x="4" y="18"/>
                  </a:lnTo>
                  <a:lnTo>
                    <a:pt x="6" y="18"/>
                  </a:lnTo>
                  <a:lnTo>
                    <a:pt x="9" y="15"/>
                  </a:lnTo>
                  <a:lnTo>
                    <a:pt x="7" y="12"/>
                  </a:lnTo>
                  <a:lnTo>
                    <a:pt x="8" y="15"/>
                  </a:lnTo>
                  <a:lnTo>
                    <a:pt x="20" y="10"/>
                  </a:lnTo>
                  <a:lnTo>
                    <a:pt x="28" y="7"/>
                  </a:lnTo>
                  <a:close/>
                </a:path>
              </a:pathLst>
            </a:custGeom>
            <a:solidFill>
              <a:srgbClr val="000000"/>
            </a:solidFill>
            <a:ln w="9525">
              <a:noFill/>
              <a:round/>
              <a:headEnd/>
              <a:tailEnd/>
            </a:ln>
          </p:spPr>
          <p:txBody>
            <a:bodyPr/>
            <a:lstStyle/>
            <a:p>
              <a:endParaRPr lang="en-US"/>
            </a:p>
          </p:txBody>
        </p:sp>
        <p:sp>
          <p:nvSpPr>
            <p:cNvPr id="423117" name="Freeform 205"/>
            <p:cNvSpPr>
              <a:spLocks/>
            </p:cNvSpPr>
            <p:nvPr/>
          </p:nvSpPr>
          <p:spPr bwMode="auto">
            <a:xfrm>
              <a:off x="4608" y="1117"/>
              <a:ext cx="27" cy="23"/>
            </a:xfrm>
            <a:custGeom>
              <a:avLst/>
              <a:gdLst/>
              <a:ahLst/>
              <a:cxnLst>
                <a:cxn ang="0">
                  <a:pos x="25" y="5"/>
                </a:cxn>
                <a:cxn ang="0">
                  <a:pos x="26" y="4"/>
                </a:cxn>
                <a:cxn ang="0">
                  <a:pos x="27" y="3"/>
                </a:cxn>
                <a:cxn ang="0">
                  <a:pos x="27" y="2"/>
                </a:cxn>
                <a:cxn ang="0">
                  <a:pos x="26" y="1"/>
                </a:cxn>
                <a:cxn ang="0">
                  <a:pos x="25" y="0"/>
                </a:cxn>
                <a:cxn ang="0">
                  <a:pos x="24" y="0"/>
                </a:cxn>
                <a:cxn ang="0">
                  <a:pos x="23" y="0"/>
                </a:cxn>
                <a:cxn ang="0">
                  <a:pos x="21" y="0"/>
                </a:cxn>
                <a:cxn ang="0">
                  <a:pos x="9" y="10"/>
                </a:cxn>
                <a:cxn ang="0">
                  <a:pos x="8" y="11"/>
                </a:cxn>
                <a:cxn ang="0">
                  <a:pos x="1" y="19"/>
                </a:cxn>
                <a:cxn ang="0">
                  <a:pos x="0" y="20"/>
                </a:cxn>
                <a:cxn ang="0">
                  <a:pos x="0" y="21"/>
                </a:cxn>
                <a:cxn ang="0">
                  <a:pos x="1" y="22"/>
                </a:cxn>
                <a:cxn ang="0">
                  <a:pos x="3" y="23"/>
                </a:cxn>
                <a:cxn ang="0">
                  <a:pos x="4" y="23"/>
                </a:cxn>
                <a:cxn ang="0">
                  <a:pos x="5" y="23"/>
                </a:cxn>
                <a:cxn ang="0">
                  <a:pos x="6" y="23"/>
                </a:cxn>
                <a:cxn ang="0">
                  <a:pos x="7" y="22"/>
                </a:cxn>
                <a:cxn ang="0">
                  <a:pos x="14" y="14"/>
                </a:cxn>
                <a:cxn ang="0">
                  <a:pos x="11" y="13"/>
                </a:cxn>
                <a:cxn ang="0">
                  <a:pos x="13" y="15"/>
                </a:cxn>
                <a:cxn ang="0">
                  <a:pos x="25" y="5"/>
                </a:cxn>
              </a:cxnLst>
              <a:rect l="0" t="0" r="r" b="b"/>
              <a:pathLst>
                <a:path w="27" h="23">
                  <a:moveTo>
                    <a:pt x="25" y="5"/>
                  </a:moveTo>
                  <a:lnTo>
                    <a:pt x="26" y="4"/>
                  </a:lnTo>
                  <a:lnTo>
                    <a:pt x="27" y="3"/>
                  </a:lnTo>
                  <a:lnTo>
                    <a:pt x="27" y="2"/>
                  </a:lnTo>
                  <a:lnTo>
                    <a:pt x="26" y="1"/>
                  </a:lnTo>
                  <a:lnTo>
                    <a:pt x="25" y="0"/>
                  </a:lnTo>
                  <a:lnTo>
                    <a:pt x="24" y="0"/>
                  </a:lnTo>
                  <a:lnTo>
                    <a:pt x="23" y="0"/>
                  </a:lnTo>
                  <a:lnTo>
                    <a:pt x="21" y="0"/>
                  </a:lnTo>
                  <a:lnTo>
                    <a:pt x="9" y="10"/>
                  </a:lnTo>
                  <a:lnTo>
                    <a:pt x="8" y="11"/>
                  </a:lnTo>
                  <a:lnTo>
                    <a:pt x="1" y="19"/>
                  </a:lnTo>
                  <a:lnTo>
                    <a:pt x="0" y="20"/>
                  </a:lnTo>
                  <a:lnTo>
                    <a:pt x="0" y="21"/>
                  </a:lnTo>
                  <a:lnTo>
                    <a:pt x="1" y="22"/>
                  </a:lnTo>
                  <a:lnTo>
                    <a:pt x="3" y="23"/>
                  </a:lnTo>
                  <a:lnTo>
                    <a:pt x="4" y="23"/>
                  </a:lnTo>
                  <a:lnTo>
                    <a:pt x="5" y="23"/>
                  </a:lnTo>
                  <a:lnTo>
                    <a:pt x="6" y="23"/>
                  </a:lnTo>
                  <a:lnTo>
                    <a:pt x="7" y="22"/>
                  </a:lnTo>
                  <a:lnTo>
                    <a:pt x="14" y="14"/>
                  </a:lnTo>
                  <a:lnTo>
                    <a:pt x="11" y="13"/>
                  </a:lnTo>
                  <a:lnTo>
                    <a:pt x="13" y="15"/>
                  </a:lnTo>
                  <a:lnTo>
                    <a:pt x="25" y="5"/>
                  </a:lnTo>
                  <a:close/>
                </a:path>
              </a:pathLst>
            </a:custGeom>
            <a:solidFill>
              <a:srgbClr val="000000"/>
            </a:solidFill>
            <a:ln w="9525">
              <a:noFill/>
              <a:round/>
              <a:headEnd/>
              <a:tailEnd/>
            </a:ln>
          </p:spPr>
          <p:txBody>
            <a:bodyPr/>
            <a:lstStyle/>
            <a:p>
              <a:endParaRPr lang="en-US"/>
            </a:p>
          </p:txBody>
        </p:sp>
        <p:sp>
          <p:nvSpPr>
            <p:cNvPr id="423118" name="Freeform 206"/>
            <p:cNvSpPr>
              <a:spLocks/>
            </p:cNvSpPr>
            <p:nvPr/>
          </p:nvSpPr>
          <p:spPr bwMode="auto">
            <a:xfrm>
              <a:off x="4585" y="1149"/>
              <a:ext cx="18" cy="30"/>
            </a:xfrm>
            <a:custGeom>
              <a:avLst/>
              <a:gdLst/>
              <a:ahLst/>
              <a:cxnLst>
                <a:cxn ang="0">
                  <a:pos x="18" y="5"/>
                </a:cxn>
                <a:cxn ang="0">
                  <a:pos x="18" y="4"/>
                </a:cxn>
                <a:cxn ang="0">
                  <a:pos x="18" y="3"/>
                </a:cxn>
                <a:cxn ang="0">
                  <a:pos x="18" y="2"/>
                </a:cxn>
                <a:cxn ang="0">
                  <a:pos x="17" y="1"/>
                </a:cxn>
                <a:cxn ang="0">
                  <a:pos x="15" y="0"/>
                </a:cxn>
                <a:cxn ang="0">
                  <a:pos x="14" y="0"/>
                </a:cxn>
                <a:cxn ang="0">
                  <a:pos x="13" y="1"/>
                </a:cxn>
                <a:cxn ang="0">
                  <a:pos x="12" y="2"/>
                </a:cxn>
                <a:cxn ang="0">
                  <a:pos x="8" y="10"/>
                </a:cxn>
                <a:cxn ang="0">
                  <a:pos x="7" y="11"/>
                </a:cxn>
                <a:cxn ang="0">
                  <a:pos x="1" y="22"/>
                </a:cxn>
                <a:cxn ang="0">
                  <a:pos x="0" y="26"/>
                </a:cxn>
                <a:cxn ang="0">
                  <a:pos x="0" y="27"/>
                </a:cxn>
                <a:cxn ang="0">
                  <a:pos x="0" y="28"/>
                </a:cxn>
                <a:cxn ang="0">
                  <a:pos x="1" y="29"/>
                </a:cxn>
                <a:cxn ang="0">
                  <a:pos x="2" y="30"/>
                </a:cxn>
                <a:cxn ang="0">
                  <a:pos x="3" y="30"/>
                </a:cxn>
                <a:cxn ang="0">
                  <a:pos x="4" y="29"/>
                </a:cxn>
                <a:cxn ang="0">
                  <a:pos x="5" y="28"/>
                </a:cxn>
                <a:cxn ang="0">
                  <a:pos x="7" y="27"/>
                </a:cxn>
                <a:cxn ang="0">
                  <a:pos x="8" y="24"/>
                </a:cxn>
                <a:cxn ang="0">
                  <a:pos x="13" y="12"/>
                </a:cxn>
                <a:cxn ang="0">
                  <a:pos x="10" y="11"/>
                </a:cxn>
                <a:cxn ang="0">
                  <a:pos x="13" y="13"/>
                </a:cxn>
                <a:cxn ang="0">
                  <a:pos x="18" y="5"/>
                </a:cxn>
              </a:cxnLst>
              <a:rect l="0" t="0" r="r" b="b"/>
              <a:pathLst>
                <a:path w="18" h="30">
                  <a:moveTo>
                    <a:pt x="18" y="5"/>
                  </a:moveTo>
                  <a:lnTo>
                    <a:pt x="18" y="4"/>
                  </a:lnTo>
                  <a:lnTo>
                    <a:pt x="18" y="3"/>
                  </a:lnTo>
                  <a:lnTo>
                    <a:pt x="18" y="2"/>
                  </a:lnTo>
                  <a:lnTo>
                    <a:pt x="17" y="1"/>
                  </a:lnTo>
                  <a:lnTo>
                    <a:pt x="15" y="0"/>
                  </a:lnTo>
                  <a:lnTo>
                    <a:pt x="14" y="0"/>
                  </a:lnTo>
                  <a:lnTo>
                    <a:pt x="13" y="1"/>
                  </a:lnTo>
                  <a:lnTo>
                    <a:pt x="12" y="2"/>
                  </a:lnTo>
                  <a:lnTo>
                    <a:pt x="8" y="10"/>
                  </a:lnTo>
                  <a:lnTo>
                    <a:pt x="7" y="11"/>
                  </a:lnTo>
                  <a:lnTo>
                    <a:pt x="1" y="22"/>
                  </a:lnTo>
                  <a:lnTo>
                    <a:pt x="0" y="26"/>
                  </a:lnTo>
                  <a:lnTo>
                    <a:pt x="0" y="27"/>
                  </a:lnTo>
                  <a:lnTo>
                    <a:pt x="0" y="28"/>
                  </a:lnTo>
                  <a:lnTo>
                    <a:pt x="1" y="29"/>
                  </a:lnTo>
                  <a:lnTo>
                    <a:pt x="2" y="30"/>
                  </a:lnTo>
                  <a:lnTo>
                    <a:pt x="3" y="30"/>
                  </a:lnTo>
                  <a:lnTo>
                    <a:pt x="4" y="29"/>
                  </a:lnTo>
                  <a:lnTo>
                    <a:pt x="5" y="28"/>
                  </a:lnTo>
                  <a:lnTo>
                    <a:pt x="7" y="27"/>
                  </a:lnTo>
                  <a:lnTo>
                    <a:pt x="8" y="24"/>
                  </a:lnTo>
                  <a:lnTo>
                    <a:pt x="13" y="12"/>
                  </a:lnTo>
                  <a:lnTo>
                    <a:pt x="10" y="11"/>
                  </a:lnTo>
                  <a:lnTo>
                    <a:pt x="13" y="13"/>
                  </a:lnTo>
                  <a:lnTo>
                    <a:pt x="18" y="5"/>
                  </a:lnTo>
                  <a:close/>
                </a:path>
              </a:pathLst>
            </a:custGeom>
            <a:solidFill>
              <a:srgbClr val="000000"/>
            </a:solidFill>
            <a:ln w="9525">
              <a:noFill/>
              <a:round/>
              <a:headEnd/>
              <a:tailEnd/>
            </a:ln>
          </p:spPr>
          <p:txBody>
            <a:bodyPr/>
            <a:lstStyle/>
            <a:p>
              <a:endParaRPr lang="en-US"/>
            </a:p>
          </p:txBody>
        </p:sp>
        <p:sp>
          <p:nvSpPr>
            <p:cNvPr id="423119" name="Freeform 207"/>
            <p:cNvSpPr>
              <a:spLocks/>
            </p:cNvSpPr>
            <p:nvPr/>
          </p:nvSpPr>
          <p:spPr bwMode="auto">
            <a:xfrm>
              <a:off x="4575" y="1191"/>
              <a:ext cx="10" cy="32"/>
            </a:xfrm>
            <a:custGeom>
              <a:avLst/>
              <a:gdLst/>
              <a:ahLst/>
              <a:cxnLst>
                <a:cxn ang="0">
                  <a:pos x="10" y="4"/>
                </a:cxn>
                <a:cxn ang="0">
                  <a:pos x="10" y="3"/>
                </a:cxn>
                <a:cxn ang="0">
                  <a:pos x="10" y="2"/>
                </a:cxn>
                <a:cxn ang="0">
                  <a:pos x="9" y="1"/>
                </a:cxn>
                <a:cxn ang="0">
                  <a:pos x="8" y="0"/>
                </a:cxn>
                <a:cxn ang="0">
                  <a:pos x="7" y="0"/>
                </a:cxn>
                <a:cxn ang="0">
                  <a:pos x="5" y="1"/>
                </a:cxn>
                <a:cxn ang="0">
                  <a:pos x="4" y="2"/>
                </a:cxn>
                <a:cxn ang="0">
                  <a:pos x="3" y="3"/>
                </a:cxn>
                <a:cxn ang="0">
                  <a:pos x="3" y="5"/>
                </a:cxn>
                <a:cxn ang="0">
                  <a:pos x="1" y="19"/>
                </a:cxn>
                <a:cxn ang="0">
                  <a:pos x="0" y="27"/>
                </a:cxn>
                <a:cxn ang="0">
                  <a:pos x="0" y="29"/>
                </a:cxn>
                <a:cxn ang="0">
                  <a:pos x="1" y="30"/>
                </a:cxn>
                <a:cxn ang="0">
                  <a:pos x="2" y="31"/>
                </a:cxn>
                <a:cxn ang="0">
                  <a:pos x="3" y="32"/>
                </a:cxn>
                <a:cxn ang="0">
                  <a:pos x="4" y="32"/>
                </a:cxn>
                <a:cxn ang="0">
                  <a:pos x="5" y="31"/>
                </a:cxn>
                <a:cxn ang="0">
                  <a:pos x="7" y="30"/>
                </a:cxn>
                <a:cxn ang="0">
                  <a:pos x="7" y="29"/>
                </a:cxn>
                <a:cxn ang="0">
                  <a:pos x="8" y="20"/>
                </a:cxn>
                <a:cxn ang="0">
                  <a:pos x="10" y="6"/>
                </a:cxn>
                <a:cxn ang="0">
                  <a:pos x="10" y="4"/>
                </a:cxn>
              </a:cxnLst>
              <a:rect l="0" t="0" r="r" b="b"/>
              <a:pathLst>
                <a:path w="10" h="32">
                  <a:moveTo>
                    <a:pt x="10" y="4"/>
                  </a:moveTo>
                  <a:lnTo>
                    <a:pt x="10" y="3"/>
                  </a:lnTo>
                  <a:lnTo>
                    <a:pt x="10" y="2"/>
                  </a:lnTo>
                  <a:lnTo>
                    <a:pt x="9" y="1"/>
                  </a:lnTo>
                  <a:lnTo>
                    <a:pt x="8" y="0"/>
                  </a:lnTo>
                  <a:lnTo>
                    <a:pt x="7" y="0"/>
                  </a:lnTo>
                  <a:lnTo>
                    <a:pt x="5" y="1"/>
                  </a:lnTo>
                  <a:lnTo>
                    <a:pt x="4" y="2"/>
                  </a:lnTo>
                  <a:lnTo>
                    <a:pt x="3" y="3"/>
                  </a:lnTo>
                  <a:lnTo>
                    <a:pt x="3" y="5"/>
                  </a:lnTo>
                  <a:lnTo>
                    <a:pt x="1" y="19"/>
                  </a:lnTo>
                  <a:lnTo>
                    <a:pt x="0" y="27"/>
                  </a:lnTo>
                  <a:lnTo>
                    <a:pt x="0" y="29"/>
                  </a:lnTo>
                  <a:lnTo>
                    <a:pt x="1" y="30"/>
                  </a:lnTo>
                  <a:lnTo>
                    <a:pt x="2" y="31"/>
                  </a:lnTo>
                  <a:lnTo>
                    <a:pt x="3" y="32"/>
                  </a:lnTo>
                  <a:lnTo>
                    <a:pt x="4" y="32"/>
                  </a:lnTo>
                  <a:lnTo>
                    <a:pt x="5" y="31"/>
                  </a:lnTo>
                  <a:lnTo>
                    <a:pt x="7" y="30"/>
                  </a:lnTo>
                  <a:lnTo>
                    <a:pt x="7" y="29"/>
                  </a:lnTo>
                  <a:lnTo>
                    <a:pt x="8" y="20"/>
                  </a:lnTo>
                  <a:lnTo>
                    <a:pt x="10" y="6"/>
                  </a:lnTo>
                  <a:lnTo>
                    <a:pt x="10" y="4"/>
                  </a:lnTo>
                  <a:close/>
                </a:path>
              </a:pathLst>
            </a:custGeom>
            <a:solidFill>
              <a:srgbClr val="000000"/>
            </a:solidFill>
            <a:ln w="9525">
              <a:noFill/>
              <a:round/>
              <a:headEnd/>
              <a:tailEnd/>
            </a:ln>
          </p:spPr>
          <p:txBody>
            <a:bodyPr/>
            <a:lstStyle/>
            <a:p>
              <a:endParaRPr lang="en-US"/>
            </a:p>
          </p:txBody>
        </p:sp>
        <p:sp>
          <p:nvSpPr>
            <p:cNvPr id="423120" name="Freeform 208"/>
            <p:cNvSpPr>
              <a:spLocks/>
            </p:cNvSpPr>
            <p:nvPr/>
          </p:nvSpPr>
          <p:spPr bwMode="auto">
            <a:xfrm>
              <a:off x="4575" y="1236"/>
              <a:ext cx="7" cy="32"/>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0" y="27"/>
                </a:cxn>
                <a:cxn ang="0">
                  <a:pos x="0" y="28"/>
                </a:cxn>
                <a:cxn ang="0">
                  <a:pos x="1" y="30"/>
                </a:cxn>
                <a:cxn ang="0">
                  <a:pos x="2" y="31"/>
                </a:cxn>
                <a:cxn ang="0">
                  <a:pos x="3" y="32"/>
                </a:cxn>
                <a:cxn ang="0">
                  <a:pos x="4" y="32"/>
                </a:cxn>
                <a:cxn ang="0">
                  <a:pos x="5" y="31"/>
                </a:cxn>
                <a:cxn ang="0">
                  <a:pos x="7" y="30"/>
                </a:cxn>
                <a:cxn ang="0">
                  <a:pos x="7" y="28"/>
                </a:cxn>
                <a:cxn ang="0">
                  <a:pos x="7" y="3"/>
                </a:cxn>
              </a:cxnLst>
              <a:rect l="0" t="0" r="r" b="b"/>
              <a:pathLst>
                <a:path w="7" h="32">
                  <a:moveTo>
                    <a:pt x="7" y="3"/>
                  </a:moveTo>
                  <a:lnTo>
                    <a:pt x="7" y="2"/>
                  </a:lnTo>
                  <a:lnTo>
                    <a:pt x="7" y="1"/>
                  </a:lnTo>
                  <a:lnTo>
                    <a:pt x="5" y="0"/>
                  </a:lnTo>
                  <a:lnTo>
                    <a:pt x="4" y="0"/>
                  </a:lnTo>
                  <a:lnTo>
                    <a:pt x="3" y="0"/>
                  </a:lnTo>
                  <a:lnTo>
                    <a:pt x="2" y="0"/>
                  </a:lnTo>
                  <a:lnTo>
                    <a:pt x="1" y="1"/>
                  </a:lnTo>
                  <a:lnTo>
                    <a:pt x="0" y="2"/>
                  </a:lnTo>
                  <a:lnTo>
                    <a:pt x="0" y="27"/>
                  </a:lnTo>
                  <a:lnTo>
                    <a:pt x="0" y="28"/>
                  </a:lnTo>
                  <a:lnTo>
                    <a:pt x="1" y="30"/>
                  </a:lnTo>
                  <a:lnTo>
                    <a:pt x="2" y="31"/>
                  </a:lnTo>
                  <a:lnTo>
                    <a:pt x="3" y="32"/>
                  </a:lnTo>
                  <a:lnTo>
                    <a:pt x="4" y="32"/>
                  </a:lnTo>
                  <a:lnTo>
                    <a:pt x="5" y="31"/>
                  </a:lnTo>
                  <a:lnTo>
                    <a:pt x="7" y="30"/>
                  </a:lnTo>
                  <a:lnTo>
                    <a:pt x="7" y="28"/>
                  </a:lnTo>
                  <a:lnTo>
                    <a:pt x="7" y="3"/>
                  </a:lnTo>
                  <a:close/>
                </a:path>
              </a:pathLst>
            </a:custGeom>
            <a:solidFill>
              <a:srgbClr val="000000"/>
            </a:solidFill>
            <a:ln w="9525">
              <a:noFill/>
              <a:round/>
              <a:headEnd/>
              <a:tailEnd/>
            </a:ln>
          </p:spPr>
          <p:txBody>
            <a:bodyPr/>
            <a:lstStyle/>
            <a:p>
              <a:endParaRPr lang="en-US"/>
            </a:p>
          </p:txBody>
        </p:sp>
        <p:sp>
          <p:nvSpPr>
            <p:cNvPr id="423121" name="Freeform 209"/>
            <p:cNvSpPr>
              <a:spLocks/>
            </p:cNvSpPr>
            <p:nvPr/>
          </p:nvSpPr>
          <p:spPr bwMode="auto">
            <a:xfrm>
              <a:off x="4575" y="1281"/>
              <a:ext cx="7" cy="32"/>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0" y="27"/>
                </a:cxn>
                <a:cxn ang="0">
                  <a:pos x="0" y="28"/>
                </a:cxn>
                <a:cxn ang="0">
                  <a:pos x="1" y="29"/>
                </a:cxn>
                <a:cxn ang="0">
                  <a:pos x="2" y="31"/>
                </a:cxn>
                <a:cxn ang="0">
                  <a:pos x="3" y="32"/>
                </a:cxn>
                <a:cxn ang="0">
                  <a:pos x="4" y="32"/>
                </a:cxn>
                <a:cxn ang="0">
                  <a:pos x="5" y="31"/>
                </a:cxn>
                <a:cxn ang="0">
                  <a:pos x="7" y="29"/>
                </a:cxn>
                <a:cxn ang="0">
                  <a:pos x="7" y="28"/>
                </a:cxn>
                <a:cxn ang="0">
                  <a:pos x="7" y="3"/>
                </a:cxn>
              </a:cxnLst>
              <a:rect l="0" t="0" r="r" b="b"/>
              <a:pathLst>
                <a:path w="7" h="32">
                  <a:moveTo>
                    <a:pt x="7" y="3"/>
                  </a:moveTo>
                  <a:lnTo>
                    <a:pt x="7" y="2"/>
                  </a:lnTo>
                  <a:lnTo>
                    <a:pt x="7" y="1"/>
                  </a:lnTo>
                  <a:lnTo>
                    <a:pt x="5" y="0"/>
                  </a:lnTo>
                  <a:lnTo>
                    <a:pt x="4" y="0"/>
                  </a:lnTo>
                  <a:lnTo>
                    <a:pt x="3" y="0"/>
                  </a:lnTo>
                  <a:lnTo>
                    <a:pt x="2" y="0"/>
                  </a:lnTo>
                  <a:lnTo>
                    <a:pt x="1" y="1"/>
                  </a:lnTo>
                  <a:lnTo>
                    <a:pt x="0" y="2"/>
                  </a:lnTo>
                  <a:lnTo>
                    <a:pt x="0" y="27"/>
                  </a:lnTo>
                  <a:lnTo>
                    <a:pt x="0" y="28"/>
                  </a:lnTo>
                  <a:lnTo>
                    <a:pt x="1" y="29"/>
                  </a:lnTo>
                  <a:lnTo>
                    <a:pt x="2" y="31"/>
                  </a:lnTo>
                  <a:lnTo>
                    <a:pt x="3" y="32"/>
                  </a:lnTo>
                  <a:lnTo>
                    <a:pt x="4" y="32"/>
                  </a:lnTo>
                  <a:lnTo>
                    <a:pt x="5" y="31"/>
                  </a:lnTo>
                  <a:lnTo>
                    <a:pt x="7" y="29"/>
                  </a:lnTo>
                  <a:lnTo>
                    <a:pt x="7" y="28"/>
                  </a:lnTo>
                  <a:lnTo>
                    <a:pt x="7" y="3"/>
                  </a:lnTo>
                  <a:close/>
                </a:path>
              </a:pathLst>
            </a:custGeom>
            <a:solidFill>
              <a:srgbClr val="000000"/>
            </a:solidFill>
            <a:ln w="9525">
              <a:noFill/>
              <a:round/>
              <a:headEnd/>
              <a:tailEnd/>
            </a:ln>
          </p:spPr>
          <p:txBody>
            <a:bodyPr/>
            <a:lstStyle/>
            <a:p>
              <a:endParaRPr lang="en-US"/>
            </a:p>
          </p:txBody>
        </p:sp>
        <p:sp>
          <p:nvSpPr>
            <p:cNvPr id="423122" name="Freeform 210"/>
            <p:cNvSpPr>
              <a:spLocks/>
            </p:cNvSpPr>
            <p:nvPr/>
          </p:nvSpPr>
          <p:spPr bwMode="auto">
            <a:xfrm>
              <a:off x="4575" y="1325"/>
              <a:ext cx="7" cy="33"/>
            </a:xfrm>
            <a:custGeom>
              <a:avLst/>
              <a:gdLst/>
              <a:ahLst/>
              <a:cxnLst>
                <a:cxn ang="0">
                  <a:pos x="7" y="4"/>
                </a:cxn>
                <a:cxn ang="0">
                  <a:pos x="7" y="3"/>
                </a:cxn>
                <a:cxn ang="0">
                  <a:pos x="7" y="2"/>
                </a:cxn>
                <a:cxn ang="0">
                  <a:pos x="5" y="0"/>
                </a:cxn>
                <a:cxn ang="0">
                  <a:pos x="4" y="0"/>
                </a:cxn>
                <a:cxn ang="0">
                  <a:pos x="3" y="0"/>
                </a:cxn>
                <a:cxn ang="0">
                  <a:pos x="2" y="0"/>
                </a:cxn>
                <a:cxn ang="0">
                  <a:pos x="1" y="2"/>
                </a:cxn>
                <a:cxn ang="0">
                  <a:pos x="0" y="3"/>
                </a:cxn>
                <a:cxn ang="0">
                  <a:pos x="0" y="28"/>
                </a:cxn>
                <a:cxn ang="0">
                  <a:pos x="0" y="29"/>
                </a:cxn>
                <a:cxn ang="0">
                  <a:pos x="1" y="30"/>
                </a:cxn>
                <a:cxn ang="0">
                  <a:pos x="2" y="31"/>
                </a:cxn>
                <a:cxn ang="0">
                  <a:pos x="3" y="33"/>
                </a:cxn>
                <a:cxn ang="0">
                  <a:pos x="4" y="33"/>
                </a:cxn>
                <a:cxn ang="0">
                  <a:pos x="5" y="31"/>
                </a:cxn>
                <a:cxn ang="0">
                  <a:pos x="7" y="30"/>
                </a:cxn>
                <a:cxn ang="0">
                  <a:pos x="7" y="29"/>
                </a:cxn>
                <a:cxn ang="0">
                  <a:pos x="7" y="4"/>
                </a:cxn>
              </a:cxnLst>
              <a:rect l="0" t="0" r="r" b="b"/>
              <a:pathLst>
                <a:path w="7" h="33">
                  <a:moveTo>
                    <a:pt x="7" y="4"/>
                  </a:moveTo>
                  <a:lnTo>
                    <a:pt x="7" y="3"/>
                  </a:lnTo>
                  <a:lnTo>
                    <a:pt x="7" y="2"/>
                  </a:lnTo>
                  <a:lnTo>
                    <a:pt x="5" y="0"/>
                  </a:lnTo>
                  <a:lnTo>
                    <a:pt x="4" y="0"/>
                  </a:lnTo>
                  <a:lnTo>
                    <a:pt x="3" y="0"/>
                  </a:lnTo>
                  <a:lnTo>
                    <a:pt x="2" y="0"/>
                  </a:lnTo>
                  <a:lnTo>
                    <a:pt x="1" y="2"/>
                  </a:lnTo>
                  <a:lnTo>
                    <a:pt x="0" y="3"/>
                  </a:lnTo>
                  <a:lnTo>
                    <a:pt x="0" y="28"/>
                  </a:lnTo>
                  <a:lnTo>
                    <a:pt x="0" y="29"/>
                  </a:lnTo>
                  <a:lnTo>
                    <a:pt x="1" y="30"/>
                  </a:lnTo>
                  <a:lnTo>
                    <a:pt x="2" y="31"/>
                  </a:lnTo>
                  <a:lnTo>
                    <a:pt x="3" y="33"/>
                  </a:lnTo>
                  <a:lnTo>
                    <a:pt x="4" y="33"/>
                  </a:lnTo>
                  <a:lnTo>
                    <a:pt x="5" y="31"/>
                  </a:lnTo>
                  <a:lnTo>
                    <a:pt x="7" y="30"/>
                  </a:lnTo>
                  <a:lnTo>
                    <a:pt x="7" y="29"/>
                  </a:lnTo>
                  <a:lnTo>
                    <a:pt x="7" y="4"/>
                  </a:lnTo>
                  <a:close/>
                </a:path>
              </a:pathLst>
            </a:custGeom>
            <a:solidFill>
              <a:srgbClr val="000000"/>
            </a:solidFill>
            <a:ln w="9525">
              <a:noFill/>
              <a:round/>
              <a:headEnd/>
              <a:tailEnd/>
            </a:ln>
          </p:spPr>
          <p:txBody>
            <a:bodyPr/>
            <a:lstStyle/>
            <a:p>
              <a:endParaRPr lang="en-US"/>
            </a:p>
          </p:txBody>
        </p:sp>
        <p:sp>
          <p:nvSpPr>
            <p:cNvPr id="423123" name="Freeform 211"/>
            <p:cNvSpPr>
              <a:spLocks/>
            </p:cNvSpPr>
            <p:nvPr/>
          </p:nvSpPr>
          <p:spPr bwMode="auto">
            <a:xfrm>
              <a:off x="4575" y="1370"/>
              <a:ext cx="7" cy="32"/>
            </a:xfrm>
            <a:custGeom>
              <a:avLst/>
              <a:gdLst/>
              <a:ahLst/>
              <a:cxnLst>
                <a:cxn ang="0">
                  <a:pos x="7" y="4"/>
                </a:cxn>
                <a:cxn ang="0">
                  <a:pos x="7" y="2"/>
                </a:cxn>
                <a:cxn ang="0">
                  <a:pos x="7"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7" y="30"/>
                </a:cxn>
                <a:cxn ang="0">
                  <a:pos x="7" y="29"/>
                </a:cxn>
                <a:cxn ang="0">
                  <a:pos x="7" y="4"/>
                </a:cxn>
              </a:cxnLst>
              <a:rect l="0" t="0" r="r" b="b"/>
              <a:pathLst>
                <a:path w="7" h="32">
                  <a:moveTo>
                    <a:pt x="7" y="4"/>
                  </a:moveTo>
                  <a:lnTo>
                    <a:pt x="7" y="2"/>
                  </a:lnTo>
                  <a:lnTo>
                    <a:pt x="7"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7" y="30"/>
                  </a:lnTo>
                  <a:lnTo>
                    <a:pt x="7" y="29"/>
                  </a:lnTo>
                  <a:lnTo>
                    <a:pt x="7" y="4"/>
                  </a:lnTo>
                  <a:close/>
                </a:path>
              </a:pathLst>
            </a:custGeom>
            <a:solidFill>
              <a:srgbClr val="000000"/>
            </a:solidFill>
            <a:ln w="9525">
              <a:noFill/>
              <a:round/>
              <a:headEnd/>
              <a:tailEnd/>
            </a:ln>
          </p:spPr>
          <p:txBody>
            <a:bodyPr/>
            <a:lstStyle/>
            <a:p>
              <a:endParaRPr lang="en-US"/>
            </a:p>
          </p:txBody>
        </p:sp>
        <p:sp>
          <p:nvSpPr>
            <p:cNvPr id="423124" name="Freeform 212"/>
            <p:cNvSpPr>
              <a:spLocks/>
            </p:cNvSpPr>
            <p:nvPr/>
          </p:nvSpPr>
          <p:spPr bwMode="auto">
            <a:xfrm>
              <a:off x="4575" y="1415"/>
              <a:ext cx="7" cy="32"/>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7" y="30"/>
                </a:cxn>
                <a:cxn ang="0">
                  <a:pos x="7" y="29"/>
                </a:cxn>
                <a:cxn ang="0">
                  <a:pos x="7" y="3"/>
                </a:cxn>
              </a:cxnLst>
              <a:rect l="0" t="0" r="r" b="b"/>
              <a:pathLst>
                <a:path w="7" h="32">
                  <a:moveTo>
                    <a:pt x="7" y="3"/>
                  </a:moveTo>
                  <a:lnTo>
                    <a:pt x="7" y="2"/>
                  </a:lnTo>
                  <a:lnTo>
                    <a:pt x="7"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7" y="30"/>
                  </a:lnTo>
                  <a:lnTo>
                    <a:pt x="7" y="29"/>
                  </a:lnTo>
                  <a:lnTo>
                    <a:pt x="7" y="3"/>
                  </a:lnTo>
                  <a:close/>
                </a:path>
              </a:pathLst>
            </a:custGeom>
            <a:solidFill>
              <a:srgbClr val="000000"/>
            </a:solidFill>
            <a:ln w="9525">
              <a:noFill/>
              <a:round/>
              <a:headEnd/>
              <a:tailEnd/>
            </a:ln>
          </p:spPr>
          <p:txBody>
            <a:bodyPr/>
            <a:lstStyle/>
            <a:p>
              <a:endParaRPr lang="en-US"/>
            </a:p>
          </p:txBody>
        </p:sp>
        <p:sp>
          <p:nvSpPr>
            <p:cNvPr id="423125" name="Freeform 213"/>
            <p:cNvSpPr>
              <a:spLocks/>
            </p:cNvSpPr>
            <p:nvPr/>
          </p:nvSpPr>
          <p:spPr bwMode="auto">
            <a:xfrm>
              <a:off x="4575" y="1460"/>
              <a:ext cx="7" cy="32"/>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7" y="30"/>
                </a:cxn>
                <a:cxn ang="0">
                  <a:pos x="7" y="29"/>
                </a:cxn>
                <a:cxn ang="0">
                  <a:pos x="7" y="3"/>
                </a:cxn>
              </a:cxnLst>
              <a:rect l="0" t="0" r="r" b="b"/>
              <a:pathLst>
                <a:path w="7" h="32">
                  <a:moveTo>
                    <a:pt x="7" y="3"/>
                  </a:moveTo>
                  <a:lnTo>
                    <a:pt x="7" y="2"/>
                  </a:lnTo>
                  <a:lnTo>
                    <a:pt x="7"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7" y="30"/>
                  </a:lnTo>
                  <a:lnTo>
                    <a:pt x="7" y="29"/>
                  </a:lnTo>
                  <a:lnTo>
                    <a:pt x="7" y="3"/>
                  </a:lnTo>
                  <a:close/>
                </a:path>
              </a:pathLst>
            </a:custGeom>
            <a:solidFill>
              <a:srgbClr val="000000"/>
            </a:solidFill>
            <a:ln w="9525">
              <a:noFill/>
              <a:round/>
              <a:headEnd/>
              <a:tailEnd/>
            </a:ln>
          </p:spPr>
          <p:txBody>
            <a:bodyPr/>
            <a:lstStyle/>
            <a:p>
              <a:endParaRPr lang="en-US"/>
            </a:p>
          </p:txBody>
        </p:sp>
        <p:sp>
          <p:nvSpPr>
            <p:cNvPr id="423126" name="Freeform 214"/>
            <p:cNvSpPr>
              <a:spLocks/>
            </p:cNvSpPr>
            <p:nvPr/>
          </p:nvSpPr>
          <p:spPr bwMode="auto">
            <a:xfrm>
              <a:off x="4575" y="1505"/>
              <a:ext cx="7" cy="32"/>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7" y="30"/>
                </a:cxn>
                <a:cxn ang="0">
                  <a:pos x="7" y="29"/>
                </a:cxn>
                <a:cxn ang="0">
                  <a:pos x="7" y="3"/>
                </a:cxn>
              </a:cxnLst>
              <a:rect l="0" t="0" r="r" b="b"/>
              <a:pathLst>
                <a:path w="7" h="32">
                  <a:moveTo>
                    <a:pt x="7" y="3"/>
                  </a:moveTo>
                  <a:lnTo>
                    <a:pt x="7" y="2"/>
                  </a:lnTo>
                  <a:lnTo>
                    <a:pt x="7"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7" y="30"/>
                  </a:lnTo>
                  <a:lnTo>
                    <a:pt x="7" y="29"/>
                  </a:lnTo>
                  <a:lnTo>
                    <a:pt x="7" y="3"/>
                  </a:lnTo>
                  <a:close/>
                </a:path>
              </a:pathLst>
            </a:custGeom>
            <a:solidFill>
              <a:srgbClr val="000000"/>
            </a:solidFill>
            <a:ln w="9525">
              <a:noFill/>
              <a:round/>
              <a:headEnd/>
              <a:tailEnd/>
            </a:ln>
          </p:spPr>
          <p:txBody>
            <a:bodyPr/>
            <a:lstStyle/>
            <a:p>
              <a:endParaRPr lang="en-US"/>
            </a:p>
          </p:txBody>
        </p:sp>
        <p:sp>
          <p:nvSpPr>
            <p:cNvPr id="423127" name="Freeform 215"/>
            <p:cNvSpPr>
              <a:spLocks/>
            </p:cNvSpPr>
            <p:nvPr/>
          </p:nvSpPr>
          <p:spPr bwMode="auto">
            <a:xfrm>
              <a:off x="4575" y="1550"/>
              <a:ext cx="7" cy="32"/>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7" y="30"/>
                </a:cxn>
                <a:cxn ang="0">
                  <a:pos x="7" y="29"/>
                </a:cxn>
                <a:cxn ang="0">
                  <a:pos x="7" y="3"/>
                </a:cxn>
              </a:cxnLst>
              <a:rect l="0" t="0" r="r" b="b"/>
              <a:pathLst>
                <a:path w="7" h="32">
                  <a:moveTo>
                    <a:pt x="7" y="3"/>
                  </a:moveTo>
                  <a:lnTo>
                    <a:pt x="7" y="2"/>
                  </a:lnTo>
                  <a:lnTo>
                    <a:pt x="7"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7" y="30"/>
                  </a:lnTo>
                  <a:lnTo>
                    <a:pt x="7" y="29"/>
                  </a:lnTo>
                  <a:lnTo>
                    <a:pt x="7" y="3"/>
                  </a:lnTo>
                  <a:close/>
                </a:path>
              </a:pathLst>
            </a:custGeom>
            <a:solidFill>
              <a:srgbClr val="000000"/>
            </a:solidFill>
            <a:ln w="9525">
              <a:noFill/>
              <a:round/>
              <a:headEnd/>
              <a:tailEnd/>
            </a:ln>
          </p:spPr>
          <p:txBody>
            <a:bodyPr/>
            <a:lstStyle/>
            <a:p>
              <a:endParaRPr lang="en-US"/>
            </a:p>
          </p:txBody>
        </p:sp>
        <p:sp>
          <p:nvSpPr>
            <p:cNvPr id="423128" name="Freeform 216"/>
            <p:cNvSpPr>
              <a:spLocks/>
            </p:cNvSpPr>
            <p:nvPr/>
          </p:nvSpPr>
          <p:spPr bwMode="auto">
            <a:xfrm>
              <a:off x="4575" y="1595"/>
              <a:ext cx="7" cy="32"/>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7" y="30"/>
                </a:cxn>
                <a:cxn ang="0">
                  <a:pos x="7" y="29"/>
                </a:cxn>
                <a:cxn ang="0">
                  <a:pos x="7" y="3"/>
                </a:cxn>
              </a:cxnLst>
              <a:rect l="0" t="0" r="r" b="b"/>
              <a:pathLst>
                <a:path w="7" h="32">
                  <a:moveTo>
                    <a:pt x="7" y="3"/>
                  </a:moveTo>
                  <a:lnTo>
                    <a:pt x="7" y="2"/>
                  </a:lnTo>
                  <a:lnTo>
                    <a:pt x="7"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7" y="30"/>
                  </a:lnTo>
                  <a:lnTo>
                    <a:pt x="7" y="29"/>
                  </a:lnTo>
                  <a:lnTo>
                    <a:pt x="7" y="3"/>
                  </a:lnTo>
                  <a:close/>
                </a:path>
              </a:pathLst>
            </a:custGeom>
            <a:solidFill>
              <a:srgbClr val="000000"/>
            </a:solidFill>
            <a:ln w="9525">
              <a:noFill/>
              <a:round/>
              <a:headEnd/>
              <a:tailEnd/>
            </a:ln>
          </p:spPr>
          <p:txBody>
            <a:bodyPr/>
            <a:lstStyle/>
            <a:p>
              <a:endParaRPr lang="en-US"/>
            </a:p>
          </p:txBody>
        </p:sp>
        <p:sp>
          <p:nvSpPr>
            <p:cNvPr id="423129" name="Freeform 217"/>
            <p:cNvSpPr>
              <a:spLocks/>
            </p:cNvSpPr>
            <p:nvPr/>
          </p:nvSpPr>
          <p:spPr bwMode="auto">
            <a:xfrm>
              <a:off x="4575" y="1640"/>
              <a:ext cx="7" cy="32"/>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7" y="30"/>
                </a:cxn>
                <a:cxn ang="0">
                  <a:pos x="7" y="29"/>
                </a:cxn>
                <a:cxn ang="0">
                  <a:pos x="7" y="3"/>
                </a:cxn>
              </a:cxnLst>
              <a:rect l="0" t="0" r="r" b="b"/>
              <a:pathLst>
                <a:path w="7" h="32">
                  <a:moveTo>
                    <a:pt x="7" y="3"/>
                  </a:moveTo>
                  <a:lnTo>
                    <a:pt x="7" y="2"/>
                  </a:lnTo>
                  <a:lnTo>
                    <a:pt x="7"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7" y="30"/>
                  </a:lnTo>
                  <a:lnTo>
                    <a:pt x="7" y="29"/>
                  </a:lnTo>
                  <a:lnTo>
                    <a:pt x="7" y="3"/>
                  </a:lnTo>
                  <a:close/>
                </a:path>
              </a:pathLst>
            </a:custGeom>
            <a:solidFill>
              <a:srgbClr val="000000"/>
            </a:solidFill>
            <a:ln w="9525">
              <a:noFill/>
              <a:round/>
              <a:headEnd/>
              <a:tailEnd/>
            </a:ln>
          </p:spPr>
          <p:txBody>
            <a:bodyPr/>
            <a:lstStyle/>
            <a:p>
              <a:endParaRPr lang="en-US"/>
            </a:p>
          </p:txBody>
        </p:sp>
        <p:sp>
          <p:nvSpPr>
            <p:cNvPr id="423130" name="Freeform 218"/>
            <p:cNvSpPr>
              <a:spLocks/>
            </p:cNvSpPr>
            <p:nvPr/>
          </p:nvSpPr>
          <p:spPr bwMode="auto">
            <a:xfrm>
              <a:off x="4575" y="1685"/>
              <a:ext cx="7" cy="32"/>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7" y="30"/>
                </a:cxn>
                <a:cxn ang="0">
                  <a:pos x="7" y="29"/>
                </a:cxn>
                <a:cxn ang="0">
                  <a:pos x="7" y="3"/>
                </a:cxn>
              </a:cxnLst>
              <a:rect l="0" t="0" r="r" b="b"/>
              <a:pathLst>
                <a:path w="7" h="32">
                  <a:moveTo>
                    <a:pt x="7" y="3"/>
                  </a:moveTo>
                  <a:lnTo>
                    <a:pt x="7" y="2"/>
                  </a:lnTo>
                  <a:lnTo>
                    <a:pt x="7"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7" y="30"/>
                  </a:lnTo>
                  <a:lnTo>
                    <a:pt x="7" y="29"/>
                  </a:lnTo>
                  <a:lnTo>
                    <a:pt x="7" y="3"/>
                  </a:lnTo>
                  <a:close/>
                </a:path>
              </a:pathLst>
            </a:custGeom>
            <a:solidFill>
              <a:srgbClr val="000000"/>
            </a:solidFill>
            <a:ln w="9525">
              <a:noFill/>
              <a:round/>
              <a:headEnd/>
              <a:tailEnd/>
            </a:ln>
          </p:spPr>
          <p:txBody>
            <a:bodyPr/>
            <a:lstStyle/>
            <a:p>
              <a:endParaRPr lang="en-US"/>
            </a:p>
          </p:txBody>
        </p:sp>
        <p:sp>
          <p:nvSpPr>
            <p:cNvPr id="423131" name="Freeform 219"/>
            <p:cNvSpPr>
              <a:spLocks/>
            </p:cNvSpPr>
            <p:nvPr/>
          </p:nvSpPr>
          <p:spPr bwMode="auto">
            <a:xfrm>
              <a:off x="4575" y="1730"/>
              <a:ext cx="7" cy="32"/>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7" y="30"/>
                </a:cxn>
                <a:cxn ang="0">
                  <a:pos x="7" y="29"/>
                </a:cxn>
                <a:cxn ang="0">
                  <a:pos x="7" y="3"/>
                </a:cxn>
              </a:cxnLst>
              <a:rect l="0" t="0" r="r" b="b"/>
              <a:pathLst>
                <a:path w="7" h="32">
                  <a:moveTo>
                    <a:pt x="7" y="3"/>
                  </a:moveTo>
                  <a:lnTo>
                    <a:pt x="7" y="2"/>
                  </a:lnTo>
                  <a:lnTo>
                    <a:pt x="7"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7" y="30"/>
                  </a:lnTo>
                  <a:lnTo>
                    <a:pt x="7" y="29"/>
                  </a:lnTo>
                  <a:lnTo>
                    <a:pt x="7" y="3"/>
                  </a:lnTo>
                  <a:close/>
                </a:path>
              </a:pathLst>
            </a:custGeom>
            <a:solidFill>
              <a:srgbClr val="000000"/>
            </a:solidFill>
            <a:ln w="9525">
              <a:noFill/>
              <a:round/>
              <a:headEnd/>
              <a:tailEnd/>
            </a:ln>
          </p:spPr>
          <p:txBody>
            <a:bodyPr/>
            <a:lstStyle/>
            <a:p>
              <a:endParaRPr lang="en-US"/>
            </a:p>
          </p:txBody>
        </p:sp>
        <p:sp>
          <p:nvSpPr>
            <p:cNvPr id="423132" name="Freeform 220"/>
            <p:cNvSpPr>
              <a:spLocks/>
            </p:cNvSpPr>
            <p:nvPr/>
          </p:nvSpPr>
          <p:spPr bwMode="auto">
            <a:xfrm>
              <a:off x="4575" y="1775"/>
              <a:ext cx="7" cy="32"/>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0" y="27"/>
                </a:cxn>
                <a:cxn ang="0">
                  <a:pos x="0" y="28"/>
                </a:cxn>
                <a:cxn ang="0">
                  <a:pos x="1" y="30"/>
                </a:cxn>
                <a:cxn ang="0">
                  <a:pos x="2" y="31"/>
                </a:cxn>
                <a:cxn ang="0">
                  <a:pos x="3" y="32"/>
                </a:cxn>
                <a:cxn ang="0">
                  <a:pos x="4" y="32"/>
                </a:cxn>
                <a:cxn ang="0">
                  <a:pos x="5" y="31"/>
                </a:cxn>
                <a:cxn ang="0">
                  <a:pos x="7" y="30"/>
                </a:cxn>
                <a:cxn ang="0">
                  <a:pos x="7" y="28"/>
                </a:cxn>
                <a:cxn ang="0">
                  <a:pos x="7" y="3"/>
                </a:cxn>
              </a:cxnLst>
              <a:rect l="0" t="0" r="r" b="b"/>
              <a:pathLst>
                <a:path w="7" h="32">
                  <a:moveTo>
                    <a:pt x="7" y="3"/>
                  </a:moveTo>
                  <a:lnTo>
                    <a:pt x="7" y="2"/>
                  </a:lnTo>
                  <a:lnTo>
                    <a:pt x="7" y="1"/>
                  </a:lnTo>
                  <a:lnTo>
                    <a:pt x="5" y="0"/>
                  </a:lnTo>
                  <a:lnTo>
                    <a:pt x="4" y="0"/>
                  </a:lnTo>
                  <a:lnTo>
                    <a:pt x="3" y="0"/>
                  </a:lnTo>
                  <a:lnTo>
                    <a:pt x="2" y="0"/>
                  </a:lnTo>
                  <a:lnTo>
                    <a:pt x="1" y="1"/>
                  </a:lnTo>
                  <a:lnTo>
                    <a:pt x="0" y="2"/>
                  </a:lnTo>
                  <a:lnTo>
                    <a:pt x="0" y="27"/>
                  </a:lnTo>
                  <a:lnTo>
                    <a:pt x="0" y="28"/>
                  </a:lnTo>
                  <a:lnTo>
                    <a:pt x="1" y="30"/>
                  </a:lnTo>
                  <a:lnTo>
                    <a:pt x="2" y="31"/>
                  </a:lnTo>
                  <a:lnTo>
                    <a:pt x="3" y="32"/>
                  </a:lnTo>
                  <a:lnTo>
                    <a:pt x="4" y="32"/>
                  </a:lnTo>
                  <a:lnTo>
                    <a:pt x="5" y="31"/>
                  </a:lnTo>
                  <a:lnTo>
                    <a:pt x="7" y="30"/>
                  </a:lnTo>
                  <a:lnTo>
                    <a:pt x="7" y="28"/>
                  </a:lnTo>
                  <a:lnTo>
                    <a:pt x="7" y="3"/>
                  </a:lnTo>
                  <a:close/>
                </a:path>
              </a:pathLst>
            </a:custGeom>
            <a:solidFill>
              <a:srgbClr val="000000"/>
            </a:solidFill>
            <a:ln w="9525">
              <a:noFill/>
              <a:round/>
              <a:headEnd/>
              <a:tailEnd/>
            </a:ln>
          </p:spPr>
          <p:txBody>
            <a:bodyPr/>
            <a:lstStyle/>
            <a:p>
              <a:endParaRPr lang="en-US"/>
            </a:p>
          </p:txBody>
        </p:sp>
        <p:sp>
          <p:nvSpPr>
            <p:cNvPr id="423133" name="Freeform 221"/>
            <p:cNvSpPr>
              <a:spLocks/>
            </p:cNvSpPr>
            <p:nvPr/>
          </p:nvSpPr>
          <p:spPr bwMode="auto">
            <a:xfrm>
              <a:off x="4575" y="1820"/>
              <a:ext cx="7" cy="32"/>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0" y="27"/>
                </a:cxn>
                <a:cxn ang="0">
                  <a:pos x="0" y="28"/>
                </a:cxn>
                <a:cxn ang="0">
                  <a:pos x="1" y="29"/>
                </a:cxn>
                <a:cxn ang="0">
                  <a:pos x="2" y="31"/>
                </a:cxn>
                <a:cxn ang="0">
                  <a:pos x="3" y="32"/>
                </a:cxn>
                <a:cxn ang="0">
                  <a:pos x="4" y="32"/>
                </a:cxn>
                <a:cxn ang="0">
                  <a:pos x="5" y="31"/>
                </a:cxn>
                <a:cxn ang="0">
                  <a:pos x="7" y="29"/>
                </a:cxn>
                <a:cxn ang="0">
                  <a:pos x="7" y="28"/>
                </a:cxn>
                <a:cxn ang="0">
                  <a:pos x="7" y="3"/>
                </a:cxn>
              </a:cxnLst>
              <a:rect l="0" t="0" r="r" b="b"/>
              <a:pathLst>
                <a:path w="7" h="32">
                  <a:moveTo>
                    <a:pt x="7" y="3"/>
                  </a:moveTo>
                  <a:lnTo>
                    <a:pt x="7" y="2"/>
                  </a:lnTo>
                  <a:lnTo>
                    <a:pt x="7" y="1"/>
                  </a:lnTo>
                  <a:lnTo>
                    <a:pt x="5" y="0"/>
                  </a:lnTo>
                  <a:lnTo>
                    <a:pt x="4" y="0"/>
                  </a:lnTo>
                  <a:lnTo>
                    <a:pt x="3" y="0"/>
                  </a:lnTo>
                  <a:lnTo>
                    <a:pt x="2" y="0"/>
                  </a:lnTo>
                  <a:lnTo>
                    <a:pt x="1" y="1"/>
                  </a:lnTo>
                  <a:lnTo>
                    <a:pt x="0" y="2"/>
                  </a:lnTo>
                  <a:lnTo>
                    <a:pt x="0" y="27"/>
                  </a:lnTo>
                  <a:lnTo>
                    <a:pt x="0" y="28"/>
                  </a:lnTo>
                  <a:lnTo>
                    <a:pt x="1" y="29"/>
                  </a:lnTo>
                  <a:lnTo>
                    <a:pt x="2" y="31"/>
                  </a:lnTo>
                  <a:lnTo>
                    <a:pt x="3" y="32"/>
                  </a:lnTo>
                  <a:lnTo>
                    <a:pt x="4" y="32"/>
                  </a:lnTo>
                  <a:lnTo>
                    <a:pt x="5" y="31"/>
                  </a:lnTo>
                  <a:lnTo>
                    <a:pt x="7" y="29"/>
                  </a:lnTo>
                  <a:lnTo>
                    <a:pt x="7" y="28"/>
                  </a:lnTo>
                  <a:lnTo>
                    <a:pt x="7" y="3"/>
                  </a:lnTo>
                  <a:close/>
                </a:path>
              </a:pathLst>
            </a:custGeom>
            <a:solidFill>
              <a:srgbClr val="000000"/>
            </a:solidFill>
            <a:ln w="9525">
              <a:noFill/>
              <a:round/>
              <a:headEnd/>
              <a:tailEnd/>
            </a:ln>
          </p:spPr>
          <p:txBody>
            <a:bodyPr/>
            <a:lstStyle/>
            <a:p>
              <a:endParaRPr lang="en-US"/>
            </a:p>
          </p:txBody>
        </p:sp>
        <p:sp>
          <p:nvSpPr>
            <p:cNvPr id="423134" name="Freeform 222"/>
            <p:cNvSpPr>
              <a:spLocks/>
            </p:cNvSpPr>
            <p:nvPr/>
          </p:nvSpPr>
          <p:spPr bwMode="auto">
            <a:xfrm>
              <a:off x="4575" y="1864"/>
              <a:ext cx="7" cy="33"/>
            </a:xfrm>
            <a:custGeom>
              <a:avLst/>
              <a:gdLst/>
              <a:ahLst/>
              <a:cxnLst>
                <a:cxn ang="0">
                  <a:pos x="7" y="4"/>
                </a:cxn>
                <a:cxn ang="0">
                  <a:pos x="7" y="3"/>
                </a:cxn>
                <a:cxn ang="0">
                  <a:pos x="7" y="2"/>
                </a:cxn>
                <a:cxn ang="0">
                  <a:pos x="5" y="0"/>
                </a:cxn>
                <a:cxn ang="0">
                  <a:pos x="4" y="0"/>
                </a:cxn>
                <a:cxn ang="0">
                  <a:pos x="3" y="0"/>
                </a:cxn>
                <a:cxn ang="0">
                  <a:pos x="2" y="0"/>
                </a:cxn>
                <a:cxn ang="0">
                  <a:pos x="1" y="2"/>
                </a:cxn>
                <a:cxn ang="0">
                  <a:pos x="0" y="3"/>
                </a:cxn>
                <a:cxn ang="0">
                  <a:pos x="0" y="28"/>
                </a:cxn>
                <a:cxn ang="0">
                  <a:pos x="0" y="29"/>
                </a:cxn>
                <a:cxn ang="0">
                  <a:pos x="1" y="30"/>
                </a:cxn>
                <a:cxn ang="0">
                  <a:pos x="2" y="31"/>
                </a:cxn>
                <a:cxn ang="0">
                  <a:pos x="3" y="33"/>
                </a:cxn>
                <a:cxn ang="0">
                  <a:pos x="4" y="33"/>
                </a:cxn>
                <a:cxn ang="0">
                  <a:pos x="5" y="31"/>
                </a:cxn>
                <a:cxn ang="0">
                  <a:pos x="7" y="30"/>
                </a:cxn>
                <a:cxn ang="0">
                  <a:pos x="7" y="29"/>
                </a:cxn>
                <a:cxn ang="0">
                  <a:pos x="7" y="4"/>
                </a:cxn>
              </a:cxnLst>
              <a:rect l="0" t="0" r="r" b="b"/>
              <a:pathLst>
                <a:path w="7" h="33">
                  <a:moveTo>
                    <a:pt x="7" y="4"/>
                  </a:moveTo>
                  <a:lnTo>
                    <a:pt x="7" y="3"/>
                  </a:lnTo>
                  <a:lnTo>
                    <a:pt x="7" y="2"/>
                  </a:lnTo>
                  <a:lnTo>
                    <a:pt x="5" y="0"/>
                  </a:lnTo>
                  <a:lnTo>
                    <a:pt x="4" y="0"/>
                  </a:lnTo>
                  <a:lnTo>
                    <a:pt x="3" y="0"/>
                  </a:lnTo>
                  <a:lnTo>
                    <a:pt x="2" y="0"/>
                  </a:lnTo>
                  <a:lnTo>
                    <a:pt x="1" y="2"/>
                  </a:lnTo>
                  <a:lnTo>
                    <a:pt x="0" y="3"/>
                  </a:lnTo>
                  <a:lnTo>
                    <a:pt x="0" y="28"/>
                  </a:lnTo>
                  <a:lnTo>
                    <a:pt x="0" y="29"/>
                  </a:lnTo>
                  <a:lnTo>
                    <a:pt x="1" y="30"/>
                  </a:lnTo>
                  <a:lnTo>
                    <a:pt x="2" y="31"/>
                  </a:lnTo>
                  <a:lnTo>
                    <a:pt x="3" y="33"/>
                  </a:lnTo>
                  <a:lnTo>
                    <a:pt x="4" y="33"/>
                  </a:lnTo>
                  <a:lnTo>
                    <a:pt x="5" y="31"/>
                  </a:lnTo>
                  <a:lnTo>
                    <a:pt x="7" y="30"/>
                  </a:lnTo>
                  <a:lnTo>
                    <a:pt x="7" y="29"/>
                  </a:lnTo>
                  <a:lnTo>
                    <a:pt x="7" y="4"/>
                  </a:lnTo>
                  <a:close/>
                </a:path>
              </a:pathLst>
            </a:custGeom>
            <a:solidFill>
              <a:srgbClr val="000000"/>
            </a:solidFill>
            <a:ln w="9525">
              <a:noFill/>
              <a:round/>
              <a:headEnd/>
              <a:tailEnd/>
            </a:ln>
          </p:spPr>
          <p:txBody>
            <a:bodyPr/>
            <a:lstStyle/>
            <a:p>
              <a:endParaRPr lang="en-US"/>
            </a:p>
          </p:txBody>
        </p:sp>
        <p:sp>
          <p:nvSpPr>
            <p:cNvPr id="423135" name="Freeform 223"/>
            <p:cNvSpPr>
              <a:spLocks/>
            </p:cNvSpPr>
            <p:nvPr/>
          </p:nvSpPr>
          <p:spPr bwMode="auto">
            <a:xfrm>
              <a:off x="4575" y="1909"/>
              <a:ext cx="7" cy="32"/>
            </a:xfrm>
            <a:custGeom>
              <a:avLst/>
              <a:gdLst/>
              <a:ahLst/>
              <a:cxnLst>
                <a:cxn ang="0">
                  <a:pos x="7" y="4"/>
                </a:cxn>
                <a:cxn ang="0">
                  <a:pos x="7" y="3"/>
                </a:cxn>
                <a:cxn ang="0">
                  <a:pos x="7" y="1"/>
                </a:cxn>
                <a:cxn ang="0">
                  <a:pos x="5" y="0"/>
                </a:cxn>
                <a:cxn ang="0">
                  <a:pos x="4" y="0"/>
                </a:cxn>
                <a:cxn ang="0">
                  <a:pos x="3" y="0"/>
                </a:cxn>
                <a:cxn ang="0">
                  <a:pos x="2" y="0"/>
                </a:cxn>
                <a:cxn ang="0">
                  <a:pos x="1" y="1"/>
                </a:cxn>
                <a:cxn ang="0">
                  <a:pos x="0" y="3"/>
                </a:cxn>
                <a:cxn ang="0">
                  <a:pos x="0" y="28"/>
                </a:cxn>
                <a:cxn ang="0">
                  <a:pos x="0" y="29"/>
                </a:cxn>
                <a:cxn ang="0">
                  <a:pos x="1" y="30"/>
                </a:cxn>
                <a:cxn ang="0">
                  <a:pos x="2" y="31"/>
                </a:cxn>
                <a:cxn ang="0">
                  <a:pos x="3" y="32"/>
                </a:cxn>
                <a:cxn ang="0">
                  <a:pos x="4" y="32"/>
                </a:cxn>
                <a:cxn ang="0">
                  <a:pos x="5" y="31"/>
                </a:cxn>
                <a:cxn ang="0">
                  <a:pos x="7" y="30"/>
                </a:cxn>
                <a:cxn ang="0">
                  <a:pos x="7" y="29"/>
                </a:cxn>
                <a:cxn ang="0">
                  <a:pos x="7" y="4"/>
                </a:cxn>
              </a:cxnLst>
              <a:rect l="0" t="0" r="r" b="b"/>
              <a:pathLst>
                <a:path w="7" h="32">
                  <a:moveTo>
                    <a:pt x="7" y="4"/>
                  </a:moveTo>
                  <a:lnTo>
                    <a:pt x="7" y="3"/>
                  </a:lnTo>
                  <a:lnTo>
                    <a:pt x="7" y="1"/>
                  </a:lnTo>
                  <a:lnTo>
                    <a:pt x="5" y="0"/>
                  </a:lnTo>
                  <a:lnTo>
                    <a:pt x="4" y="0"/>
                  </a:lnTo>
                  <a:lnTo>
                    <a:pt x="3" y="0"/>
                  </a:lnTo>
                  <a:lnTo>
                    <a:pt x="2" y="0"/>
                  </a:lnTo>
                  <a:lnTo>
                    <a:pt x="1" y="1"/>
                  </a:lnTo>
                  <a:lnTo>
                    <a:pt x="0" y="3"/>
                  </a:lnTo>
                  <a:lnTo>
                    <a:pt x="0" y="28"/>
                  </a:lnTo>
                  <a:lnTo>
                    <a:pt x="0" y="29"/>
                  </a:lnTo>
                  <a:lnTo>
                    <a:pt x="1" y="30"/>
                  </a:lnTo>
                  <a:lnTo>
                    <a:pt x="2" y="31"/>
                  </a:lnTo>
                  <a:lnTo>
                    <a:pt x="3" y="32"/>
                  </a:lnTo>
                  <a:lnTo>
                    <a:pt x="4" y="32"/>
                  </a:lnTo>
                  <a:lnTo>
                    <a:pt x="5" y="31"/>
                  </a:lnTo>
                  <a:lnTo>
                    <a:pt x="7" y="30"/>
                  </a:lnTo>
                  <a:lnTo>
                    <a:pt x="7" y="29"/>
                  </a:lnTo>
                  <a:lnTo>
                    <a:pt x="7" y="4"/>
                  </a:lnTo>
                  <a:close/>
                </a:path>
              </a:pathLst>
            </a:custGeom>
            <a:solidFill>
              <a:srgbClr val="000000"/>
            </a:solidFill>
            <a:ln w="9525">
              <a:noFill/>
              <a:round/>
              <a:headEnd/>
              <a:tailEnd/>
            </a:ln>
          </p:spPr>
          <p:txBody>
            <a:bodyPr/>
            <a:lstStyle/>
            <a:p>
              <a:endParaRPr lang="en-US"/>
            </a:p>
          </p:txBody>
        </p:sp>
        <p:sp>
          <p:nvSpPr>
            <p:cNvPr id="423136" name="Freeform 224"/>
            <p:cNvSpPr>
              <a:spLocks/>
            </p:cNvSpPr>
            <p:nvPr/>
          </p:nvSpPr>
          <p:spPr bwMode="auto">
            <a:xfrm>
              <a:off x="4575" y="1954"/>
              <a:ext cx="7" cy="32"/>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7" y="30"/>
                </a:cxn>
                <a:cxn ang="0">
                  <a:pos x="7" y="29"/>
                </a:cxn>
                <a:cxn ang="0">
                  <a:pos x="7" y="3"/>
                </a:cxn>
              </a:cxnLst>
              <a:rect l="0" t="0" r="r" b="b"/>
              <a:pathLst>
                <a:path w="7" h="32">
                  <a:moveTo>
                    <a:pt x="7" y="3"/>
                  </a:moveTo>
                  <a:lnTo>
                    <a:pt x="7" y="2"/>
                  </a:lnTo>
                  <a:lnTo>
                    <a:pt x="7"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7" y="30"/>
                  </a:lnTo>
                  <a:lnTo>
                    <a:pt x="7" y="29"/>
                  </a:lnTo>
                  <a:lnTo>
                    <a:pt x="7" y="3"/>
                  </a:lnTo>
                  <a:close/>
                </a:path>
              </a:pathLst>
            </a:custGeom>
            <a:solidFill>
              <a:srgbClr val="000000"/>
            </a:solidFill>
            <a:ln w="9525">
              <a:noFill/>
              <a:round/>
              <a:headEnd/>
              <a:tailEnd/>
            </a:ln>
          </p:spPr>
          <p:txBody>
            <a:bodyPr/>
            <a:lstStyle/>
            <a:p>
              <a:endParaRPr lang="en-US"/>
            </a:p>
          </p:txBody>
        </p:sp>
        <p:sp>
          <p:nvSpPr>
            <p:cNvPr id="423137" name="Freeform 225"/>
            <p:cNvSpPr>
              <a:spLocks/>
            </p:cNvSpPr>
            <p:nvPr/>
          </p:nvSpPr>
          <p:spPr bwMode="auto">
            <a:xfrm>
              <a:off x="4575" y="1999"/>
              <a:ext cx="7" cy="32"/>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7" y="30"/>
                </a:cxn>
                <a:cxn ang="0">
                  <a:pos x="7" y="29"/>
                </a:cxn>
                <a:cxn ang="0">
                  <a:pos x="7" y="3"/>
                </a:cxn>
              </a:cxnLst>
              <a:rect l="0" t="0" r="r" b="b"/>
              <a:pathLst>
                <a:path w="7" h="32">
                  <a:moveTo>
                    <a:pt x="7" y="3"/>
                  </a:moveTo>
                  <a:lnTo>
                    <a:pt x="7" y="2"/>
                  </a:lnTo>
                  <a:lnTo>
                    <a:pt x="7"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7" y="30"/>
                  </a:lnTo>
                  <a:lnTo>
                    <a:pt x="7" y="29"/>
                  </a:lnTo>
                  <a:lnTo>
                    <a:pt x="7" y="3"/>
                  </a:lnTo>
                  <a:close/>
                </a:path>
              </a:pathLst>
            </a:custGeom>
            <a:solidFill>
              <a:srgbClr val="000000"/>
            </a:solidFill>
            <a:ln w="9525">
              <a:noFill/>
              <a:round/>
              <a:headEnd/>
              <a:tailEnd/>
            </a:ln>
          </p:spPr>
          <p:txBody>
            <a:bodyPr/>
            <a:lstStyle/>
            <a:p>
              <a:endParaRPr lang="en-US"/>
            </a:p>
          </p:txBody>
        </p:sp>
        <p:sp>
          <p:nvSpPr>
            <p:cNvPr id="423138" name="Freeform 226"/>
            <p:cNvSpPr>
              <a:spLocks/>
            </p:cNvSpPr>
            <p:nvPr/>
          </p:nvSpPr>
          <p:spPr bwMode="auto">
            <a:xfrm>
              <a:off x="4575" y="2044"/>
              <a:ext cx="7" cy="32"/>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7" y="30"/>
                </a:cxn>
                <a:cxn ang="0">
                  <a:pos x="7" y="29"/>
                </a:cxn>
                <a:cxn ang="0">
                  <a:pos x="7" y="3"/>
                </a:cxn>
              </a:cxnLst>
              <a:rect l="0" t="0" r="r" b="b"/>
              <a:pathLst>
                <a:path w="7" h="32">
                  <a:moveTo>
                    <a:pt x="7" y="3"/>
                  </a:moveTo>
                  <a:lnTo>
                    <a:pt x="7" y="2"/>
                  </a:lnTo>
                  <a:lnTo>
                    <a:pt x="7"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7" y="30"/>
                  </a:lnTo>
                  <a:lnTo>
                    <a:pt x="7" y="29"/>
                  </a:lnTo>
                  <a:lnTo>
                    <a:pt x="7" y="3"/>
                  </a:lnTo>
                  <a:close/>
                </a:path>
              </a:pathLst>
            </a:custGeom>
            <a:solidFill>
              <a:srgbClr val="000000"/>
            </a:solidFill>
            <a:ln w="9525">
              <a:noFill/>
              <a:round/>
              <a:headEnd/>
              <a:tailEnd/>
            </a:ln>
          </p:spPr>
          <p:txBody>
            <a:bodyPr/>
            <a:lstStyle/>
            <a:p>
              <a:endParaRPr lang="en-US"/>
            </a:p>
          </p:txBody>
        </p:sp>
        <p:sp>
          <p:nvSpPr>
            <p:cNvPr id="423139" name="Freeform 227"/>
            <p:cNvSpPr>
              <a:spLocks/>
            </p:cNvSpPr>
            <p:nvPr/>
          </p:nvSpPr>
          <p:spPr bwMode="auto">
            <a:xfrm>
              <a:off x="4575" y="2089"/>
              <a:ext cx="7" cy="32"/>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7" y="30"/>
                </a:cxn>
                <a:cxn ang="0">
                  <a:pos x="7" y="29"/>
                </a:cxn>
                <a:cxn ang="0">
                  <a:pos x="7" y="3"/>
                </a:cxn>
              </a:cxnLst>
              <a:rect l="0" t="0" r="r" b="b"/>
              <a:pathLst>
                <a:path w="7" h="32">
                  <a:moveTo>
                    <a:pt x="7" y="3"/>
                  </a:moveTo>
                  <a:lnTo>
                    <a:pt x="7" y="2"/>
                  </a:lnTo>
                  <a:lnTo>
                    <a:pt x="7"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7" y="30"/>
                  </a:lnTo>
                  <a:lnTo>
                    <a:pt x="7" y="29"/>
                  </a:lnTo>
                  <a:lnTo>
                    <a:pt x="7" y="3"/>
                  </a:lnTo>
                  <a:close/>
                </a:path>
              </a:pathLst>
            </a:custGeom>
            <a:solidFill>
              <a:srgbClr val="000000"/>
            </a:solidFill>
            <a:ln w="9525">
              <a:noFill/>
              <a:round/>
              <a:headEnd/>
              <a:tailEnd/>
            </a:ln>
          </p:spPr>
          <p:txBody>
            <a:bodyPr/>
            <a:lstStyle/>
            <a:p>
              <a:endParaRPr lang="en-US"/>
            </a:p>
          </p:txBody>
        </p:sp>
        <p:sp>
          <p:nvSpPr>
            <p:cNvPr id="423140" name="Freeform 228"/>
            <p:cNvSpPr>
              <a:spLocks/>
            </p:cNvSpPr>
            <p:nvPr/>
          </p:nvSpPr>
          <p:spPr bwMode="auto">
            <a:xfrm>
              <a:off x="4575" y="2134"/>
              <a:ext cx="7" cy="32"/>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7" y="30"/>
                </a:cxn>
                <a:cxn ang="0">
                  <a:pos x="7" y="29"/>
                </a:cxn>
                <a:cxn ang="0">
                  <a:pos x="7" y="3"/>
                </a:cxn>
              </a:cxnLst>
              <a:rect l="0" t="0" r="r" b="b"/>
              <a:pathLst>
                <a:path w="7" h="32">
                  <a:moveTo>
                    <a:pt x="7" y="3"/>
                  </a:moveTo>
                  <a:lnTo>
                    <a:pt x="7" y="2"/>
                  </a:lnTo>
                  <a:lnTo>
                    <a:pt x="7"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7" y="30"/>
                  </a:lnTo>
                  <a:lnTo>
                    <a:pt x="7" y="29"/>
                  </a:lnTo>
                  <a:lnTo>
                    <a:pt x="7" y="3"/>
                  </a:lnTo>
                  <a:close/>
                </a:path>
              </a:pathLst>
            </a:custGeom>
            <a:solidFill>
              <a:srgbClr val="000000"/>
            </a:solidFill>
            <a:ln w="9525">
              <a:noFill/>
              <a:round/>
              <a:headEnd/>
              <a:tailEnd/>
            </a:ln>
          </p:spPr>
          <p:txBody>
            <a:bodyPr/>
            <a:lstStyle/>
            <a:p>
              <a:endParaRPr lang="en-US"/>
            </a:p>
          </p:txBody>
        </p:sp>
        <p:sp>
          <p:nvSpPr>
            <p:cNvPr id="423141" name="Freeform 229"/>
            <p:cNvSpPr>
              <a:spLocks/>
            </p:cNvSpPr>
            <p:nvPr/>
          </p:nvSpPr>
          <p:spPr bwMode="auto">
            <a:xfrm>
              <a:off x="4575" y="2179"/>
              <a:ext cx="7" cy="32"/>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7" y="30"/>
                </a:cxn>
                <a:cxn ang="0">
                  <a:pos x="7" y="29"/>
                </a:cxn>
                <a:cxn ang="0">
                  <a:pos x="7" y="3"/>
                </a:cxn>
              </a:cxnLst>
              <a:rect l="0" t="0" r="r" b="b"/>
              <a:pathLst>
                <a:path w="7" h="32">
                  <a:moveTo>
                    <a:pt x="7" y="3"/>
                  </a:moveTo>
                  <a:lnTo>
                    <a:pt x="7" y="2"/>
                  </a:lnTo>
                  <a:lnTo>
                    <a:pt x="7"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7" y="30"/>
                  </a:lnTo>
                  <a:lnTo>
                    <a:pt x="7" y="29"/>
                  </a:lnTo>
                  <a:lnTo>
                    <a:pt x="7" y="3"/>
                  </a:lnTo>
                  <a:close/>
                </a:path>
              </a:pathLst>
            </a:custGeom>
            <a:solidFill>
              <a:srgbClr val="000000"/>
            </a:solidFill>
            <a:ln w="9525">
              <a:noFill/>
              <a:round/>
              <a:headEnd/>
              <a:tailEnd/>
            </a:ln>
          </p:spPr>
          <p:txBody>
            <a:bodyPr/>
            <a:lstStyle/>
            <a:p>
              <a:endParaRPr lang="en-US"/>
            </a:p>
          </p:txBody>
        </p:sp>
        <p:sp>
          <p:nvSpPr>
            <p:cNvPr id="423142" name="Freeform 230"/>
            <p:cNvSpPr>
              <a:spLocks/>
            </p:cNvSpPr>
            <p:nvPr/>
          </p:nvSpPr>
          <p:spPr bwMode="auto">
            <a:xfrm>
              <a:off x="4575" y="2224"/>
              <a:ext cx="7" cy="32"/>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7" y="30"/>
                </a:cxn>
                <a:cxn ang="0">
                  <a:pos x="7" y="29"/>
                </a:cxn>
                <a:cxn ang="0">
                  <a:pos x="7" y="3"/>
                </a:cxn>
              </a:cxnLst>
              <a:rect l="0" t="0" r="r" b="b"/>
              <a:pathLst>
                <a:path w="7" h="32">
                  <a:moveTo>
                    <a:pt x="7" y="3"/>
                  </a:moveTo>
                  <a:lnTo>
                    <a:pt x="7" y="2"/>
                  </a:lnTo>
                  <a:lnTo>
                    <a:pt x="7"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7" y="30"/>
                  </a:lnTo>
                  <a:lnTo>
                    <a:pt x="7" y="29"/>
                  </a:lnTo>
                  <a:lnTo>
                    <a:pt x="7" y="3"/>
                  </a:lnTo>
                  <a:close/>
                </a:path>
              </a:pathLst>
            </a:custGeom>
            <a:solidFill>
              <a:srgbClr val="000000"/>
            </a:solidFill>
            <a:ln w="9525">
              <a:noFill/>
              <a:round/>
              <a:headEnd/>
              <a:tailEnd/>
            </a:ln>
          </p:spPr>
          <p:txBody>
            <a:bodyPr/>
            <a:lstStyle/>
            <a:p>
              <a:endParaRPr lang="en-US"/>
            </a:p>
          </p:txBody>
        </p:sp>
        <p:sp>
          <p:nvSpPr>
            <p:cNvPr id="423143" name="Freeform 231"/>
            <p:cNvSpPr>
              <a:spLocks/>
            </p:cNvSpPr>
            <p:nvPr/>
          </p:nvSpPr>
          <p:spPr bwMode="auto">
            <a:xfrm>
              <a:off x="4575" y="2269"/>
              <a:ext cx="7" cy="32"/>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7" y="30"/>
                </a:cxn>
                <a:cxn ang="0">
                  <a:pos x="7" y="29"/>
                </a:cxn>
                <a:cxn ang="0">
                  <a:pos x="7" y="3"/>
                </a:cxn>
              </a:cxnLst>
              <a:rect l="0" t="0" r="r" b="b"/>
              <a:pathLst>
                <a:path w="7" h="32">
                  <a:moveTo>
                    <a:pt x="7" y="3"/>
                  </a:moveTo>
                  <a:lnTo>
                    <a:pt x="7" y="2"/>
                  </a:lnTo>
                  <a:lnTo>
                    <a:pt x="7"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7" y="30"/>
                  </a:lnTo>
                  <a:lnTo>
                    <a:pt x="7" y="29"/>
                  </a:lnTo>
                  <a:lnTo>
                    <a:pt x="7" y="3"/>
                  </a:lnTo>
                  <a:close/>
                </a:path>
              </a:pathLst>
            </a:custGeom>
            <a:solidFill>
              <a:srgbClr val="000000"/>
            </a:solidFill>
            <a:ln w="9525">
              <a:noFill/>
              <a:round/>
              <a:headEnd/>
              <a:tailEnd/>
            </a:ln>
          </p:spPr>
          <p:txBody>
            <a:bodyPr/>
            <a:lstStyle/>
            <a:p>
              <a:endParaRPr lang="en-US"/>
            </a:p>
          </p:txBody>
        </p:sp>
        <p:sp>
          <p:nvSpPr>
            <p:cNvPr id="423144" name="Freeform 232"/>
            <p:cNvSpPr>
              <a:spLocks/>
            </p:cNvSpPr>
            <p:nvPr/>
          </p:nvSpPr>
          <p:spPr bwMode="auto">
            <a:xfrm>
              <a:off x="4575" y="2314"/>
              <a:ext cx="7" cy="32"/>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0" y="27"/>
                </a:cxn>
                <a:cxn ang="0">
                  <a:pos x="0" y="29"/>
                </a:cxn>
                <a:cxn ang="0">
                  <a:pos x="1" y="30"/>
                </a:cxn>
                <a:cxn ang="0">
                  <a:pos x="2" y="31"/>
                </a:cxn>
                <a:cxn ang="0">
                  <a:pos x="3" y="32"/>
                </a:cxn>
                <a:cxn ang="0">
                  <a:pos x="4" y="32"/>
                </a:cxn>
                <a:cxn ang="0">
                  <a:pos x="5" y="31"/>
                </a:cxn>
                <a:cxn ang="0">
                  <a:pos x="7" y="30"/>
                </a:cxn>
                <a:cxn ang="0">
                  <a:pos x="7" y="29"/>
                </a:cxn>
                <a:cxn ang="0">
                  <a:pos x="7" y="3"/>
                </a:cxn>
              </a:cxnLst>
              <a:rect l="0" t="0" r="r" b="b"/>
              <a:pathLst>
                <a:path w="7" h="32">
                  <a:moveTo>
                    <a:pt x="7" y="3"/>
                  </a:moveTo>
                  <a:lnTo>
                    <a:pt x="7" y="2"/>
                  </a:lnTo>
                  <a:lnTo>
                    <a:pt x="7" y="1"/>
                  </a:lnTo>
                  <a:lnTo>
                    <a:pt x="5" y="0"/>
                  </a:lnTo>
                  <a:lnTo>
                    <a:pt x="4" y="0"/>
                  </a:lnTo>
                  <a:lnTo>
                    <a:pt x="3" y="0"/>
                  </a:lnTo>
                  <a:lnTo>
                    <a:pt x="2" y="0"/>
                  </a:lnTo>
                  <a:lnTo>
                    <a:pt x="1" y="1"/>
                  </a:lnTo>
                  <a:lnTo>
                    <a:pt x="0" y="2"/>
                  </a:lnTo>
                  <a:lnTo>
                    <a:pt x="0" y="27"/>
                  </a:lnTo>
                  <a:lnTo>
                    <a:pt x="0" y="29"/>
                  </a:lnTo>
                  <a:lnTo>
                    <a:pt x="1" y="30"/>
                  </a:lnTo>
                  <a:lnTo>
                    <a:pt x="2" y="31"/>
                  </a:lnTo>
                  <a:lnTo>
                    <a:pt x="3" y="32"/>
                  </a:lnTo>
                  <a:lnTo>
                    <a:pt x="4" y="32"/>
                  </a:lnTo>
                  <a:lnTo>
                    <a:pt x="5" y="31"/>
                  </a:lnTo>
                  <a:lnTo>
                    <a:pt x="7" y="30"/>
                  </a:lnTo>
                  <a:lnTo>
                    <a:pt x="7" y="29"/>
                  </a:lnTo>
                  <a:lnTo>
                    <a:pt x="7" y="3"/>
                  </a:lnTo>
                  <a:close/>
                </a:path>
              </a:pathLst>
            </a:custGeom>
            <a:solidFill>
              <a:srgbClr val="000000"/>
            </a:solidFill>
            <a:ln w="9525">
              <a:noFill/>
              <a:round/>
              <a:headEnd/>
              <a:tailEnd/>
            </a:ln>
          </p:spPr>
          <p:txBody>
            <a:bodyPr/>
            <a:lstStyle/>
            <a:p>
              <a:endParaRPr lang="en-US"/>
            </a:p>
          </p:txBody>
        </p:sp>
        <p:sp>
          <p:nvSpPr>
            <p:cNvPr id="423145" name="Freeform 233"/>
            <p:cNvSpPr>
              <a:spLocks/>
            </p:cNvSpPr>
            <p:nvPr/>
          </p:nvSpPr>
          <p:spPr bwMode="auto">
            <a:xfrm>
              <a:off x="4575" y="2359"/>
              <a:ext cx="7" cy="32"/>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0" y="27"/>
                </a:cxn>
                <a:cxn ang="0">
                  <a:pos x="0" y="28"/>
                </a:cxn>
                <a:cxn ang="0">
                  <a:pos x="1" y="29"/>
                </a:cxn>
                <a:cxn ang="0">
                  <a:pos x="2" y="31"/>
                </a:cxn>
                <a:cxn ang="0">
                  <a:pos x="3" y="32"/>
                </a:cxn>
                <a:cxn ang="0">
                  <a:pos x="4" y="32"/>
                </a:cxn>
                <a:cxn ang="0">
                  <a:pos x="5" y="31"/>
                </a:cxn>
                <a:cxn ang="0">
                  <a:pos x="7" y="29"/>
                </a:cxn>
                <a:cxn ang="0">
                  <a:pos x="7" y="28"/>
                </a:cxn>
                <a:cxn ang="0">
                  <a:pos x="7" y="3"/>
                </a:cxn>
              </a:cxnLst>
              <a:rect l="0" t="0" r="r" b="b"/>
              <a:pathLst>
                <a:path w="7" h="32">
                  <a:moveTo>
                    <a:pt x="7" y="3"/>
                  </a:moveTo>
                  <a:lnTo>
                    <a:pt x="7" y="2"/>
                  </a:lnTo>
                  <a:lnTo>
                    <a:pt x="7" y="1"/>
                  </a:lnTo>
                  <a:lnTo>
                    <a:pt x="5" y="0"/>
                  </a:lnTo>
                  <a:lnTo>
                    <a:pt x="4" y="0"/>
                  </a:lnTo>
                  <a:lnTo>
                    <a:pt x="3" y="0"/>
                  </a:lnTo>
                  <a:lnTo>
                    <a:pt x="2" y="0"/>
                  </a:lnTo>
                  <a:lnTo>
                    <a:pt x="1" y="1"/>
                  </a:lnTo>
                  <a:lnTo>
                    <a:pt x="0" y="2"/>
                  </a:lnTo>
                  <a:lnTo>
                    <a:pt x="0" y="27"/>
                  </a:lnTo>
                  <a:lnTo>
                    <a:pt x="0" y="28"/>
                  </a:lnTo>
                  <a:lnTo>
                    <a:pt x="1" y="29"/>
                  </a:lnTo>
                  <a:lnTo>
                    <a:pt x="2" y="31"/>
                  </a:lnTo>
                  <a:lnTo>
                    <a:pt x="3" y="32"/>
                  </a:lnTo>
                  <a:lnTo>
                    <a:pt x="4" y="32"/>
                  </a:lnTo>
                  <a:lnTo>
                    <a:pt x="5" y="31"/>
                  </a:lnTo>
                  <a:lnTo>
                    <a:pt x="7" y="29"/>
                  </a:lnTo>
                  <a:lnTo>
                    <a:pt x="7" y="28"/>
                  </a:lnTo>
                  <a:lnTo>
                    <a:pt x="7" y="3"/>
                  </a:lnTo>
                  <a:close/>
                </a:path>
              </a:pathLst>
            </a:custGeom>
            <a:solidFill>
              <a:srgbClr val="000000"/>
            </a:solidFill>
            <a:ln w="9525">
              <a:noFill/>
              <a:round/>
              <a:headEnd/>
              <a:tailEnd/>
            </a:ln>
          </p:spPr>
          <p:txBody>
            <a:bodyPr/>
            <a:lstStyle/>
            <a:p>
              <a:endParaRPr lang="en-US"/>
            </a:p>
          </p:txBody>
        </p:sp>
        <p:sp>
          <p:nvSpPr>
            <p:cNvPr id="423146" name="Freeform 234"/>
            <p:cNvSpPr>
              <a:spLocks/>
            </p:cNvSpPr>
            <p:nvPr/>
          </p:nvSpPr>
          <p:spPr bwMode="auto">
            <a:xfrm>
              <a:off x="4575" y="2403"/>
              <a:ext cx="7" cy="33"/>
            </a:xfrm>
            <a:custGeom>
              <a:avLst/>
              <a:gdLst/>
              <a:ahLst/>
              <a:cxnLst>
                <a:cxn ang="0">
                  <a:pos x="7" y="4"/>
                </a:cxn>
                <a:cxn ang="0">
                  <a:pos x="7" y="3"/>
                </a:cxn>
                <a:cxn ang="0">
                  <a:pos x="7" y="2"/>
                </a:cxn>
                <a:cxn ang="0">
                  <a:pos x="5" y="0"/>
                </a:cxn>
                <a:cxn ang="0">
                  <a:pos x="4" y="0"/>
                </a:cxn>
                <a:cxn ang="0">
                  <a:pos x="3" y="0"/>
                </a:cxn>
                <a:cxn ang="0">
                  <a:pos x="2" y="0"/>
                </a:cxn>
                <a:cxn ang="0">
                  <a:pos x="1" y="2"/>
                </a:cxn>
                <a:cxn ang="0">
                  <a:pos x="0" y="3"/>
                </a:cxn>
                <a:cxn ang="0">
                  <a:pos x="0" y="28"/>
                </a:cxn>
                <a:cxn ang="0">
                  <a:pos x="0" y="29"/>
                </a:cxn>
                <a:cxn ang="0">
                  <a:pos x="1" y="30"/>
                </a:cxn>
                <a:cxn ang="0">
                  <a:pos x="2" y="31"/>
                </a:cxn>
                <a:cxn ang="0">
                  <a:pos x="3" y="33"/>
                </a:cxn>
                <a:cxn ang="0">
                  <a:pos x="4" y="33"/>
                </a:cxn>
                <a:cxn ang="0">
                  <a:pos x="5" y="31"/>
                </a:cxn>
                <a:cxn ang="0">
                  <a:pos x="7" y="30"/>
                </a:cxn>
                <a:cxn ang="0">
                  <a:pos x="7" y="29"/>
                </a:cxn>
                <a:cxn ang="0">
                  <a:pos x="7" y="4"/>
                </a:cxn>
              </a:cxnLst>
              <a:rect l="0" t="0" r="r" b="b"/>
              <a:pathLst>
                <a:path w="7" h="33">
                  <a:moveTo>
                    <a:pt x="7" y="4"/>
                  </a:moveTo>
                  <a:lnTo>
                    <a:pt x="7" y="3"/>
                  </a:lnTo>
                  <a:lnTo>
                    <a:pt x="7" y="2"/>
                  </a:lnTo>
                  <a:lnTo>
                    <a:pt x="5" y="0"/>
                  </a:lnTo>
                  <a:lnTo>
                    <a:pt x="4" y="0"/>
                  </a:lnTo>
                  <a:lnTo>
                    <a:pt x="3" y="0"/>
                  </a:lnTo>
                  <a:lnTo>
                    <a:pt x="2" y="0"/>
                  </a:lnTo>
                  <a:lnTo>
                    <a:pt x="1" y="2"/>
                  </a:lnTo>
                  <a:lnTo>
                    <a:pt x="0" y="3"/>
                  </a:lnTo>
                  <a:lnTo>
                    <a:pt x="0" y="28"/>
                  </a:lnTo>
                  <a:lnTo>
                    <a:pt x="0" y="29"/>
                  </a:lnTo>
                  <a:lnTo>
                    <a:pt x="1" y="30"/>
                  </a:lnTo>
                  <a:lnTo>
                    <a:pt x="2" y="31"/>
                  </a:lnTo>
                  <a:lnTo>
                    <a:pt x="3" y="33"/>
                  </a:lnTo>
                  <a:lnTo>
                    <a:pt x="4" y="33"/>
                  </a:lnTo>
                  <a:lnTo>
                    <a:pt x="5" y="31"/>
                  </a:lnTo>
                  <a:lnTo>
                    <a:pt x="7" y="30"/>
                  </a:lnTo>
                  <a:lnTo>
                    <a:pt x="7" y="29"/>
                  </a:lnTo>
                  <a:lnTo>
                    <a:pt x="7" y="4"/>
                  </a:lnTo>
                  <a:close/>
                </a:path>
              </a:pathLst>
            </a:custGeom>
            <a:solidFill>
              <a:srgbClr val="000000"/>
            </a:solidFill>
            <a:ln w="9525">
              <a:noFill/>
              <a:round/>
              <a:headEnd/>
              <a:tailEnd/>
            </a:ln>
          </p:spPr>
          <p:txBody>
            <a:bodyPr/>
            <a:lstStyle/>
            <a:p>
              <a:endParaRPr lang="en-US"/>
            </a:p>
          </p:txBody>
        </p:sp>
        <p:sp>
          <p:nvSpPr>
            <p:cNvPr id="423147" name="Freeform 235"/>
            <p:cNvSpPr>
              <a:spLocks/>
            </p:cNvSpPr>
            <p:nvPr/>
          </p:nvSpPr>
          <p:spPr bwMode="auto">
            <a:xfrm>
              <a:off x="4575" y="2448"/>
              <a:ext cx="7" cy="32"/>
            </a:xfrm>
            <a:custGeom>
              <a:avLst/>
              <a:gdLst/>
              <a:ahLst/>
              <a:cxnLst>
                <a:cxn ang="0">
                  <a:pos x="7" y="4"/>
                </a:cxn>
                <a:cxn ang="0">
                  <a:pos x="7" y="3"/>
                </a:cxn>
                <a:cxn ang="0">
                  <a:pos x="7" y="1"/>
                </a:cxn>
                <a:cxn ang="0">
                  <a:pos x="5" y="0"/>
                </a:cxn>
                <a:cxn ang="0">
                  <a:pos x="4" y="0"/>
                </a:cxn>
                <a:cxn ang="0">
                  <a:pos x="3" y="0"/>
                </a:cxn>
                <a:cxn ang="0">
                  <a:pos x="2" y="0"/>
                </a:cxn>
                <a:cxn ang="0">
                  <a:pos x="1" y="1"/>
                </a:cxn>
                <a:cxn ang="0">
                  <a:pos x="0" y="3"/>
                </a:cxn>
                <a:cxn ang="0">
                  <a:pos x="0" y="28"/>
                </a:cxn>
                <a:cxn ang="0">
                  <a:pos x="0" y="29"/>
                </a:cxn>
                <a:cxn ang="0">
                  <a:pos x="1" y="30"/>
                </a:cxn>
                <a:cxn ang="0">
                  <a:pos x="2" y="31"/>
                </a:cxn>
                <a:cxn ang="0">
                  <a:pos x="3" y="32"/>
                </a:cxn>
                <a:cxn ang="0">
                  <a:pos x="4" y="32"/>
                </a:cxn>
                <a:cxn ang="0">
                  <a:pos x="5" y="31"/>
                </a:cxn>
                <a:cxn ang="0">
                  <a:pos x="7" y="30"/>
                </a:cxn>
                <a:cxn ang="0">
                  <a:pos x="7" y="29"/>
                </a:cxn>
                <a:cxn ang="0">
                  <a:pos x="7" y="4"/>
                </a:cxn>
              </a:cxnLst>
              <a:rect l="0" t="0" r="r" b="b"/>
              <a:pathLst>
                <a:path w="7" h="32">
                  <a:moveTo>
                    <a:pt x="7" y="4"/>
                  </a:moveTo>
                  <a:lnTo>
                    <a:pt x="7" y="3"/>
                  </a:lnTo>
                  <a:lnTo>
                    <a:pt x="7" y="1"/>
                  </a:lnTo>
                  <a:lnTo>
                    <a:pt x="5" y="0"/>
                  </a:lnTo>
                  <a:lnTo>
                    <a:pt x="4" y="0"/>
                  </a:lnTo>
                  <a:lnTo>
                    <a:pt x="3" y="0"/>
                  </a:lnTo>
                  <a:lnTo>
                    <a:pt x="2" y="0"/>
                  </a:lnTo>
                  <a:lnTo>
                    <a:pt x="1" y="1"/>
                  </a:lnTo>
                  <a:lnTo>
                    <a:pt x="0" y="3"/>
                  </a:lnTo>
                  <a:lnTo>
                    <a:pt x="0" y="28"/>
                  </a:lnTo>
                  <a:lnTo>
                    <a:pt x="0" y="29"/>
                  </a:lnTo>
                  <a:lnTo>
                    <a:pt x="1" y="30"/>
                  </a:lnTo>
                  <a:lnTo>
                    <a:pt x="2" y="31"/>
                  </a:lnTo>
                  <a:lnTo>
                    <a:pt x="3" y="32"/>
                  </a:lnTo>
                  <a:lnTo>
                    <a:pt x="4" y="32"/>
                  </a:lnTo>
                  <a:lnTo>
                    <a:pt x="5" y="31"/>
                  </a:lnTo>
                  <a:lnTo>
                    <a:pt x="7" y="30"/>
                  </a:lnTo>
                  <a:lnTo>
                    <a:pt x="7" y="29"/>
                  </a:lnTo>
                  <a:lnTo>
                    <a:pt x="7" y="4"/>
                  </a:lnTo>
                  <a:close/>
                </a:path>
              </a:pathLst>
            </a:custGeom>
            <a:solidFill>
              <a:srgbClr val="000000"/>
            </a:solidFill>
            <a:ln w="9525">
              <a:noFill/>
              <a:round/>
              <a:headEnd/>
              <a:tailEnd/>
            </a:ln>
          </p:spPr>
          <p:txBody>
            <a:bodyPr/>
            <a:lstStyle/>
            <a:p>
              <a:endParaRPr lang="en-US"/>
            </a:p>
          </p:txBody>
        </p:sp>
        <p:sp>
          <p:nvSpPr>
            <p:cNvPr id="423148" name="Freeform 236"/>
            <p:cNvSpPr>
              <a:spLocks/>
            </p:cNvSpPr>
            <p:nvPr/>
          </p:nvSpPr>
          <p:spPr bwMode="auto">
            <a:xfrm>
              <a:off x="4575" y="2493"/>
              <a:ext cx="7" cy="32"/>
            </a:xfrm>
            <a:custGeom>
              <a:avLst/>
              <a:gdLst/>
              <a:ahLst/>
              <a:cxnLst>
                <a:cxn ang="0">
                  <a:pos x="7" y="4"/>
                </a:cxn>
                <a:cxn ang="0">
                  <a:pos x="7" y="2"/>
                </a:cxn>
                <a:cxn ang="0">
                  <a:pos x="7"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7" y="30"/>
                </a:cxn>
                <a:cxn ang="0">
                  <a:pos x="7" y="29"/>
                </a:cxn>
                <a:cxn ang="0">
                  <a:pos x="7" y="4"/>
                </a:cxn>
              </a:cxnLst>
              <a:rect l="0" t="0" r="r" b="b"/>
              <a:pathLst>
                <a:path w="7" h="32">
                  <a:moveTo>
                    <a:pt x="7" y="4"/>
                  </a:moveTo>
                  <a:lnTo>
                    <a:pt x="7" y="2"/>
                  </a:lnTo>
                  <a:lnTo>
                    <a:pt x="7"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7" y="30"/>
                  </a:lnTo>
                  <a:lnTo>
                    <a:pt x="7" y="29"/>
                  </a:lnTo>
                  <a:lnTo>
                    <a:pt x="7" y="4"/>
                  </a:lnTo>
                  <a:close/>
                </a:path>
              </a:pathLst>
            </a:custGeom>
            <a:solidFill>
              <a:srgbClr val="000000"/>
            </a:solidFill>
            <a:ln w="9525">
              <a:noFill/>
              <a:round/>
              <a:headEnd/>
              <a:tailEnd/>
            </a:ln>
          </p:spPr>
          <p:txBody>
            <a:bodyPr/>
            <a:lstStyle/>
            <a:p>
              <a:endParaRPr lang="en-US"/>
            </a:p>
          </p:txBody>
        </p:sp>
        <p:sp>
          <p:nvSpPr>
            <p:cNvPr id="423149" name="Freeform 237"/>
            <p:cNvSpPr>
              <a:spLocks/>
            </p:cNvSpPr>
            <p:nvPr/>
          </p:nvSpPr>
          <p:spPr bwMode="auto">
            <a:xfrm>
              <a:off x="4575" y="2538"/>
              <a:ext cx="7" cy="32"/>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7" y="30"/>
                </a:cxn>
                <a:cxn ang="0">
                  <a:pos x="7" y="29"/>
                </a:cxn>
                <a:cxn ang="0">
                  <a:pos x="7" y="3"/>
                </a:cxn>
              </a:cxnLst>
              <a:rect l="0" t="0" r="r" b="b"/>
              <a:pathLst>
                <a:path w="7" h="32">
                  <a:moveTo>
                    <a:pt x="7" y="3"/>
                  </a:moveTo>
                  <a:lnTo>
                    <a:pt x="7" y="2"/>
                  </a:lnTo>
                  <a:lnTo>
                    <a:pt x="7"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7" y="30"/>
                  </a:lnTo>
                  <a:lnTo>
                    <a:pt x="7" y="29"/>
                  </a:lnTo>
                  <a:lnTo>
                    <a:pt x="7" y="3"/>
                  </a:lnTo>
                  <a:close/>
                </a:path>
              </a:pathLst>
            </a:custGeom>
            <a:solidFill>
              <a:srgbClr val="000000"/>
            </a:solidFill>
            <a:ln w="9525">
              <a:noFill/>
              <a:round/>
              <a:headEnd/>
              <a:tailEnd/>
            </a:ln>
          </p:spPr>
          <p:txBody>
            <a:bodyPr/>
            <a:lstStyle/>
            <a:p>
              <a:endParaRPr lang="en-US"/>
            </a:p>
          </p:txBody>
        </p:sp>
        <p:sp>
          <p:nvSpPr>
            <p:cNvPr id="423150" name="Freeform 238"/>
            <p:cNvSpPr>
              <a:spLocks/>
            </p:cNvSpPr>
            <p:nvPr/>
          </p:nvSpPr>
          <p:spPr bwMode="auto">
            <a:xfrm>
              <a:off x="4575" y="2583"/>
              <a:ext cx="7" cy="32"/>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7" y="30"/>
                </a:cxn>
                <a:cxn ang="0">
                  <a:pos x="7" y="29"/>
                </a:cxn>
                <a:cxn ang="0">
                  <a:pos x="7" y="3"/>
                </a:cxn>
              </a:cxnLst>
              <a:rect l="0" t="0" r="r" b="b"/>
              <a:pathLst>
                <a:path w="7" h="32">
                  <a:moveTo>
                    <a:pt x="7" y="3"/>
                  </a:moveTo>
                  <a:lnTo>
                    <a:pt x="7" y="2"/>
                  </a:lnTo>
                  <a:lnTo>
                    <a:pt x="7"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7" y="30"/>
                  </a:lnTo>
                  <a:lnTo>
                    <a:pt x="7" y="29"/>
                  </a:lnTo>
                  <a:lnTo>
                    <a:pt x="7" y="3"/>
                  </a:lnTo>
                  <a:close/>
                </a:path>
              </a:pathLst>
            </a:custGeom>
            <a:solidFill>
              <a:srgbClr val="000000"/>
            </a:solidFill>
            <a:ln w="9525">
              <a:noFill/>
              <a:round/>
              <a:headEnd/>
              <a:tailEnd/>
            </a:ln>
          </p:spPr>
          <p:txBody>
            <a:bodyPr/>
            <a:lstStyle/>
            <a:p>
              <a:endParaRPr lang="en-US"/>
            </a:p>
          </p:txBody>
        </p:sp>
        <p:sp>
          <p:nvSpPr>
            <p:cNvPr id="423151" name="Freeform 239"/>
            <p:cNvSpPr>
              <a:spLocks/>
            </p:cNvSpPr>
            <p:nvPr/>
          </p:nvSpPr>
          <p:spPr bwMode="auto">
            <a:xfrm>
              <a:off x="4575" y="2628"/>
              <a:ext cx="7" cy="32"/>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7" y="30"/>
                </a:cxn>
                <a:cxn ang="0">
                  <a:pos x="7" y="29"/>
                </a:cxn>
                <a:cxn ang="0">
                  <a:pos x="7" y="3"/>
                </a:cxn>
              </a:cxnLst>
              <a:rect l="0" t="0" r="r" b="b"/>
              <a:pathLst>
                <a:path w="7" h="32">
                  <a:moveTo>
                    <a:pt x="7" y="3"/>
                  </a:moveTo>
                  <a:lnTo>
                    <a:pt x="7" y="2"/>
                  </a:lnTo>
                  <a:lnTo>
                    <a:pt x="7"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7" y="30"/>
                  </a:lnTo>
                  <a:lnTo>
                    <a:pt x="7" y="29"/>
                  </a:lnTo>
                  <a:lnTo>
                    <a:pt x="7" y="3"/>
                  </a:lnTo>
                  <a:close/>
                </a:path>
              </a:pathLst>
            </a:custGeom>
            <a:solidFill>
              <a:srgbClr val="000000"/>
            </a:solidFill>
            <a:ln w="9525">
              <a:noFill/>
              <a:round/>
              <a:headEnd/>
              <a:tailEnd/>
            </a:ln>
          </p:spPr>
          <p:txBody>
            <a:bodyPr/>
            <a:lstStyle/>
            <a:p>
              <a:endParaRPr lang="en-US"/>
            </a:p>
          </p:txBody>
        </p:sp>
        <p:sp>
          <p:nvSpPr>
            <p:cNvPr id="423152" name="Freeform 240"/>
            <p:cNvSpPr>
              <a:spLocks/>
            </p:cNvSpPr>
            <p:nvPr/>
          </p:nvSpPr>
          <p:spPr bwMode="auto">
            <a:xfrm>
              <a:off x="4575" y="2673"/>
              <a:ext cx="7" cy="32"/>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7" y="30"/>
                </a:cxn>
                <a:cxn ang="0">
                  <a:pos x="7" y="29"/>
                </a:cxn>
                <a:cxn ang="0">
                  <a:pos x="7" y="3"/>
                </a:cxn>
              </a:cxnLst>
              <a:rect l="0" t="0" r="r" b="b"/>
              <a:pathLst>
                <a:path w="7" h="32">
                  <a:moveTo>
                    <a:pt x="7" y="3"/>
                  </a:moveTo>
                  <a:lnTo>
                    <a:pt x="7" y="2"/>
                  </a:lnTo>
                  <a:lnTo>
                    <a:pt x="7"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7" y="30"/>
                  </a:lnTo>
                  <a:lnTo>
                    <a:pt x="7" y="29"/>
                  </a:lnTo>
                  <a:lnTo>
                    <a:pt x="7" y="3"/>
                  </a:lnTo>
                  <a:close/>
                </a:path>
              </a:pathLst>
            </a:custGeom>
            <a:solidFill>
              <a:srgbClr val="000000"/>
            </a:solidFill>
            <a:ln w="9525">
              <a:noFill/>
              <a:round/>
              <a:headEnd/>
              <a:tailEnd/>
            </a:ln>
          </p:spPr>
          <p:txBody>
            <a:bodyPr/>
            <a:lstStyle/>
            <a:p>
              <a:endParaRPr lang="en-US"/>
            </a:p>
          </p:txBody>
        </p:sp>
        <p:sp>
          <p:nvSpPr>
            <p:cNvPr id="423153" name="Freeform 241"/>
            <p:cNvSpPr>
              <a:spLocks/>
            </p:cNvSpPr>
            <p:nvPr/>
          </p:nvSpPr>
          <p:spPr bwMode="auto">
            <a:xfrm>
              <a:off x="4575" y="2718"/>
              <a:ext cx="7" cy="32"/>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7" y="30"/>
                </a:cxn>
                <a:cxn ang="0">
                  <a:pos x="7" y="29"/>
                </a:cxn>
                <a:cxn ang="0">
                  <a:pos x="7" y="3"/>
                </a:cxn>
              </a:cxnLst>
              <a:rect l="0" t="0" r="r" b="b"/>
              <a:pathLst>
                <a:path w="7" h="32">
                  <a:moveTo>
                    <a:pt x="7" y="3"/>
                  </a:moveTo>
                  <a:lnTo>
                    <a:pt x="7" y="2"/>
                  </a:lnTo>
                  <a:lnTo>
                    <a:pt x="7"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7" y="30"/>
                  </a:lnTo>
                  <a:lnTo>
                    <a:pt x="7" y="29"/>
                  </a:lnTo>
                  <a:lnTo>
                    <a:pt x="7" y="3"/>
                  </a:lnTo>
                  <a:close/>
                </a:path>
              </a:pathLst>
            </a:custGeom>
            <a:solidFill>
              <a:srgbClr val="000000"/>
            </a:solidFill>
            <a:ln w="9525">
              <a:noFill/>
              <a:round/>
              <a:headEnd/>
              <a:tailEnd/>
            </a:ln>
          </p:spPr>
          <p:txBody>
            <a:bodyPr/>
            <a:lstStyle/>
            <a:p>
              <a:endParaRPr lang="en-US"/>
            </a:p>
          </p:txBody>
        </p:sp>
        <p:sp>
          <p:nvSpPr>
            <p:cNvPr id="423154" name="Freeform 242"/>
            <p:cNvSpPr>
              <a:spLocks/>
            </p:cNvSpPr>
            <p:nvPr/>
          </p:nvSpPr>
          <p:spPr bwMode="auto">
            <a:xfrm>
              <a:off x="4575" y="2763"/>
              <a:ext cx="7" cy="32"/>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7" y="30"/>
                </a:cxn>
                <a:cxn ang="0">
                  <a:pos x="7" y="29"/>
                </a:cxn>
                <a:cxn ang="0">
                  <a:pos x="7" y="3"/>
                </a:cxn>
              </a:cxnLst>
              <a:rect l="0" t="0" r="r" b="b"/>
              <a:pathLst>
                <a:path w="7" h="32">
                  <a:moveTo>
                    <a:pt x="7" y="3"/>
                  </a:moveTo>
                  <a:lnTo>
                    <a:pt x="7" y="2"/>
                  </a:lnTo>
                  <a:lnTo>
                    <a:pt x="7"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7" y="30"/>
                  </a:lnTo>
                  <a:lnTo>
                    <a:pt x="7" y="29"/>
                  </a:lnTo>
                  <a:lnTo>
                    <a:pt x="7" y="3"/>
                  </a:lnTo>
                  <a:close/>
                </a:path>
              </a:pathLst>
            </a:custGeom>
            <a:solidFill>
              <a:srgbClr val="000000"/>
            </a:solidFill>
            <a:ln w="9525">
              <a:noFill/>
              <a:round/>
              <a:headEnd/>
              <a:tailEnd/>
            </a:ln>
          </p:spPr>
          <p:txBody>
            <a:bodyPr/>
            <a:lstStyle/>
            <a:p>
              <a:endParaRPr lang="en-US"/>
            </a:p>
          </p:txBody>
        </p:sp>
        <p:sp>
          <p:nvSpPr>
            <p:cNvPr id="423155" name="Freeform 243"/>
            <p:cNvSpPr>
              <a:spLocks/>
            </p:cNvSpPr>
            <p:nvPr/>
          </p:nvSpPr>
          <p:spPr bwMode="auto">
            <a:xfrm>
              <a:off x="4575" y="2808"/>
              <a:ext cx="7" cy="32"/>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7" y="30"/>
                </a:cxn>
                <a:cxn ang="0">
                  <a:pos x="7" y="29"/>
                </a:cxn>
                <a:cxn ang="0">
                  <a:pos x="7" y="3"/>
                </a:cxn>
              </a:cxnLst>
              <a:rect l="0" t="0" r="r" b="b"/>
              <a:pathLst>
                <a:path w="7" h="32">
                  <a:moveTo>
                    <a:pt x="7" y="3"/>
                  </a:moveTo>
                  <a:lnTo>
                    <a:pt x="7" y="2"/>
                  </a:lnTo>
                  <a:lnTo>
                    <a:pt x="7"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7" y="30"/>
                  </a:lnTo>
                  <a:lnTo>
                    <a:pt x="7" y="29"/>
                  </a:lnTo>
                  <a:lnTo>
                    <a:pt x="7" y="3"/>
                  </a:lnTo>
                  <a:close/>
                </a:path>
              </a:pathLst>
            </a:custGeom>
            <a:solidFill>
              <a:srgbClr val="000000"/>
            </a:solidFill>
            <a:ln w="9525">
              <a:noFill/>
              <a:round/>
              <a:headEnd/>
              <a:tailEnd/>
            </a:ln>
          </p:spPr>
          <p:txBody>
            <a:bodyPr/>
            <a:lstStyle/>
            <a:p>
              <a:endParaRPr lang="en-US"/>
            </a:p>
          </p:txBody>
        </p:sp>
        <p:sp>
          <p:nvSpPr>
            <p:cNvPr id="423156" name="Freeform 244"/>
            <p:cNvSpPr>
              <a:spLocks/>
            </p:cNvSpPr>
            <p:nvPr/>
          </p:nvSpPr>
          <p:spPr bwMode="auto">
            <a:xfrm>
              <a:off x="4575" y="2853"/>
              <a:ext cx="7" cy="32"/>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0" y="27"/>
                </a:cxn>
                <a:cxn ang="0">
                  <a:pos x="0" y="29"/>
                </a:cxn>
                <a:cxn ang="0">
                  <a:pos x="1" y="30"/>
                </a:cxn>
                <a:cxn ang="0">
                  <a:pos x="2" y="31"/>
                </a:cxn>
                <a:cxn ang="0">
                  <a:pos x="3" y="32"/>
                </a:cxn>
                <a:cxn ang="0">
                  <a:pos x="4" y="32"/>
                </a:cxn>
                <a:cxn ang="0">
                  <a:pos x="5" y="31"/>
                </a:cxn>
                <a:cxn ang="0">
                  <a:pos x="7" y="30"/>
                </a:cxn>
                <a:cxn ang="0">
                  <a:pos x="7" y="29"/>
                </a:cxn>
                <a:cxn ang="0">
                  <a:pos x="7" y="3"/>
                </a:cxn>
              </a:cxnLst>
              <a:rect l="0" t="0" r="r" b="b"/>
              <a:pathLst>
                <a:path w="7" h="32">
                  <a:moveTo>
                    <a:pt x="7" y="3"/>
                  </a:moveTo>
                  <a:lnTo>
                    <a:pt x="7" y="2"/>
                  </a:lnTo>
                  <a:lnTo>
                    <a:pt x="7" y="1"/>
                  </a:lnTo>
                  <a:lnTo>
                    <a:pt x="5" y="0"/>
                  </a:lnTo>
                  <a:lnTo>
                    <a:pt x="4" y="0"/>
                  </a:lnTo>
                  <a:lnTo>
                    <a:pt x="3" y="0"/>
                  </a:lnTo>
                  <a:lnTo>
                    <a:pt x="2" y="0"/>
                  </a:lnTo>
                  <a:lnTo>
                    <a:pt x="1" y="1"/>
                  </a:lnTo>
                  <a:lnTo>
                    <a:pt x="0" y="2"/>
                  </a:lnTo>
                  <a:lnTo>
                    <a:pt x="0" y="27"/>
                  </a:lnTo>
                  <a:lnTo>
                    <a:pt x="0" y="29"/>
                  </a:lnTo>
                  <a:lnTo>
                    <a:pt x="1" y="30"/>
                  </a:lnTo>
                  <a:lnTo>
                    <a:pt x="2" y="31"/>
                  </a:lnTo>
                  <a:lnTo>
                    <a:pt x="3" y="32"/>
                  </a:lnTo>
                  <a:lnTo>
                    <a:pt x="4" y="32"/>
                  </a:lnTo>
                  <a:lnTo>
                    <a:pt x="5" y="31"/>
                  </a:lnTo>
                  <a:lnTo>
                    <a:pt x="7" y="30"/>
                  </a:lnTo>
                  <a:lnTo>
                    <a:pt x="7" y="29"/>
                  </a:lnTo>
                  <a:lnTo>
                    <a:pt x="7" y="3"/>
                  </a:lnTo>
                  <a:close/>
                </a:path>
              </a:pathLst>
            </a:custGeom>
            <a:solidFill>
              <a:srgbClr val="000000"/>
            </a:solidFill>
            <a:ln w="9525">
              <a:noFill/>
              <a:round/>
              <a:headEnd/>
              <a:tailEnd/>
            </a:ln>
          </p:spPr>
          <p:txBody>
            <a:bodyPr/>
            <a:lstStyle/>
            <a:p>
              <a:endParaRPr lang="en-US"/>
            </a:p>
          </p:txBody>
        </p:sp>
        <p:sp>
          <p:nvSpPr>
            <p:cNvPr id="423157" name="Freeform 245"/>
            <p:cNvSpPr>
              <a:spLocks/>
            </p:cNvSpPr>
            <p:nvPr/>
          </p:nvSpPr>
          <p:spPr bwMode="auto">
            <a:xfrm>
              <a:off x="4575" y="2898"/>
              <a:ext cx="7" cy="32"/>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0" y="27"/>
                </a:cxn>
                <a:cxn ang="0">
                  <a:pos x="0" y="28"/>
                </a:cxn>
                <a:cxn ang="0">
                  <a:pos x="1" y="30"/>
                </a:cxn>
                <a:cxn ang="0">
                  <a:pos x="2" y="31"/>
                </a:cxn>
                <a:cxn ang="0">
                  <a:pos x="3" y="32"/>
                </a:cxn>
                <a:cxn ang="0">
                  <a:pos x="4" y="32"/>
                </a:cxn>
                <a:cxn ang="0">
                  <a:pos x="5" y="31"/>
                </a:cxn>
                <a:cxn ang="0">
                  <a:pos x="7" y="30"/>
                </a:cxn>
                <a:cxn ang="0">
                  <a:pos x="7" y="28"/>
                </a:cxn>
                <a:cxn ang="0">
                  <a:pos x="7" y="3"/>
                </a:cxn>
              </a:cxnLst>
              <a:rect l="0" t="0" r="r" b="b"/>
              <a:pathLst>
                <a:path w="7" h="32">
                  <a:moveTo>
                    <a:pt x="7" y="3"/>
                  </a:moveTo>
                  <a:lnTo>
                    <a:pt x="7" y="2"/>
                  </a:lnTo>
                  <a:lnTo>
                    <a:pt x="7" y="1"/>
                  </a:lnTo>
                  <a:lnTo>
                    <a:pt x="5" y="0"/>
                  </a:lnTo>
                  <a:lnTo>
                    <a:pt x="4" y="0"/>
                  </a:lnTo>
                  <a:lnTo>
                    <a:pt x="3" y="0"/>
                  </a:lnTo>
                  <a:lnTo>
                    <a:pt x="2" y="0"/>
                  </a:lnTo>
                  <a:lnTo>
                    <a:pt x="1" y="1"/>
                  </a:lnTo>
                  <a:lnTo>
                    <a:pt x="0" y="2"/>
                  </a:lnTo>
                  <a:lnTo>
                    <a:pt x="0" y="27"/>
                  </a:lnTo>
                  <a:lnTo>
                    <a:pt x="0" y="28"/>
                  </a:lnTo>
                  <a:lnTo>
                    <a:pt x="1" y="30"/>
                  </a:lnTo>
                  <a:lnTo>
                    <a:pt x="2" y="31"/>
                  </a:lnTo>
                  <a:lnTo>
                    <a:pt x="3" y="32"/>
                  </a:lnTo>
                  <a:lnTo>
                    <a:pt x="4" y="32"/>
                  </a:lnTo>
                  <a:lnTo>
                    <a:pt x="5" y="31"/>
                  </a:lnTo>
                  <a:lnTo>
                    <a:pt x="7" y="30"/>
                  </a:lnTo>
                  <a:lnTo>
                    <a:pt x="7" y="28"/>
                  </a:lnTo>
                  <a:lnTo>
                    <a:pt x="7" y="3"/>
                  </a:lnTo>
                  <a:close/>
                </a:path>
              </a:pathLst>
            </a:custGeom>
            <a:solidFill>
              <a:srgbClr val="000000"/>
            </a:solidFill>
            <a:ln w="9525">
              <a:noFill/>
              <a:round/>
              <a:headEnd/>
              <a:tailEnd/>
            </a:ln>
          </p:spPr>
          <p:txBody>
            <a:bodyPr/>
            <a:lstStyle/>
            <a:p>
              <a:endParaRPr lang="en-US"/>
            </a:p>
          </p:txBody>
        </p:sp>
        <p:sp>
          <p:nvSpPr>
            <p:cNvPr id="423158" name="Freeform 246"/>
            <p:cNvSpPr>
              <a:spLocks/>
            </p:cNvSpPr>
            <p:nvPr/>
          </p:nvSpPr>
          <p:spPr bwMode="auto">
            <a:xfrm>
              <a:off x="4575" y="2942"/>
              <a:ext cx="7" cy="33"/>
            </a:xfrm>
            <a:custGeom>
              <a:avLst/>
              <a:gdLst/>
              <a:ahLst/>
              <a:cxnLst>
                <a:cxn ang="0">
                  <a:pos x="7" y="4"/>
                </a:cxn>
                <a:cxn ang="0">
                  <a:pos x="7" y="3"/>
                </a:cxn>
                <a:cxn ang="0">
                  <a:pos x="7" y="2"/>
                </a:cxn>
                <a:cxn ang="0">
                  <a:pos x="5" y="0"/>
                </a:cxn>
                <a:cxn ang="0">
                  <a:pos x="4" y="0"/>
                </a:cxn>
                <a:cxn ang="0">
                  <a:pos x="3" y="0"/>
                </a:cxn>
                <a:cxn ang="0">
                  <a:pos x="2" y="0"/>
                </a:cxn>
                <a:cxn ang="0">
                  <a:pos x="1" y="2"/>
                </a:cxn>
                <a:cxn ang="0">
                  <a:pos x="0" y="3"/>
                </a:cxn>
                <a:cxn ang="0">
                  <a:pos x="0" y="28"/>
                </a:cxn>
                <a:cxn ang="0">
                  <a:pos x="0" y="29"/>
                </a:cxn>
                <a:cxn ang="0">
                  <a:pos x="1" y="30"/>
                </a:cxn>
                <a:cxn ang="0">
                  <a:pos x="2" y="31"/>
                </a:cxn>
                <a:cxn ang="0">
                  <a:pos x="3" y="33"/>
                </a:cxn>
                <a:cxn ang="0">
                  <a:pos x="4" y="33"/>
                </a:cxn>
                <a:cxn ang="0">
                  <a:pos x="5" y="31"/>
                </a:cxn>
                <a:cxn ang="0">
                  <a:pos x="7" y="30"/>
                </a:cxn>
                <a:cxn ang="0">
                  <a:pos x="7" y="29"/>
                </a:cxn>
                <a:cxn ang="0">
                  <a:pos x="7" y="4"/>
                </a:cxn>
              </a:cxnLst>
              <a:rect l="0" t="0" r="r" b="b"/>
              <a:pathLst>
                <a:path w="7" h="33">
                  <a:moveTo>
                    <a:pt x="7" y="4"/>
                  </a:moveTo>
                  <a:lnTo>
                    <a:pt x="7" y="3"/>
                  </a:lnTo>
                  <a:lnTo>
                    <a:pt x="7" y="2"/>
                  </a:lnTo>
                  <a:lnTo>
                    <a:pt x="5" y="0"/>
                  </a:lnTo>
                  <a:lnTo>
                    <a:pt x="4" y="0"/>
                  </a:lnTo>
                  <a:lnTo>
                    <a:pt x="3" y="0"/>
                  </a:lnTo>
                  <a:lnTo>
                    <a:pt x="2" y="0"/>
                  </a:lnTo>
                  <a:lnTo>
                    <a:pt x="1" y="2"/>
                  </a:lnTo>
                  <a:lnTo>
                    <a:pt x="0" y="3"/>
                  </a:lnTo>
                  <a:lnTo>
                    <a:pt x="0" y="28"/>
                  </a:lnTo>
                  <a:lnTo>
                    <a:pt x="0" y="29"/>
                  </a:lnTo>
                  <a:lnTo>
                    <a:pt x="1" y="30"/>
                  </a:lnTo>
                  <a:lnTo>
                    <a:pt x="2" y="31"/>
                  </a:lnTo>
                  <a:lnTo>
                    <a:pt x="3" y="33"/>
                  </a:lnTo>
                  <a:lnTo>
                    <a:pt x="4" y="33"/>
                  </a:lnTo>
                  <a:lnTo>
                    <a:pt x="5" y="31"/>
                  </a:lnTo>
                  <a:lnTo>
                    <a:pt x="7" y="30"/>
                  </a:lnTo>
                  <a:lnTo>
                    <a:pt x="7" y="29"/>
                  </a:lnTo>
                  <a:lnTo>
                    <a:pt x="7" y="4"/>
                  </a:lnTo>
                  <a:close/>
                </a:path>
              </a:pathLst>
            </a:custGeom>
            <a:solidFill>
              <a:srgbClr val="000000"/>
            </a:solidFill>
            <a:ln w="9525">
              <a:noFill/>
              <a:round/>
              <a:headEnd/>
              <a:tailEnd/>
            </a:ln>
          </p:spPr>
          <p:txBody>
            <a:bodyPr/>
            <a:lstStyle/>
            <a:p>
              <a:endParaRPr lang="en-US"/>
            </a:p>
          </p:txBody>
        </p:sp>
        <p:sp>
          <p:nvSpPr>
            <p:cNvPr id="423159" name="Freeform 247"/>
            <p:cNvSpPr>
              <a:spLocks/>
            </p:cNvSpPr>
            <p:nvPr/>
          </p:nvSpPr>
          <p:spPr bwMode="auto">
            <a:xfrm>
              <a:off x="4575" y="2987"/>
              <a:ext cx="7" cy="32"/>
            </a:xfrm>
            <a:custGeom>
              <a:avLst/>
              <a:gdLst/>
              <a:ahLst/>
              <a:cxnLst>
                <a:cxn ang="0">
                  <a:pos x="7" y="4"/>
                </a:cxn>
                <a:cxn ang="0">
                  <a:pos x="7" y="3"/>
                </a:cxn>
                <a:cxn ang="0">
                  <a:pos x="7" y="1"/>
                </a:cxn>
                <a:cxn ang="0">
                  <a:pos x="5" y="0"/>
                </a:cxn>
                <a:cxn ang="0">
                  <a:pos x="4" y="0"/>
                </a:cxn>
                <a:cxn ang="0">
                  <a:pos x="3" y="0"/>
                </a:cxn>
                <a:cxn ang="0">
                  <a:pos x="2" y="0"/>
                </a:cxn>
                <a:cxn ang="0">
                  <a:pos x="1" y="1"/>
                </a:cxn>
                <a:cxn ang="0">
                  <a:pos x="0" y="3"/>
                </a:cxn>
                <a:cxn ang="0">
                  <a:pos x="0" y="28"/>
                </a:cxn>
                <a:cxn ang="0">
                  <a:pos x="0" y="29"/>
                </a:cxn>
                <a:cxn ang="0">
                  <a:pos x="1" y="30"/>
                </a:cxn>
                <a:cxn ang="0">
                  <a:pos x="2" y="31"/>
                </a:cxn>
                <a:cxn ang="0">
                  <a:pos x="3" y="32"/>
                </a:cxn>
                <a:cxn ang="0">
                  <a:pos x="4" y="32"/>
                </a:cxn>
                <a:cxn ang="0">
                  <a:pos x="5" y="31"/>
                </a:cxn>
                <a:cxn ang="0">
                  <a:pos x="7" y="30"/>
                </a:cxn>
                <a:cxn ang="0">
                  <a:pos x="7" y="29"/>
                </a:cxn>
                <a:cxn ang="0">
                  <a:pos x="7" y="4"/>
                </a:cxn>
              </a:cxnLst>
              <a:rect l="0" t="0" r="r" b="b"/>
              <a:pathLst>
                <a:path w="7" h="32">
                  <a:moveTo>
                    <a:pt x="7" y="4"/>
                  </a:moveTo>
                  <a:lnTo>
                    <a:pt x="7" y="3"/>
                  </a:lnTo>
                  <a:lnTo>
                    <a:pt x="7" y="1"/>
                  </a:lnTo>
                  <a:lnTo>
                    <a:pt x="5" y="0"/>
                  </a:lnTo>
                  <a:lnTo>
                    <a:pt x="4" y="0"/>
                  </a:lnTo>
                  <a:lnTo>
                    <a:pt x="3" y="0"/>
                  </a:lnTo>
                  <a:lnTo>
                    <a:pt x="2" y="0"/>
                  </a:lnTo>
                  <a:lnTo>
                    <a:pt x="1" y="1"/>
                  </a:lnTo>
                  <a:lnTo>
                    <a:pt x="0" y="3"/>
                  </a:lnTo>
                  <a:lnTo>
                    <a:pt x="0" y="28"/>
                  </a:lnTo>
                  <a:lnTo>
                    <a:pt x="0" y="29"/>
                  </a:lnTo>
                  <a:lnTo>
                    <a:pt x="1" y="30"/>
                  </a:lnTo>
                  <a:lnTo>
                    <a:pt x="2" y="31"/>
                  </a:lnTo>
                  <a:lnTo>
                    <a:pt x="3" y="32"/>
                  </a:lnTo>
                  <a:lnTo>
                    <a:pt x="4" y="32"/>
                  </a:lnTo>
                  <a:lnTo>
                    <a:pt x="5" y="31"/>
                  </a:lnTo>
                  <a:lnTo>
                    <a:pt x="7" y="30"/>
                  </a:lnTo>
                  <a:lnTo>
                    <a:pt x="7" y="29"/>
                  </a:lnTo>
                  <a:lnTo>
                    <a:pt x="7" y="4"/>
                  </a:lnTo>
                  <a:close/>
                </a:path>
              </a:pathLst>
            </a:custGeom>
            <a:solidFill>
              <a:srgbClr val="000000"/>
            </a:solidFill>
            <a:ln w="9525">
              <a:noFill/>
              <a:round/>
              <a:headEnd/>
              <a:tailEnd/>
            </a:ln>
          </p:spPr>
          <p:txBody>
            <a:bodyPr/>
            <a:lstStyle/>
            <a:p>
              <a:endParaRPr lang="en-US"/>
            </a:p>
          </p:txBody>
        </p:sp>
        <p:sp>
          <p:nvSpPr>
            <p:cNvPr id="423160" name="Freeform 248"/>
            <p:cNvSpPr>
              <a:spLocks/>
            </p:cNvSpPr>
            <p:nvPr/>
          </p:nvSpPr>
          <p:spPr bwMode="auto">
            <a:xfrm>
              <a:off x="4575" y="3032"/>
              <a:ext cx="7" cy="32"/>
            </a:xfrm>
            <a:custGeom>
              <a:avLst/>
              <a:gdLst/>
              <a:ahLst/>
              <a:cxnLst>
                <a:cxn ang="0">
                  <a:pos x="7" y="4"/>
                </a:cxn>
                <a:cxn ang="0">
                  <a:pos x="7" y="2"/>
                </a:cxn>
                <a:cxn ang="0">
                  <a:pos x="7"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7" y="30"/>
                </a:cxn>
                <a:cxn ang="0">
                  <a:pos x="7" y="29"/>
                </a:cxn>
                <a:cxn ang="0">
                  <a:pos x="7" y="4"/>
                </a:cxn>
              </a:cxnLst>
              <a:rect l="0" t="0" r="r" b="b"/>
              <a:pathLst>
                <a:path w="7" h="32">
                  <a:moveTo>
                    <a:pt x="7" y="4"/>
                  </a:moveTo>
                  <a:lnTo>
                    <a:pt x="7" y="2"/>
                  </a:lnTo>
                  <a:lnTo>
                    <a:pt x="7"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7" y="30"/>
                  </a:lnTo>
                  <a:lnTo>
                    <a:pt x="7" y="29"/>
                  </a:lnTo>
                  <a:lnTo>
                    <a:pt x="7" y="4"/>
                  </a:lnTo>
                  <a:close/>
                </a:path>
              </a:pathLst>
            </a:custGeom>
            <a:solidFill>
              <a:srgbClr val="000000"/>
            </a:solidFill>
            <a:ln w="9525">
              <a:noFill/>
              <a:round/>
              <a:headEnd/>
              <a:tailEnd/>
            </a:ln>
          </p:spPr>
          <p:txBody>
            <a:bodyPr/>
            <a:lstStyle/>
            <a:p>
              <a:endParaRPr lang="en-US"/>
            </a:p>
          </p:txBody>
        </p:sp>
        <p:sp>
          <p:nvSpPr>
            <p:cNvPr id="423161" name="Freeform 249"/>
            <p:cNvSpPr>
              <a:spLocks/>
            </p:cNvSpPr>
            <p:nvPr/>
          </p:nvSpPr>
          <p:spPr bwMode="auto">
            <a:xfrm>
              <a:off x="4575" y="3077"/>
              <a:ext cx="7" cy="32"/>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7" y="30"/>
                </a:cxn>
                <a:cxn ang="0">
                  <a:pos x="7" y="29"/>
                </a:cxn>
                <a:cxn ang="0">
                  <a:pos x="7" y="3"/>
                </a:cxn>
              </a:cxnLst>
              <a:rect l="0" t="0" r="r" b="b"/>
              <a:pathLst>
                <a:path w="7" h="32">
                  <a:moveTo>
                    <a:pt x="7" y="3"/>
                  </a:moveTo>
                  <a:lnTo>
                    <a:pt x="7" y="2"/>
                  </a:lnTo>
                  <a:lnTo>
                    <a:pt x="7"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7" y="30"/>
                  </a:lnTo>
                  <a:lnTo>
                    <a:pt x="7" y="29"/>
                  </a:lnTo>
                  <a:lnTo>
                    <a:pt x="7" y="3"/>
                  </a:lnTo>
                  <a:close/>
                </a:path>
              </a:pathLst>
            </a:custGeom>
            <a:solidFill>
              <a:srgbClr val="000000"/>
            </a:solidFill>
            <a:ln w="9525">
              <a:noFill/>
              <a:round/>
              <a:headEnd/>
              <a:tailEnd/>
            </a:ln>
          </p:spPr>
          <p:txBody>
            <a:bodyPr/>
            <a:lstStyle/>
            <a:p>
              <a:endParaRPr lang="en-US"/>
            </a:p>
          </p:txBody>
        </p:sp>
        <p:sp>
          <p:nvSpPr>
            <p:cNvPr id="423162" name="Freeform 250"/>
            <p:cNvSpPr>
              <a:spLocks/>
            </p:cNvSpPr>
            <p:nvPr/>
          </p:nvSpPr>
          <p:spPr bwMode="auto">
            <a:xfrm>
              <a:off x="4575" y="3122"/>
              <a:ext cx="7" cy="32"/>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7" y="30"/>
                </a:cxn>
                <a:cxn ang="0">
                  <a:pos x="7" y="29"/>
                </a:cxn>
                <a:cxn ang="0">
                  <a:pos x="7" y="3"/>
                </a:cxn>
              </a:cxnLst>
              <a:rect l="0" t="0" r="r" b="b"/>
              <a:pathLst>
                <a:path w="7" h="32">
                  <a:moveTo>
                    <a:pt x="7" y="3"/>
                  </a:moveTo>
                  <a:lnTo>
                    <a:pt x="7" y="2"/>
                  </a:lnTo>
                  <a:lnTo>
                    <a:pt x="7"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7" y="30"/>
                  </a:lnTo>
                  <a:lnTo>
                    <a:pt x="7" y="29"/>
                  </a:lnTo>
                  <a:lnTo>
                    <a:pt x="7" y="3"/>
                  </a:lnTo>
                  <a:close/>
                </a:path>
              </a:pathLst>
            </a:custGeom>
            <a:solidFill>
              <a:srgbClr val="000000"/>
            </a:solidFill>
            <a:ln w="9525">
              <a:noFill/>
              <a:round/>
              <a:headEnd/>
              <a:tailEnd/>
            </a:ln>
          </p:spPr>
          <p:txBody>
            <a:bodyPr/>
            <a:lstStyle/>
            <a:p>
              <a:endParaRPr lang="en-US"/>
            </a:p>
          </p:txBody>
        </p:sp>
        <p:sp>
          <p:nvSpPr>
            <p:cNvPr id="423163" name="Freeform 251"/>
            <p:cNvSpPr>
              <a:spLocks/>
            </p:cNvSpPr>
            <p:nvPr/>
          </p:nvSpPr>
          <p:spPr bwMode="auto">
            <a:xfrm>
              <a:off x="4575" y="3167"/>
              <a:ext cx="7" cy="32"/>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7" y="30"/>
                </a:cxn>
                <a:cxn ang="0">
                  <a:pos x="7" y="29"/>
                </a:cxn>
                <a:cxn ang="0">
                  <a:pos x="7" y="3"/>
                </a:cxn>
              </a:cxnLst>
              <a:rect l="0" t="0" r="r" b="b"/>
              <a:pathLst>
                <a:path w="7" h="32">
                  <a:moveTo>
                    <a:pt x="7" y="3"/>
                  </a:moveTo>
                  <a:lnTo>
                    <a:pt x="7" y="2"/>
                  </a:lnTo>
                  <a:lnTo>
                    <a:pt x="7"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7" y="30"/>
                  </a:lnTo>
                  <a:lnTo>
                    <a:pt x="7" y="29"/>
                  </a:lnTo>
                  <a:lnTo>
                    <a:pt x="7" y="3"/>
                  </a:lnTo>
                  <a:close/>
                </a:path>
              </a:pathLst>
            </a:custGeom>
            <a:solidFill>
              <a:srgbClr val="000000"/>
            </a:solidFill>
            <a:ln w="9525">
              <a:noFill/>
              <a:round/>
              <a:headEnd/>
              <a:tailEnd/>
            </a:ln>
          </p:spPr>
          <p:txBody>
            <a:bodyPr/>
            <a:lstStyle/>
            <a:p>
              <a:endParaRPr lang="en-US"/>
            </a:p>
          </p:txBody>
        </p:sp>
        <p:sp>
          <p:nvSpPr>
            <p:cNvPr id="423164" name="Freeform 252"/>
            <p:cNvSpPr>
              <a:spLocks/>
            </p:cNvSpPr>
            <p:nvPr/>
          </p:nvSpPr>
          <p:spPr bwMode="auto">
            <a:xfrm>
              <a:off x="4575" y="3212"/>
              <a:ext cx="7" cy="32"/>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7" y="30"/>
                </a:cxn>
                <a:cxn ang="0">
                  <a:pos x="7" y="29"/>
                </a:cxn>
                <a:cxn ang="0">
                  <a:pos x="7" y="3"/>
                </a:cxn>
              </a:cxnLst>
              <a:rect l="0" t="0" r="r" b="b"/>
              <a:pathLst>
                <a:path w="7" h="32">
                  <a:moveTo>
                    <a:pt x="7" y="3"/>
                  </a:moveTo>
                  <a:lnTo>
                    <a:pt x="7" y="2"/>
                  </a:lnTo>
                  <a:lnTo>
                    <a:pt x="7"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7" y="30"/>
                  </a:lnTo>
                  <a:lnTo>
                    <a:pt x="7" y="29"/>
                  </a:lnTo>
                  <a:lnTo>
                    <a:pt x="7" y="3"/>
                  </a:lnTo>
                  <a:close/>
                </a:path>
              </a:pathLst>
            </a:custGeom>
            <a:solidFill>
              <a:srgbClr val="000000"/>
            </a:solidFill>
            <a:ln w="9525">
              <a:noFill/>
              <a:round/>
              <a:headEnd/>
              <a:tailEnd/>
            </a:ln>
          </p:spPr>
          <p:txBody>
            <a:bodyPr/>
            <a:lstStyle/>
            <a:p>
              <a:endParaRPr lang="en-US"/>
            </a:p>
          </p:txBody>
        </p:sp>
        <p:sp>
          <p:nvSpPr>
            <p:cNvPr id="423165" name="Freeform 253"/>
            <p:cNvSpPr>
              <a:spLocks/>
            </p:cNvSpPr>
            <p:nvPr/>
          </p:nvSpPr>
          <p:spPr bwMode="auto">
            <a:xfrm>
              <a:off x="4575" y="3257"/>
              <a:ext cx="7" cy="32"/>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7" y="30"/>
                </a:cxn>
                <a:cxn ang="0">
                  <a:pos x="7" y="29"/>
                </a:cxn>
                <a:cxn ang="0">
                  <a:pos x="7" y="3"/>
                </a:cxn>
              </a:cxnLst>
              <a:rect l="0" t="0" r="r" b="b"/>
              <a:pathLst>
                <a:path w="7" h="32">
                  <a:moveTo>
                    <a:pt x="7" y="3"/>
                  </a:moveTo>
                  <a:lnTo>
                    <a:pt x="7" y="2"/>
                  </a:lnTo>
                  <a:lnTo>
                    <a:pt x="7"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7" y="30"/>
                  </a:lnTo>
                  <a:lnTo>
                    <a:pt x="7" y="29"/>
                  </a:lnTo>
                  <a:lnTo>
                    <a:pt x="7" y="3"/>
                  </a:lnTo>
                  <a:close/>
                </a:path>
              </a:pathLst>
            </a:custGeom>
            <a:solidFill>
              <a:srgbClr val="000000"/>
            </a:solidFill>
            <a:ln w="9525">
              <a:noFill/>
              <a:round/>
              <a:headEnd/>
              <a:tailEnd/>
            </a:ln>
          </p:spPr>
          <p:txBody>
            <a:bodyPr/>
            <a:lstStyle/>
            <a:p>
              <a:endParaRPr lang="en-US"/>
            </a:p>
          </p:txBody>
        </p:sp>
        <p:sp>
          <p:nvSpPr>
            <p:cNvPr id="423166" name="Freeform 254"/>
            <p:cNvSpPr>
              <a:spLocks/>
            </p:cNvSpPr>
            <p:nvPr/>
          </p:nvSpPr>
          <p:spPr bwMode="auto">
            <a:xfrm>
              <a:off x="4575" y="3302"/>
              <a:ext cx="7" cy="32"/>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7" y="30"/>
                </a:cxn>
                <a:cxn ang="0">
                  <a:pos x="7" y="29"/>
                </a:cxn>
                <a:cxn ang="0">
                  <a:pos x="7" y="3"/>
                </a:cxn>
              </a:cxnLst>
              <a:rect l="0" t="0" r="r" b="b"/>
              <a:pathLst>
                <a:path w="7" h="32">
                  <a:moveTo>
                    <a:pt x="7" y="3"/>
                  </a:moveTo>
                  <a:lnTo>
                    <a:pt x="7" y="2"/>
                  </a:lnTo>
                  <a:lnTo>
                    <a:pt x="7"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7" y="30"/>
                  </a:lnTo>
                  <a:lnTo>
                    <a:pt x="7" y="29"/>
                  </a:lnTo>
                  <a:lnTo>
                    <a:pt x="7" y="3"/>
                  </a:lnTo>
                  <a:close/>
                </a:path>
              </a:pathLst>
            </a:custGeom>
            <a:solidFill>
              <a:srgbClr val="000000"/>
            </a:solidFill>
            <a:ln w="9525">
              <a:noFill/>
              <a:round/>
              <a:headEnd/>
              <a:tailEnd/>
            </a:ln>
          </p:spPr>
          <p:txBody>
            <a:bodyPr/>
            <a:lstStyle/>
            <a:p>
              <a:endParaRPr lang="en-US"/>
            </a:p>
          </p:txBody>
        </p:sp>
        <p:sp>
          <p:nvSpPr>
            <p:cNvPr id="423167" name="Freeform 255"/>
            <p:cNvSpPr>
              <a:spLocks/>
            </p:cNvSpPr>
            <p:nvPr/>
          </p:nvSpPr>
          <p:spPr bwMode="auto">
            <a:xfrm>
              <a:off x="4575" y="3347"/>
              <a:ext cx="7" cy="32"/>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7" y="30"/>
                </a:cxn>
                <a:cxn ang="0">
                  <a:pos x="7" y="29"/>
                </a:cxn>
                <a:cxn ang="0">
                  <a:pos x="7" y="3"/>
                </a:cxn>
              </a:cxnLst>
              <a:rect l="0" t="0" r="r" b="b"/>
              <a:pathLst>
                <a:path w="7" h="32">
                  <a:moveTo>
                    <a:pt x="7" y="3"/>
                  </a:moveTo>
                  <a:lnTo>
                    <a:pt x="7" y="2"/>
                  </a:lnTo>
                  <a:lnTo>
                    <a:pt x="7"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7" y="30"/>
                  </a:lnTo>
                  <a:lnTo>
                    <a:pt x="7" y="29"/>
                  </a:lnTo>
                  <a:lnTo>
                    <a:pt x="7" y="3"/>
                  </a:lnTo>
                  <a:close/>
                </a:path>
              </a:pathLst>
            </a:custGeom>
            <a:solidFill>
              <a:srgbClr val="000000"/>
            </a:solidFill>
            <a:ln w="9525">
              <a:noFill/>
              <a:round/>
              <a:headEnd/>
              <a:tailEnd/>
            </a:ln>
          </p:spPr>
          <p:txBody>
            <a:bodyPr/>
            <a:lstStyle/>
            <a:p>
              <a:endParaRPr lang="en-US"/>
            </a:p>
          </p:txBody>
        </p:sp>
        <p:sp>
          <p:nvSpPr>
            <p:cNvPr id="423168" name="Freeform 256"/>
            <p:cNvSpPr>
              <a:spLocks/>
            </p:cNvSpPr>
            <p:nvPr/>
          </p:nvSpPr>
          <p:spPr bwMode="auto">
            <a:xfrm>
              <a:off x="4575" y="3392"/>
              <a:ext cx="7" cy="32"/>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0" y="27"/>
                </a:cxn>
                <a:cxn ang="0">
                  <a:pos x="0" y="29"/>
                </a:cxn>
                <a:cxn ang="0">
                  <a:pos x="1" y="30"/>
                </a:cxn>
                <a:cxn ang="0">
                  <a:pos x="2" y="31"/>
                </a:cxn>
                <a:cxn ang="0">
                  <a:pos x="3" y="32"/>
                </a:cxn>
                <a:cxn ang="0">
                  <a:pos x="4" y="32"/>
                </a:cxn>
                <a:cxn ang="0">
                  <a:pos x="5" y="31"/>
                </a:cxn>
                <a:cxn ang="0">
                  <a:pos x="7" y="30"/>
                </a:cxn>
                <a:cxn ang="0">
                  <a:pos x="7" y="29"/>
                </a:cxn>
                <a:cxn ang="0">
                  <a:pos x="7" y="3"/>
                </a:cxn>
              </a:cxnLst>
              <a:rect l="0" t="0" r="r" b="b"/>
              <a:pathLst>
                <a:path w="7" h="32">
                  <a:moveTo>
                    <a:pt x="7" y="3"/>
                  </a:moveTo>
                  <a:lnTo>
                    <a:pt x="7" y="2"/>
                  </a:lnTo>
                  <a:lnTo>
                    <a:pt x="7" y="1"/>
                  </a:lnTo>
                  <a:lnTo>
                    <a:pt x="5" y="0"/>
                  </a:lnTo>
                  <a:lnTo>
                    <a:pt x="4" y="0"/>
                  </a:lnTo>
                  <a:lnTo>
                    <a:pt x="3" y="0"/>
                  </a:lnTo>
                  <a:lnTo>
                    <a:pt x="2" y="0"/>
                  </a:lnTo>
                  <a:lnTo>
                    <a:pt x="1" y="1"/>
                  </a:lnTo>
                  <a:lnTo>
                    <a:pt x="0" y="2"/>
                  </a:lnTo>
                  <a:lnTo>
                    <a:pt x="0" y="27"/>
                  </a:lnTo>
                  <a:lnTo>
                    <a:pt x="0" y="29"/>
                  </a:lnTo>
                  <a:lnTo>
                    <a:pt x="1" y="30"/>
                  </a:lnTo>
                  <a:lnTo>
                    <a:pt x="2" y="31"/>
                  </a:lnTo>
                  <a:lnTo>
                    <a:pt x="3" y="32"/>
                  </a:lnTo>
                  <a:lnTo>
                    <a:pt x="4" y="32"/>
                  </a:lnTo>
                  <a:lnTo>
                    <a:pt x="5" y="31"/>
                  </a:lnTo>
                  <a:lnTo>
                    <a:pt x="7" y="30"/>
                  </a:lnTo>
                  <a:lnTo>
                    <a:pt x="7" y="29"/>
                  </a:lnTo>
                  <a:lnTo>
                    <a:pt x="7" y="3"/>
                  </a:lnTo>
                  <a:close/>
                </a:path>
              </a:pathLst>
            </a:custGeom>
            <a:solidFill>
              <a:srgbClr val="000000"/>
            </a:solidFill>
            <a:ln w="9525">
              <a:noFill/>
              <a:round/>
              <a:headEnd/>
              <a:tailEnd/>
            </a:ln>
          </p:spPr>
          <p:txBody>
            <a:bodyPr/>
            <a:lstStyle/>
            <a:p>
              <a:endParaRPr lang="en-US"/>
            </a:p>
          </p:txBody>
        </p:sp>
        <p:sp>
          <p:nvSpPr>
            <p:cNvPr id="423169" name="Freeform 257"/>
            <p:cNvSpPr>
              <a:spLocks/>
            </p:cNvSpPr>
            <p:nvPr/>
          </p:nvSpPr>
          <p:spPr bwMode="auto">
            <a:xfrm>
              <a:off x="4575" y="3437"/>
              <a:ext cx="7" cy="32"/>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0" y="27"/>
                </a:cxn>
                <a:cxn ang="0">
                  <a:pos x="0" y="28"/>
                </a:cxn>
                <a:cxn ang="0">
                  <a:pos x="1" y="30"/>
                </a:cxn>
                <a:cxn ang="0">
                  <a:pos x="2" y="31"/>
                </a:cxn>
                <a:cxn ang="0">
                  <a:pos x="3" y="32"/>
                </a:cxn>
                <a:cxn ang="0">
                  <a:pos x="4" y="32"/>
                </a:cxn>
                <a:cxn ang="0">
                  <a:pos x="5" y="31"/>
                </a:cxn>
                <a:cxn ang="0">
                  <a:pos x="7" y="30"/>
                </a:cxn>
                <a:cxn ang="0">
                  <a:pos x="7" y="28"/>
                </a:cxn>
                <a:cxn ang="0">
                  <a:pos x="7" y="3"/>
                </a:cxn>
              </a:cxnLst>
              <a:rect l="0" t="0" r="r" b="b"/>
              <a:pathLst>
                <a:path w="7" h="32">
                  <a:moveTo>
                    <a:pt x="7" y="3"/>
                  </a:moveTo>
                  <a:lnTo>
                    <a:pt x="7" y="2"/>
                  </a:lnTo>
                  <a:lnTo>
                    <a:pt x="7" y="1"/>
                  </a:lnTo>
                  <a:lnTo>
                    <a:pt x="5" y="0"/>
                  </a:lnTo>
                  <a:lnTo>
                    <a:pt x="4" y="0"/>
                  </a:lnTo>
                  <a:lnTo>
                    <a:pt x="3" y="0"/>
                  </a:lnTo>
                  <a:lnTo>
                    <a:pt x="2" y="0"/>
                  </a:lnTo>
                  <a:lnTo>
                    <a:pt x="1" y="1"/>
                  </a:lnTo>
                  <a:lnTo>
                    <a:pt x="0" y="2"/>
                  </a:lnTo>
                  <a:lnTo>
                    <a:pt x="0" y="27"/>
                  </a:lnTo>
                  <a:lnTo>
                    <a:pt x="0" y="28"/>
                  </a:lnTo>
                  <a:lnTo>
                    <a:pt x="1" y="30"/>
                  </a:lnTo>
                  <a:lnTo>
                    <a:pt x="2" y="31"/>
                  </a:lnTo>
                  <a:lnTo>
                    <a:pt x="3" y="32"/>
                  </a:lnTo>
                  <a:lnTo>
                    <a:pt x="4" y="32"/>
                  </a:lnTo>
                  <a:lnTo>
                    <a:pt x="5" y="31"/>
                  </a:lnTo>
                  <a:lnTo>
                    <a:pt x="7" y="30"/>
                  </a:lnTo>
                  <a:lnTo>
                    <a:pt x="7" y="28"/>
                  </a:lnTo>
                  <a:lnTo>
                    <a:pt x="7" y="3"/>
                  </a:lnTo>
                  <a:close/>
                </a:path>
              </a:pathLst>
            </a:custGeom>
            <a:solidFill>
              <a:srgbClr val="000000"/>
            </a:solidFill>
            <a:ln w="9525">
              <a:noFill/>
              <a:round/>
              <a:headEnd/>
              <a:tailEnd/>
            </a:ln>
          </p:spPr>
          <p:txBody>
            <a:bodyPr/>
            <a:lstStyle/>
            <a:p>
              <a:endParaRPr lang="en-US"/>
            </a:p>
          </p:txBody>
        </p:sp>
        <p:sp>
          <p:nvSpPr>
            <p:cNvPr id="423170" name="Freeform 258"/>
            <p:cNvSpPr>
              <a:spLocks/>
            </p:cNvSpPr>
            <p:nvPr/>
          </p:nvSpPr>
          <p:spPr bwMode="auto">
            <a:xfrm>
              <a:off x="4575" y="3481"/>
              <a:ext cx="7" cy="33"/>
            </a:xfrm>
            <a:custGeom>
              <a:avLst/>
              <a:gdLst/>
              <a:ahLst/>
              <a:cxnLst>
                <a:cxn ang="0">
                  <a:pos x="7" y="4"/>
                </a:cxn>
                <a:cxn ang="0">
                  <a:pos x="7" y="3"/>
                </a:cxn>
                <a:cxn ang="0">
                  <a:pos x="7" y="2"/>
                </a:cxn>
                <a:cxn ang="0">
                  <a:pos x="5" y="0"/>
                </a:cxn>
                <a:cxn ang="0">
                  <a:pos x="4" y="0"/>
                </a:cxn>
                <a:cxn ang="0">
                  <a:pos x="3" y="0"/>
                </a:cxn>
                <a:cxn ang="0">
                  <a:pos x="2" y="0"/>
                </a:cxn>
                <a:cxn ang="0">
                  <a:pos x="1" y="2"/>
                </a:cxn>
                <a:cxn ang="0">
                  <a:pos x="0" y="3"/>
                </a:cxn>
                <a:cxn ang="0">
                  <a:pos x="0" y="28"/>
                </a:cxn>
                <a:cxn ang="0">
                  <a:pos x="0" y="29"/>
                </a:cxn>
                <a:cxn ang="0">
                  <a:pos x="1" y="30"/>
                </a:cxn>
                <a:cxn ang="0">
                  <a:pos x="2" y="32"/>
                </a:cxn>
                <a:cxn ang="0">
                  <a:pos x="3" y="33"/>
                </a:cxn>
                <a:cxn ang="0">
                  <a:pos x="4" y="33"/>
                </a:cxn>
                <a:cxn ang="0">
                  <a:pos x="5" y="32"/>
                </a:cxn>
                <a:cxn ang="0">
                  <a:pos x="7" y="30"/>
                </a:cxn>
                <a:cxn ang="0">
                  <a:pos x="7" y="29"/>
                </a:cxn>
                <a:cxn ang="0">
                  <a:pos x="7" y="4"/>
                </a:cxn>
              </a:cxnLst>
              <a:rect l="0" t="0" r="r" b="b"/>
              <a:pathLst>
                <a:path w="7" h="33">
                  <a:moveTo>
                    <a:pt x="7" y="4"/>
                  </a:moveTo>
                  <a:lnTo>
                    <a:pt x="7" y="3"/>
                  </a:lnTo>
                  <a:lnTo>
                    <a:pt x="7" y="2"/>
                  </a:lnTo>
                  <a:lnTo>
                    <a:pt x="5" y="0"/>
                  </a:lnTo>
                  <a:lnTo>
                    <a:pt x="4" y="0"/>
                  </a:lnTo>
                  <a:lnTo>
                    <a:pt x="3" y="0"/>
                  </a:lnTo>
                  <a:lnTo>
                    <a:pt x="2" y="0"/>
                  </a:lnTo>
                  <a:lnTo>
                    <a:pt x="1" y="2"/>
                  </a:lnTo>
                  <a:lnTo>
                    <a:pt x="0" y="3"/>
                  </a:lnTo>
                  <a:lnTo>
                    <a:pt x="0" y="28"/>
                  </a:lnTo>
                  <a:lnTo>
                    <a:pt x="0" y="29"/>
                  </a:lnTo>
                  <a:lnTo>
                    <a:pt x="1" y="30"/>
                  </a:lnTo>
                  <a:lnTo>
                    <a:pt x="2" y="32"/>
                  </a:lnTo>
                  <a:lnTo>
                    <a:pt x="3" y="33"/>
                  </a:lnTo>
                  <a:lnTo>
                    <a:pt x="4" y="33"/>
                  </a:lnTo>
                  <a:lnTo>
                    <a:pt x="5" y="32"/>
                  </a:lnTo>
                  <a:lnTo>
                    <a:pt x="7" y="30"/>
                  </a:lnTo>
                  <a:lnTo>
                    <a:pt x="7" y="29"/>
                  </a:lnTo>
                  <a:lnTo>
                    <a:pt x="7" y="4"/>
                  </a:lnTo>
                  <a:close/>
                </a:path>
              </a:pathLst>
            </a:custGeom>
            <a:solidFill>
              <a:srgbClr val="000000"/>
            </a:solidFill>
            <a:ln w="9525">
              <a:noFill/>
              <a:round/>
              <a:headEnd/>
              <a:tailEnd/>
            </a:ln>
          </p:spPr>
          <p:txBody>
            <a:bodyPr/>
            <a:lstStyle/>
            <a:p>
              <a:endParaRPr lang="en-US"/>
            </a:p>
          </p:txBody>
        </p:sp>
        <p:sp>
          <p:nvSpPr>
            <p:cNvPr id="423171" name="Freeform 259"/>
            <p:cNvSpPr>
              <a:spLocks/>
            </p:cNvSpPr>
            <p:nvPr/>
          </p:nvSpPr>
          <p:spPr bwMode="auto">
            <a:xfrm>
              <a:off x="4575" y="3526"/>
              <a:ext cx="7" cy="32"/>
            </a:xfrm>
            <a:custGeom>
              <a:avLst/>
              <a:gdLst/>
              <a:ahLst/>
              <a:cxnLst>
                <a:cxn ang="0">
                  <a:pos x="7" y="4"/>
                </a:cxn>
                <a:cxn ang="0">
                  <a:pos x="7" y="3"/>
                </a:cxn>
                <a:cxn ang="0">
                  <a:pos x="7" y="1"/>
                </a:cxn>
                <a:cxn ang="0">
                  <a:pos x="5" y="0"/>
                </a:cxn>
                <a:cxn ang="0">
                  <a:pos x="4" y="0"/>
                </a:cxn>
                <a:cxn ang="0">
                  <a:pos x="3" y="0"/>
                </a:cxn>
                <a:cxn ang="0">
                  <a:pos x="2" y="0"/>
                </a:cxn>
                <a:cxn ang="0">
                  <a:pos x="1" y="1"/>
                </a:cxn>
                <a:cxn ang="0">
                  <a:pos x="0" y="3"/>
                </a:cxn>
                <a:cxn ang="0">
                  <a:pos x="0" y="28"/>
                </a:cxn>
                <a:cxn ang="0">
                  <a:pos x="0" y="29"/>
                </a:cxn>
                <a:cxn ang="0">
                  <a:pos x="1" y="30"/>
                </a:cxn>
                <a:cxn ang="0">
                  <a:pos x="2" y="31"/>
                </a:cxn>
                <a:cxn ang="0">
                  <a:pos x="3" y="32"/>
                </a:cxn>
                <a:cxn ang="0">
                  <a:pos x="4" y="32"/>
                </a:cxn>
                <a:cxn ang="0">
                  <a:pos x="5" y="31"/>
                </a:cxn>
                <a:cxn ang="0">
                  <a:pos x="7" y="30"/>
                </a:cxn>
                <a:cxn ang="0">
                  <a:pos x="7" y="29"/>
                </a:cxn>
                <a:cxn ang="0">
                  <a:pos x="7" y="4"/>
                </a:cxn>
              </a:cxnLst>
              <a:rect l="0" t="0" r="r" b="b"/>
              <a:pathLst>
                <a:path w="7" h="32">
                  <a:moveTo>
                    <a:pt x="7" y="4"/>
                  </a:moveTo>
                  <a:lnTo>
                    <a:pt x="7" y="3"/>
                  </a:lnTo>
                  <a:lnTo>
                    <a:pt x="7" y="1"/>
                  </a:lnTo>
                  <a:lnTo>
                    <a:pt x="5" y="0"/>
                  </a:lnTo>
                  <a:lnTo>
                    <a:pt x="4" y="0"/>
                  </a:lnTo>
                  <a:lnTo>
                    <a:pt x="3" y="0"/>
                  </a:lnTo>
                  <a:lnTo>
                    <a:pt x="2" y="0"/>
                  </a:lnTo>
                  <a:lnTo>
                    <a:pt x="1" y="1"/>
                  </a:lnTo>
                  <a:lnTo>
                    <a:pt x="0" y="3"/>
                  </a:lnTo>
                  <a:lnTo>
                    <a:pt x="0" y="28"/>
                  </a:lnTo>
                  <a:lnTo>
                    <a:pt x="0" y="29"/>
                  </a:lnTo>
                  <a:lnTo>
                    <a:pt x="1" y="30"/>
                  </a:lnTo>
                  <a:lnTo>
                    <a:pt x="2" y="31"/>
                  </a:lnTo>
                  <a:lnTo>
                    <a:pt x="3" y="32"/>
                  </a:lnTo>
                  <a:lnTo>
                    <a:pt x="4" y="32"/>
                  </a:lnTo>
                  <a:lnTo>
                    <a:pt x="5" y="31"/>
                  </a:lnTo>
                  <a:lnTo>
                    <a:pt x="7" y="30"/>
                  </a:lnTo>
                  <a:lnTo>
                    <a:pt x="7" y="29"/>
                  </a:lnTo>
                  <a:lnTo>
                    <a:pt x="7" y="4"/>
                  </a:lnTo>
                  <a:close/>
                </a:path>
              </a:pathLst>
            </a:custGeom>
            <a:solidFill>
              <a:srgbClr val="000000"/>
            </a:solidFill>
            <a:ln w="9525">
              <a:noFill/>
              <a:round/>
              <a:headEnd/>
              <a:tailEnd/>
            </a:ln>
          </p:spPr>
          <p:txBody>
            <a:bodyPr/>
            <a:lstStyle/>
            <a:p>
              <a:endParaRPr lang="en-US"/>
            </a:p>
          </p:txBody>
        </p:sp>
        <p:sp>
          <p:nvSpPr>
            <p:cNvPr id="423172" name="Freeform 260"/>
            <p:cNvSpPr>
              <a:spLocks/>
            </p:cNvSpPr>
            <p:nvPr/>
          </p:nvSpPr>
          <p:spPr bwMode="auto">
            <a:xfrm>
              <a:off x="4575" y="3571"/>
              <a:ext cx="7" cy="32"/>
            </a:xfrm>
            <a:custGeom>
              <a:avLst/>
              <a:gdLst/>
              <a:ahLst/>
              <a:cxnLst>
                <a:cxn ang="0">
                  <a:pos x="7" y="4"/>
                </a:cxn>
                <a:cxn ang="0">
                  <a:pos x="7" y="2"/>
                </a:cxn>
                <a:cxn ang="0">
                  <a:pos x="7"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7" y="30"/>
                </a:cxn>
                <a:cxn ang="0">
                  <a:pos x="7" y="29"/>
                </a:cxn>
                <a:cxn ang="0">
                  <a:pos x="7" y="4"/>
                </a:cxn>
              </a:cxnLst>
              <a:rect l="0" t="0" r="r" b="b"/>
              <a:pathLst>
                <a:path w="7" h="32">
                  <a:moveTo>
                    <a:pt x="7" y="4"/>
                  </a:moveTo>
                  <a:lnTo>
                    <a:pt x="7" y="2"/>
                  </a:lnTo>
                  <a:lnTo>
                    <a:pt x="7"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7" y="30"/>
                  </a:lnTo>
                  <a:lnTo>
                    <a:pt x="7" y="29"/>
                  </a:lnTo>
                  <a:lnTo>
                    <a:pt x="7" y="4"/>
                  </a:lnTo>
                  <a:close/>
                </a:path>
              </a:pathLst>
            </a:custGeom>
            <a:solidFill>
              <a:srgbClr val="000000"/>
            </a:solidFill>
            <a:ln w="9525">
              <a:noFill/>
              <a:round/>
              <a:headEnd/>
              <a:tailEnd/>
            </a:ln>
          </p:spPr>
          <p:txBody>
            <a:bodyPr/>
            <a:lstStyle/>
            <a:p>
              <a:endParaRPr lang="en-US"/>
            </a:p>
          </p:txBody>
        </p:sp>
        <p:sp>
          <p:nvSpPr>
            <p:cNvPr id="423173" name="Freeform 261"/>
            <p:cNvSpPr>
              <a:spLocks/>
            </p:cNvSpPr>
            <p:nvPr/>
          </p:nvSpPr>
          <p:spPr bwMode="auto">
            <a:xfrm>
              <a:off x="4575" y="3616"/>
              <a:ext cx="7" cy="32"/>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7" y="30"/>
                </a:cxn>
                <a:cxn ang="0">
                  <a:pos x="7" y="29"/>
                </a:cxn>
                <a:cxn ang="0">
                  <a:pos x="7" y="3"/>
                </a:cxn>
              </a:cxnLst>
              <a:rect l="0" t="0" r="r" b="b"/>
              <a:pathLst>
                <a:path w="7" h="32">
                  <a:moveTo>
                    <a:pt x="7" y="3"/>
                  </a:moveTo>
                  <a:lnTo>
                    <a:pt x="7" y="2"/>
                  </a:lnTo>
                  <a:lnTo>
                    <a:pt x="7"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7" y="30"/>
                  </a:lnTo>
                  <a:lnTo>
                    <a:pt x="7" y="29"/>
                  </a:lnTo>
                  <a:lnTo>
                    <a:pt x="7" y="3"/>
                  </a:lnTo>
                  <a:close/>
                </a:path>
              </a:pathLst>
            </a:custGeom>
            <a:solidFill>
              <a:srgbClr val="000000"/>
            </a:solidFill>
            <a:ln w="9525">
              <a:noFill/>
              <a:round/>
              <a:headEnd/>
              <a:tailEnd/>
            </a:ln>
          </p:spPr>
          <p:txBody>
            <a:bodyPr/>
            <a:lstStyle/>
            <a:p>
              <a:endParaRPr lang="en-US"/>
            </a:p>
          </p:txBody>
        </p:sp>
        <p:sp>
          <p:nvSpPr>
            <p:cNvPr id="423174" name="Freeform 262"/>
            <p:cNvSpPr>
              <a:spLocks/>
            </p:cNvSpPr>
            <p:nvPr/>
          </p:nvSpPr>
          <p:spPr bwMode="auto">
            <a:xfrm>
              <a:off x="4575" y="3661"/>
              <a:ext cx="7" cy="32"/>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7" y="30"/>
                </a:cxn>
                <a:cxn ang="0">
                  <a:pos x="7" y="29"/>
                </a:cxn>
                <a:cxn ang="0">
                  <a:pos x="7" y="3"/>
                </a:cxn>
              </a:cxnLst>
              <a:rect l="0" t="0" r="r" b="b"/>
              <a:pathLst>
                <a:path w="7" h="32">
                  <a:moveTo>
                    <a:pt x="7" y="3"/>
                  </a:moveTo>
                  <a:lnTo>
                    <a:pt x="7" y="2"/>
                  </a:lnTo>
                  <a:lnTo>
                    <a:pt x="7"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7" y="30"/>
                  </a:lnTo>
                  <a:lnTo>
                    <a:pt x="7" y="29"/>
                  </a:lnTo>
                  <a:lnTo>
                    <a:pt x="7" y="3"/>
                  </a:lnTo>
                  <a:close/>
                </a:path>
              </a:pathLst>
            </a:custGeom>
            <a:solidFill>
              <a:srgbClr val="000000"/>
            </a:solidFill>
            <a:ln w="9525">
              <a:noFill/>
              <a:round/>
              <a:headEnd/>
              <a:tailEnd/>
            </a:ln>
          </p:spPr>
          <p:txBody>
            <a:bodyPr/>
            <a:lstStyle/>
            <a:p>
              <a:endParaRPr lang="en-US"/>
            </a:p>
          </p:txBody>
        </p:sp>
        <p:sp>
          <p:nvSpPr>
            <p:cNvPr id="423175" name="Freeform 263"/>
            <p:cNvSpPr>
              <a:spLocks/>
            </p:cNvSpPr>
            <p:nvPr/>
          </p:nvSpPr>
          <p:spPr bwMode="auto">
            <a:xfrm>
              <a:off x="4575" y="3706"/>
              <a:ext cx="7" cy="32"/>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7" y="30"/>
                </a:cxn>
                <a:cxn ang="0">
                  <a:pos x="7" y="29"/>
                </a:cxn>
                <a:cxn ang="0">
                  <a:pos x="7" y="3"/>
                </a:cxn>
              </a:cxnLst>
              <a:rect l="0" t="0" r="r" b="b"/>
              <a:pathLst>
                <a:path w="7" h="32">
                  <a:moveTo>
                    <a:pt x="7" y="3"/>
                  </a:moveTo>
                  <a:lnTo>
                    <a:pt x="7" y="2"/>
                  </a:lnTo>
                  <a:lnTo>
                    <a:pt x="7"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7" y="30"/>
                  </a:lnTo>
                  <a:lnTo>
                    <a:pt x="7" y="29"/>
                  </a:lnTo>
                  <a:lnTo>
                    <a:pt x="7" y="3"/>
                  </a:lnTo>
                  <a:close/>
                </a:path>
              </a:pathLst>
            </a:custGeom>
            <a:solidFill>
              <a:srgbClr val="000000"/>
            </a:solidFill>
            <a:ln w="9525">
              <a:noFill/>
              <a:round/>
              <a:headEnd/>
              <a:tailEnd/>
            </a:ln>
          </p:spPr>
          <p:txBody>
            <a:bodyPr/>
            <a:lstStyle/>
            <a:p>
              <a:endParaRPr lang="en-US"/>
            </a:p>
          </p:txBody>
        </p:sp>
        <p:sp>
          <p:nvSpPr>
            <p:cNvPr id="423176" name="Freeform 264"/>
            <p:cNvSpPr>
              <a:spLocks/>
            </p:cNvSpPr>
            <p:nvPr/>
          </p:nvSpPr>
          <p:spPr bwMode="auto">
            <a:xfrm>
              <a:off x="4575" y="3751"/>
              <a:ext cx="7" cy="32"/>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7" y="30"/>
                </a:cxn>
                <a:cxn ang="0">
                  <a:pos x="7" y="29"/>
                </a:cxn>
                <a:cxn ang="0">
                  <a:pos x="7" y="3"/>
                </a:cxn>
              </a:cxnLst>
              <a:rect l="0" t="0" r="r" b="b"/>
              <a:pathLst>
                <a:path w="7" h="32">
                  <a:moveTo>
                    <a:pt x="7" y="3"/>
                  </a:moveTo>
                  <a:lnTo>
                    <a:pt x="7" y="2"/>
                  </a:lnTo>
                  <a:lnTo>
                    <a:pt x="7"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7" y="30"/>
                  </a:lnTo>
                  <a:lnTo>
                    <a:pt x="7" y="29"/>
                  </a:lnTo>
                  <a:lnTo>
                    <a:pt x="7" y="3"/>
                  </a:lnTo>
                  <a:close/>
                </a:path>
              </a:pathLst>
            </a:custGeom>
            <a:solidFill>
              <a:srgbClr val="000000"/>
            </a:solidFill>
            <a:ln w="9525">
              <a:noFill/>
              <a:round/>
              <a:headEnd/>
              <a:tailEnd/>
            </a:ln>
          </p:spPr>
          <p:txBody>
            <a:bodyPr/>
            <a:lstStyle/>
            <a:p>
              <a:endParaRPr lang="en-US"/>
            </a:p>
          </p:txBody>
        </p:sp>
        <p:sp>
          <p:nvSpPr>
            <p:cNvPr id="423177" name="Freeform 265"/>
            <p:cNvSpPr>
              <a:spLocks/>
            </p:cNvSpPr>
            <p:nvPr/>
          </p:nvSpPr>
          <p:spPr bwMode="auto">
            <a:xfrm>
              <a:off x="4575" y="3796"/>
              <a:ext cx="7" cy="32"/>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7" y="30"/>
                </a:cxn>
                <a:cxn ang="0">
                  <a:pos x="7" y="29"/>
                </a:cxn>
                <a:cxn ang="0">
                  <a:pos x="7" y="3"/>
                </a:cxn>
              </a:cxnLst>
              <a:rect l="0" t="0" r="r" b="b"/>
              <a:pathLst>
                <a:path w="7" h="32">
                  <a:moveTo>
                    <a:pt x="7" y="3"/>
                  </a:moveTo>
                  <a:lnTo>
                    <a:pt x="7" y="2"/>
                  </a:lnTo>
                  <a:lnTo>
                    <a:pt x="7"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7" y="30"/>
                  </a:lnTo>
                  <a:lnTo>
                    <a:pt x="7" y="29"/>
                  </a:lnTo>
                  <a:lnTo>
                    <a:pt x="7" y="3"/>
                  </a:lnTo>
                  <a:close/>
                </a:path>
              </a:pathLst>
            </a:custGeom>
            <a:solidFill>
              <a:srgbClr val="000000"/>
            </a:solidFill>
            <a:ln w="9525">
              <a:noFill/>
              <a:round/>
              <a:headEnd/>
              <a:tailEnd/>
            </a:ln>
          </p:spPr>
          <p:txBody>
            <a:bodyPr/>
            <a:lstStyle/>
            <a:p>
              <a:endParaRPr lang="en-US"/>
            </a:p>
          </p:txBody>
        </p:sp>
        <p:sp>
          <p:nvSpPr>
            <p:cNvPr id="423178" name="Freeform 266"/>
            <p:cNvSpPr>
              <a:spLocks/>
            </p:cNvSpPr>
            <p:nvPr/>
          </p:nvSpPr>
          <p:spPr bwMode="auto">
            <a:xfrm>
              <a:off x="4575" y="3841"/>
              <a:ext cx="7" cy="32"/>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7" y="30"/>
                </a:cxn>
                <a:cxn ang="0">
                  <a:pos x="7" y="29"/>
                </a:cxn>
                <a:cxn ang="0">
                  <a:pos x="7" y="3"/>
                </a:cxn>
              </a:cxnLst>
              <a:rect l="0" t="0" r="r" b="b"/>
              <a:pathLst>
                <a:path w="7" h="32">
                  <a:moveTo>
                    <a:pt x="7" y="3"/>
                  </a:moveTo>
                  <a:lnTo>
                    <a:pt x="7" y="2"/>
                  </a:lnTo>
                  <a:lnTo>
                    <a:pt x="7"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7" y="30"/>
                  </a:lnTo>
                  <a:lnTo>
                    <a:pt x="7" y="29"/>
                  </a:lnTo>
                  <a:lnTo>
                    <a:pt x="7" y="3"/>
                  </a:lnTo>
                  <a:close/>
                </a:path>
              </a:pathLst>
            </a:custGeom>
            <a:solidFill>
              <a:srgbClr val="000000"/>
            </a:solidFill>
            <a:ln w="9525">
              <a:noFill/>
              <a:round/>
              <a:headEnd/>
              <a:tailEnd/>
            </a:ln>
          </p:spPr>
          <p:txBody>
            <a:bodyPr/>
            <a:lstStyle/>
            <a:p>
              <a:endParaRPr lang="en-US"/>
            </a:p>
          </p:txBody>
        </p:sp>
        <p:sp>
          <p:nvSpPr>
            <p:cNvPr id="423179" name="Freeform 267"/>
            <p:cNvSpPr>
              <a:spLocks/>
            </p:cNvSpPr>
            <p:nvPr/>
          </p:nvSpPr>
          <p:spPr bwMode="auto">
            <a:xfrm>
              <a:off x="4575" y="3886"/>
              <a:ext cx="7" cy="32"/>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0" y="28"/>
                </a:cxn>
                <a:cxn ang="0">
                  <a:pos x="0" y="29"/>
                </a:cxn>
                <a:cxn ang="0">
                  <a:pos x="1" y="30"/>
                </a:cxn>
                <a:cxn ang="0">
                  <a:pos x="2" y="31"/>
                </a:cxn>
                <a:cxn ang="0">
                  <a:pos x="3" y="32"/>
                </a:cxn>
                <a:cxn ang="0">
                  <a:pos x="4" y="32"/>
                </a:cxn>
                <a:cxn ang="0">
                  <a:pos x="5" y="31"/>
                </a:cxn>
                <a:cxn ang="0">
                  <a:pos x="7" y="30"/>
                </a:cxn>
                <a:cxn ang="0">
                  <a:pos x="7" y="29"/>
                </a:cxn>
                <a:cxn ang="0">
                  <a:pos x="7" y="3"/>
                </a:cxn>
              </a:cxnLst>
              <a:rect l="0" t="0" r="r" b="b"/>
              <a:pathLst>
                <a:path w="7" h="32">
                  <a:moveTo>
                    <a:pt x="7" y="3"/>
                  </a:moveTo>
                  <a:lnTo>
                    <a:pt x="7" y="2"/>
                  </a:lnTo>
                  <a:lnTo>
                    <a:pt x="7" y="1"/>
                  </a:lnTo>
                  <a:lnTo>
                    <a:pt x="5" y="0"/>
                  </a:lnTo>
                  <a:lnTo>
                    <a:pt x="4" y="0"/>
                  </a:lnTo>
                  <a:lnTo>
                    <a:pt x="3" y="0"/>
                  </a:lnTo>
                  <a:lnTo>
                    <a:pt x="2" y="0"/>
                  </a:lnTo>
                  <a:lnTo>
                    <a:pt x="1" y="1"/>
                  </a:lnTo>
                  <a:lnTo>
                    <a:pt x="0" y="2"/>
                  </a:lnTo>
                  <a:lnTo>
                    <a:pt x="0" y="28"/>
                  </a:lnTo>
                  <a:lnTo>
                    <a:pt x="0" y="29"/>
                  </a:lnTo>
                  <a:lnTo>
                    <a:pt x="1" y="30"/>
                  </a:lnTo>
                  <a:lnTo>
                    <a:pt x="2" y="31"/>
                  </a:lnTo>
                  <a:lnTo>
                    <a:pt x="3" y="32"/>
                  </a:lnTo>
                  <a:lnTo>
                    <a:pt x="4" y="32"/>
                  </a:lnTo>
                  <a:lnTo>
                    <a:pt x="5" y="31"/>
                  </a:lnTo>
                  <a:lnTo>
                    <a:pt x="7" y="30"/>
                  </a:lnTo>
                  <a:lnTo>
                    <a:pt x="7" y="29"/>
                  </a:lnTo>
                  <a:lnTo>
                    <a:pt x="7" y="3"/>
                  </a:lnTo>
                  <a:close/>
                </a:path>
              </a:pathLst>
            </a:custGeom>
            <a:solidFill>
              <a:srgbClr val="000000"/>
            </a:solidFill>
            <a:ln w="9525">
              <a:noFill/>
              <a:round/>
              <a:headEnd/>
              <a:tailEnd/>
            </a:ln>
          </p:spPr>
          <p:txBody>
            <a:bodyPr/>
            <a:lstStyle/>
            <a:p>
              <a:endParaRPr lang="en-US"/>
            </a:p>
          </p:txBody>
        </p:sp>
        <p:sp>
          <p:nvSpPr>
            <p:cNvPr id="423180" name="Freeform 268"/>
            <p:cNvSpPr>
              <a:spLocks/>
            </p:cNvSpPr>
            <p:nvPr/>
          </p:nvSpPr>
          <p:spPr bwMode="auto">
            <a:xfrm>
              <a:off x="4575" y="3931"/>
              <a:ext cx="11" cy="31"/>
            </a:xfrm>
            <a:custGeom>
              <a:avLst/>
              <a:gdLst/>
              <a:ahLst/>
              <a:cxnLst>
                <a:cxn ang="0">
                  <a:pos x="7" y="3"/>
                </a:cxn>
                <a:cxn ang="0">
                  <a:pos x="7" y="2"/>
                </a:cxn>
                <a:cxn ang="0">
                  <a:pos x="7" y="1"/>
                </a:cxn>
                <a:cxn ang="0">
                  <a:pos x="5" y="0"/>
                </a:cxn>
                <a:cxn ang="0">
                  <a:pos x="4" y="0"/>
                </a:cxn>
                <a:cxn ang="0">
                  <a:pos x="3" y="0"/>
                </a:cxn>
                <a:cxn ang="0">
                  <a:pos x="2" y="0"/>
                </a:cxn>
                <a:cxn ang="0">
                  <a:pos x="1" y="1"/>
                </a:cxn>
                <a:cxn ang="0">
                  <a:pos x="0" y="2"/>
                </a:cxn>
                <a:cxn ang="0">
                  <a:pos x="1" y="6"/>
                </a:cxn>
                <a:cxn ang="0">
                  <a:pos x="1" y="7"/>
                </a:cxn>
                <a:cxn ang="0">
                  <a:pos x="3" y="21"/>
                </a:cxn>
                <a:cxn ang="0">
                  <a:pos x="4" y="29"/>
                </a:cxn>
                <a:cxn ang="0">
                  <a:pos x="5" y="30"/>
                </a:cxn>
                <a:cxn ang="0">
                  <a:pos x="7" y="31"/>
                </a:cxn>
                <a:cxn ang="0">
                  <a:pos x="8" y="31"/>
                </a:cxn>
                <a:cxn ang="0">
                  <a:pos x="9" y="31"/>
                </a:cxn>
                <a:cxn ang="0">
                  <a:pos x="10" y="31"/>
                </a:cxn>
                <a:cxn ang="0">
                  <a:pos x="11" y="30"/>
                </a:cxn>
                <a:cxn ang="0">
                  <a:pos x="11" y="29"/>
                </a:cxn>
                <a:cxn ang="0">
                  <a:pos x="11" y="27"/>
                </a:cxn>
                <a:cxn ang="0">
                  <a:pos x="10" y="20"/>
                </a:cxn>
                <a:cxn ang="0">
                  <a:pos x="8" y="6"/>
                </a:cxn>
                <a:cxn ang="0">
                  <a:pos x="4" y="7"/>
                </a:cxn>
                <a:cxn ang="0">
                  <a:pos x="8" y="7"/>
                </a:cxn>
                <a:cxn ang="0">
                  <a:pos x="7" y="3"/>
                </a:cxn>
              </a:cxnLst>
              <a:rect l="0" t="0" r="r" b="b"/>
              <a:pathLst>
                <a:path w="11" h="31">
                  <a:moveTo>
                    <a:pt x="7" y="3"/>
                  </a:moveTo>
                  <a:lnTo>
                    <a:pt x="7" y="2"/>
                  </a:lnTo>
                  <a:lnTo>
                    <a:pt x="7" y="1"/>
                  </a:lnTo>
                  <a:lnTo>
                    <a:pt x="5" y="0"/>
                  </a:lnTo>
                  <a:lnTo>
                    <a:pt x="4" y="0"/>
                  </a:lnTo>
                  <a:lnTo>
                    <a:pt x="3" y="0"/>
                  </a:lnTo>
                  <a:lnTo>
                    <a:pt x="2" y="0"/>
                  </a:lnTo>
                  <a:lnTo>
                    <a:pt x="1" y="1"/>
                  </a:lnTo>
                  <a:lnTo>
                    <a:pt x="0" y="2"/>
                  </a:lnTo>
                  <a:lnTo>
                    <a:pt x="1" y="6"/>
                  </a:lnTo>
                  <a:lnTo>
                    <a:pt x="1" y="7"/>
                  </a:lnTo>
                  <a:lnTo>
                    <a:pt x="3" y="21"/>
                  </a:lnTo>
                  <a:lnTo>
                    <a:pt x="4" y="29"/>
                  </a:lnTo>
                  <a:lnTo>
                    <a:pt x="5" y="30"/>
                  </a:lnTo>
                  <a:lnTo>
                    <a:pt x="7" y="31"/>
                  </a:lnTo>
                  <a:lnTo>
                    <a:pt x="8" y="31"/>
                  </a:lnTo>
                  <a:lnTo>
                    <a:pt x="9" y="31"/>
                  </a:lnTo>
                  <a:lnTo>
                    <a:pt x="10" y="31"/>
                  </a:lnTo>
                  <a:lnTo>
                    <a:pt x="11" y="30"/>
                  </a:lnTo>
                  <a:lnTo>
                    <a:pt x="11" y="29"/>
                  </a:lnTo>
                  <a:lnTo>
                    <a:pt x="11" y="27"/>
                  </a:lnTo>
                  <a:lnTo>
                    <a:pt x="10" y="20"/>
                  </a:lnTo>
                  <a:lnTo>
                    <a:pt x="8" y="6"/>
                  </a:lnTo>
                  <a:lnTo>
                    <a:pt x="4" y="7"/>
                  </a:lnTo>
                  <a:lnTo>
                    <a:pt x="8" y="7"/>
                  </a:lnTo>
                  <a:lnTo>
                    <a:pt x="7" y="3"/>
                  </a:lnTo>
                  <a:close/>
                </a:path>
              </a:pathLst>
            </a:custGeom>
            <a:solidFill>
              <a:srgbClr val="000000"/>
            </a:solidFill>
            <a:ln w="9525">
              <a:noFill/>
              <a:round/>
              <a:headEnd/>
              <a:tailEnd/>
            </a:ln>
          </p:spPr>
          <p:txBody>
            <a:bodyPr/>
            <a:lstStyle/>
            <a:p>
              <a:endParaRPr lang="en-US"/>
            </a:p>
          </p:txBody>
        </p:sp>
        <p:sp>
          <p:nvSpPr>
            <p:cNvPr id="423181" name="Freeform 269"/>
            <p:cNvSpPr>
              <a:spLocks/>
            </p:cNvSpPr>
            <p:nvPr/>
          </p:nvSpPr>
          <p:spPr bwMode="auto">
            <a:xfrm>
              <a:off x="4586" y="3973"/>
              <a:ext cx="20" cy="29"/>
            </a:xfrm>
            <a:custGeom>
              <a:avLst/>
              <a:gdLst/>
              <a:ahLst/>
              <a:cxnLst>
                <a:cxn ang="0">
                  <a:pos x="7" y="4"/>
                </a:cxn>
                <a:cxn ang="0">
                  <a:pos x="7" y="3"/>
                </a:cxn>
                <a:cxn ang="0">
                  <a:pos x="6" y="2"/>
                </a:cxn>
                <a:cxn ang="0">
                  <a:pos x="4" y="0"/>
                </a:cxn>
                <a:cxn ang="0">
                  <a:pos x="3" y="0"/>
                </a:cxn>
                <a:cxn ang="0">
                  <a:pos x="2" y="2"/>
                </a:cxn>
                <a:cxn ang="0">
                  <a:pos x="1" y="3"/>
                </a:cxn>
                <a:cxn ang="0">
                  <a:pos x="0" y="4"/>
                </a:cxn>
                <a:cxn ang="0">
                  <a:pos x="0" y="5"/>
                </a:cxn>
                <a:cxn ang="0">
                  <a:pos x="6" y="15"/>
                </a:cxn>
                <a:cxn ang="0">
                  <a:pos x="7" y="16"/>
                </a:cxn>
                <a:cxn ang="0">
                  <a:pos x="13" y="27"/>
                </a:cxn>
                <a:cxn ang="0">
                  <a:pos x="13" y="28"/>
                </a:cxn>
                <a:cxn ang="0">
                  <a:pos x="14" y="29"/>
                </a:cxn>
                <a:cxn ang="0">
                  <a:pos x="16" y="29"/>
                </a:cxn>
                <a:cxn ang="0">
                  <a:pos x="17" y="29"/>
                </a:cxn>
                <a:cxn ang="0">
                  <a:pos x="18" y="29"/>
                </a:cxn>
                <a:cxn ang="0">
                  <a:pos x="19" y="28"/>
                </a:cxn>
                <a:cxn ang="0">
                  <a:pos x="20" y="27"/>
                </a:cxn>
                <a:cxn ang="0">
                  <a:pos x="20" y="26"/>
                </a:cxn>
                <a:cxn ang="0">
                  <a:pos x="19" y="25"/>
                </a:cxn>
                <a:cxn ang="0">
                  <a:pos x="19" y="24"/>
                </a:cxn>
                <a:cxn ang="0">
                  <a:pos x="12" y="13"/>
                </a:cxn>
                <a:cxn ang="0">
                  <a:pos x="9" y="15"/>
                </a:cxn>
                <a:cxn ang="0">
                  <a:pos x="12" y="14"/>
                </a:cxn>
                <a:cxn ang="0">
                  <a:pos x="7" y="4"/>
                </a:cxn>
              </a:cxnLst>
              <a:rect l="0" t="0" r="r" b="b"/>
              <a:pathLst>
                <a:path w="20" h="29">
                  <a:moveTo>
                    <a:pt x="7" y="4"/>
                  </a:moveTo>
                  <a:lnTo>
                    <a:pt x="7" y="3"/>
                  </a:lnTo>
                  <a:lnTo>
                    <a:pt x="6" y="2"/>
                  </a:lnTo>
                  <a:lnTo>
                    <a:pt x="4" y="0"/>
                  </a:lnTo>
                  <a:lnTo>
                    <a:pt x="3" y="0"/>
                  </a:lnTo>
                  <a:lnTo>
                    <a:pt x="2" y="2"/>
                  </a:lnTo>
                  <a:lnTo>
                    <a:pt x="1" y="3"/>
                  </a:lnTo>
                  <a:lnTo>
                    <a:pt x="0" y="4"/>
                  </a:lnTo>
                  <a:lnTo>
                    <a:pt x="0" y="5"/>
                  </a:lnTo>
                  <a:lnTo>
                    <a:pt x="6" y="15"/>
                  </a:lnTo>
                  <a:lnTo>
                    <a:pt x="7" y="16"/>
                  </a:lnTo>
                  <a:lnTo>
                    <a:pt x="13" y="27"/>
                  </a:lnTo>
                  <a:lnTo>
                    <a:pt x="13" y="28"/>
                  </a:lnTo>
                  <a:lnTo>
                    <a:pt x="14" y="29"/>
                  </a:lnTo>
                  <a:lnTo>
                    <a:pt x="16" y="29"/>
                  </a:lnTo>
                  <a:lnTo>
                    <a:pt x="17" y="29"/>
                  </a:lnTo>
                  <a:lnTo>
                    <a:pt x="18" y="29"/>
                  </a:lnTo>
                  <a:lnTo>
                    <a:pt x="19" y="28"/>
                  </a:lnTo>
                  <a:lnTo>
                    <a:pt x="20" y="27"/>
                  </a:lnTo>
                  <a:lnTo>
                    <a:pt x="20" y="26"/>
                  </a:lnTo>
                  <a:lnTo>
                    <a:pt x="19" y="25"/>
                  </a:lnTo>
                  <a:lnTo>
                    <a:pt x="19" y="24"/>
                  </a:lnTo>
                  <a:lnTo>
                    <a:pt x="12" y="13"/>
                  </a:lnTo>
                  <a:lnTo>
                    <a:pt x="9" y="15"/>
                  </a:lnTo>
                  <a:lnTo>
                    <a:pt x="12" y="14"/>
                  </a:lnTo>
                  <a:lnTo>
                    <a:pt x="7" y="4"/>
                  </a:lnTo>
                  <a:close/>
                </a:path>
              </a:pathLst>
            </a:custGeom>
            <a:solidFill>
              <a:srgbClr val="000000"/>
            </a:solidFill>
            <a:ln w="9525">
              <a:noFill/>
              <a:round/>
              <a:headEnd/>
              <a:tailEnd/>
            </a:ln>
          </p:spPr>
          <p:txBody>
            <a:bodyPr/>
            <a:lstStyle/>
            <a:p>
              <a:endParaRPr lang="en-US"/>
            </a:p>
          </p:txBody>
        </p:sp>
        <p:sp>
          <p:nvSpPr>
            <p:cNvPr id="423182" name="Freeform 270"/>
            <p:cNvSpPr>
              <a:spLocks/>
            </p:cNvSpPr>
            <p:nvPr/>
          </p:nvSpPr>
          <p:spPr bwMode="auto">
            <a:xfrm>
              <a:off x="4612" y="4011"/>
              <a:ext cx="26" cy="23"/>
            </a:xfrm>
            <a:custGeom>
              <a:avLst/>
              <a:gdLst/>
              <a:ahLst/>
              <a:cxnLst>
                <a:cxn ang="0">
                  <a:pos x="6" y="2"/>
                </a:cxn>
                <a:cxn ang="0">
                  <a:pos x="5" y="1"/>
                </a:cxn>
                <a:cxn ang="0">
                  <a:pos x="4" y="0"/>
                </a:cxn>
                <a:cxn ang="0">
                  <a:pos x="3" y="0"/>
                </a:cxn>
                <a:cxn ang="0">
                  <a:pos x="2" y="1"/>
                </a:cxn>
                <a:cxn ang="0">
                  <a:pos x="1" y="2"/>
                </a:cxn>
                <a:cxn ang="0">
                  <a:pos x="0" y="3"/>
                </a:cxn>
                <a:cxn ang="0">
                  <a:pos x="0" y="4"/>
                </a:cxn>
                <a:cxn ang="0">
                  <a:pos x="1" y="5"/>
                </a:cxn>
                <a:cxn ang="0">
                  <a:pos x="4" y="10"/>
                </a:cxn>
                <a:cxn ang="0">
                  <a:pos x="5" y="11"/>
                </a:cxn>
                <a:cxn ang="0">
                  <a:pos x="22" y="23"/>
                </a:cxn>
                <a:cxn ang="0">
                  <a:pos x="23" y="23"/>
                </a:cxn>
                <a:cxn ang="0">
                  <a:pos x="24" y="23"/>
                </a:cxn>
                <a:cxn ang="0">
                  <a:pos x="25" y="23"/>
                </a:cxn>
                <a:cxn ang="0">
                  <a:pos x="26" y="22"/>
                </a:cxn>
                <a:cxn ang="0">
                  <a:pos x="26" y="21"/>
                </a:cxn>
                <a:cxn ang="0">
                  <a:pos x="26" y="20"/>
                </a:cxn>
                <a:cxn ang="0">
                  <a:pos x="26" y="19"/>
                </a:cxn>
                <a:cxn ang="0">
                  <a:pos x="25" y="18"/>
                </a:cxn>
                <a:cxn ang="0">
                  <a:pos x="9" y="5"/>
                </a:cxn>
                <a:cxn ang="0">
                  <a:pos x="7" y="7"/>
                </a:cxn>
                <a:cxn ang="0">
                  <a:pos x="10" y="6"/>
                </a:cxn>
                <a:cxn ang="0">
                  <a:pos x="6" y="2"/>
                </a:cxn>
              </a:cxnLst>
              <a:rect l="0" t="0" r="r" b="b"/>
              <a:pathLst>
                <a:path w="26" h="23">
                  <a:moveTo>
                    <a:pt x="6" y="2"/>
                  </a:moveTo>
                  <a:lnTo>
                    <a:pt x="5" y="1"/>
                  </a:lnTo>
                  <a:lnTo>
                    <a:pt x="4" y="0"/>
                  </a:lnTo>
                  <a:lnTo>
                    <a:pt x="3" y="0"/>
                  </a:lnTo>
                  <a:lnTo>
                    <a:pt x="2" y="1"/>
                  </a:lnTo>
                  <a:lnTo>
                    <a:pt x="1" y="2"/>
                  </a:lnTo>
                  <a:lnTo>
                    <a:pt x="0" y="3"/>
                  </a:lnTo>
                  <a:lnTo>
                    <a:pt x="0" y="4"/>
                  </a:lnTo>
                  <a:lnTo>
                    <a:pt x="1" y="5"/>
                  </a:lnTo>
                  <a:lnTo>
                    <a:pt x="4" y="10"/>
                  </a:lnTo>
                  <a:lnTo>
                    <a:pt x="5" y="11"/>
                  </a:lnTo>
                  <a:lnTo>
                    <a:pt x="22" y="23"/>
                  </a:lnTo>
                  <a:lnTo>
                    <a:pt x="23" y="23"/>
                  </a:lnTo>
                  <a:lnTo>
                    <a:pt x="24" y="23"/>
                  </a:lnTo>
                  <a:lnTo>
                    <a:pt x="25" y="23"/>
                  </a:lnTo>
                  <a:lnTo>
                    <a:pt x="26" y="22"/>
                  </a:lnTo>
                  <a:lnTo>
                    <a:pt x="26" y="21"/>
                  </a:lnTo>
                  <a:lnTo>
                    <a:pt x="26" y="20"/>
                  </a:lnTo>
                  <a:lnTo>
                    <a:pt x="26" y="19"/>
                  </a:lnTo>
                  <a:lnTo>
                    <a:pt x="25" y="18"/>
                  </a:lnTo>
                  <a:lnTo>
                    <a:pt x="9" y="5"/>
                  </a:lnTo>
                  <a:lnTo>
                    <a:pt x="7" y="7"/>
                  </a:lnTo>
                  <a:lnTo>
                    <a:pt x="10" y="6"/>
                  </a:lnTo>
                  <a:lnTo>
                    <a:pt x="6" y="2"/>
                  </a:lnTo>
                  <a:close/>
                </a:path>
              </a:pathLst>
            </a:custGeom>
            <a:solidFill>
              <a:srgbClr val="000000"/>
            </a:solidFill>
            <a:ln w="9525">
              <a:noFill/>
              <a:round/>
              <a:headEnd/>
              <a:tailEnd/>
            </a:ln>
          </p:spPr>
          <p:txBody>
            <a:bodyPr/>
            <a:lstStyle/>
            <a:p>
              <a:endParaRPr lang="en-US"/>
            </a:p>
          </p:txBody>
        </p:sp>
        <p:sp>
          <p:nvSpPr>
            <p:cNvPr id="423183" name="Freeform 271"/>
            <p:cNvSpPr>
              <a:spLocks/>
            </p:cNvSpPr>
            <p:nvPr/>
          </p:nvSpPr>
          <p:spPr bwMode="auto">
            <a:xfrm>
              <a:off x="4648" y="4039"/>
              <a:ext cx="32" cy="16"/>
            </a:xfrm>
            <a:custGeom>
              <a:avLst/>
              <a:gdLst/>
              <a:ahLst/>
              <a:cxnLst>
                <a:cxn ang="0">
                  <a:pos x="5" y="0"/>
                </a:cxn>
                <a:cxn ang="0">
                  <a:pos x="4" y="0"/>
                </a:cxn>
                <a:cxn ang="0">
                  <a:pos x="3" y="1"/>
                </a:cxn>
                <a:cxn ang="0">
                  <a:pos x="2" y="2"/>
                </a:cxn>
                <a:cxn ang="0">
                  <a:pos x="0" y="3"/>
                </a:cxn>
                <a:cxn ang="0">
                  <a:pos x="0" y="4"/>
                </a:cxn>
                <a:cxn ang="0">
                  <a:pos x="2" y="5"/>
                </a:cxn>
                <a:cxn ang="0">
                  <a:pos x="3" y="6"/>
                </a:cxn>
                <a:cxn ang="0">
                  <a:pos x="4" y="6"/>
                </a:cxn>
                <a:cxn ang="0">
                  <a:pos x="15" y="11"/>
                </a:cxn>
                <a:cxn ang="0">
                  <a:pos x="27" y="16"/>
                </a:cxn>
                <a:cxn ang="0">
                  <a:pos x="28" y="16"/>
                </a:cxn>
                <a:cxn ang="0">
                  <a:pos x="29" y="16"/>
                </a:cxn>
                <a:cxn ang="0">
                  <a:pos x="31" y="16"/>
                </a:cxn>
                <a:cxn ang="0">
                  <a:pos x="32" y="15"/>
                </a:cxn>
                <a:cxn ang="0">
                  <a:pos x="32" y="14"/>
                </a:cxn>
                <a:cxn ang="0">
                  <a:pos x="32" y="13"/>
                </a:cxn>
                <a:cxn ang="0">
                  <a:pos x="32" y="11"/>
                </a:cxn>
                <a:cxn ang="0">
                  <a:pos x="31" y="10"/>
                </a:cxn>
                <a:cxn ang="0">
                  <a:pos x="29" y="9"/>
                </a:cxn>
                <a:cxn ang="0">
                  <a:pos x="28" y="9"/>
                </a:cxn>
                <a:cxn ang="0">
                  <a:pos x="16" y="5"/>
                </a:cxn>
                <a:cxn ang="0">
                  <a:pos x="5" y="0"/>
                </a:cxn>
              </a:cxnLst>
              <a:rect l="0" t="0" r="r" b="b"/>
              <a:pathLst>
                <a:path w="32" h="16">
                  <a:moveTo>
                    <a:pt x="5" y="0"/>
                  </a:moveTo>
                  <a:lnTo>
                    <a:pt x="4" y="0"/>
                  </a:lnTo>
                  <a:lnTo>
                    <a:pt x="3" y="1"/>
                  </a:lnTo>
                  <a:lnTo>
                    <a:pt x="2" y="2"/>
                  </a:lnTo>
                  <a:lnTo>
                    <a:pt x="0" y="3"/>
                  </a:lnTo>
                  <a:lnTo>
                    <a:pt x="0" y="4"/>
                  </a:lnTo>
                  <a:lnTo>
                    <a:pt x="2" y="5"/>
                  </a:lnTo>
                  <a:lnTo>
                    <a:pt x="3" y="6"/>
                  </a:lnTo>
                  <a:lnTo>
                    <a:pt x="4" y="6"/>
                  </a:lnTo>
                  <a:lnTo>
                    <a:pt x="15" y="11"/>
                  </a:lnTo>
                  <a:lnTo>
                    <a:pt x="27" y="16"/>
                  </a:lnTo>
                  <a:lnTo>
                    <a:pt x="28" y="16"/>
                  </a:lnTo>
                  <a:lnTo>
                    <a:pt x="29" y="16"/>
                  </a:lnTo>
                  <a:lnTo>
                    <a:pt x="31" y="16"/>
                  </a:lnTo>
                  <a:lnTo>
                    <a:pt x="32" y="15"/>
                  </a:lnTo>
                  <a:lnTo>
                    <a:pt x="32" y="14"/>
                  </a:lnTo>
                  <a:lnTo>
                    <a:pt x="32" y="13"/>
                  </a:lnTo>
                  <a:lnTo>
                    <a:pt x="32" y="11"/>
                  </a:lnTo>
                  <a:lnTo>
                    <a:pt x="31" y="10"/>
                  </a:lnTo>
                  <a:lnTo>
                    <a:pt x="29" y="9"/>
                  </a:lnTo>
                  <a:lnTo>
                    <a:pt x="28" y="9"/>
                  </a:lnTo>
                  <a:lnTo>
                    <a:pt x="16" y="5"/>
                  </a:lnTo>
                  <a:lnTo>
                    <a:pt x="5" y="0"/>
                  </a:lnTo>
                  <a:close/>
                </a:path>
              </a:pathLst>
            </a:custGeom>
            <a:solidFill>
              <a:srgbClr val="000000"/>
            </a:solidFill>
            <a:ln w="9525">
              <a:noFill/>
              <a:round/>
              <a:headEnd/>
              <a:tailEnd/>
            </a:ln>
          </p:spPr>
          <p:txBody>
            <a:bodyPr/>
            <a:lstStyle/>
            <a:p>
              <a:endParaRPr lang="en-US"/>
            </a:p>
          </p:txBody>
        </p:sp>
        <p:sp>
          <p:nvSpPr>
            <p:cNvPr id="423184" name="Freeform 272"/>
            <p:cNvSpPr>
              <a:spLocks/>
            </p:cNvSpPr>
            <p:nvPr/>
          </p:nvSpPr>
          <p:spPr bwMode="auto">
            <a:xfrm>
              <a:off x="4693" y="4053"/>
              <a:ext cx="33" cy="8"/>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10" y="7"/>
                </a:cxn>
                <a:cxn ang="0">
                  <a:pos x="25" y="8"/>
                </a:cxn>
                <a:cxn ang="0">
                  <a:pos x="29" y="8"/>
                </a:cxn>
                <a:cxn ang="0">
                  <a:pos x="30" y="8"/>
                </a:cxn>
                <a:cxn ang="0">
                  <a:pos x="31" y="8"/>
                </a:cxn>
                <a:cxn ang="0">
                  <a:pos x="32" y="7"/>
                </a:cxn>
                <a:cxn ang="0">
                  <a:pos x="33" y="6"/>
                </a:cxn>
                <a:cxn ang="0">
                  <a:pos x="33" y="5"/>
                </a:cxn>
                <a:cxn ang="0">
                  <a:pos x="32" y="4"/>
                </a:cxn>
                <a:cxn ang="0">
                  <a:pos x="31" y="3"/>
                </a:cxn>
                <a:cxn ang="0">
                  <a:pos x="30" y="2"/>
                </a:cxn>
                <a:cxn ang="0">
                  <a:pos x="26" y="2"/>
                </a:cxn>
                <a:cxn ang="0">
                  <a:pos x="11" y="1"/>
                </a:cxn>
                <a:cxn ang="0">
                  <a:pos x="3" y="0"/>
                </a:cxn>
              </a:cxnLst>
              <a:rect l="0" t="0" r="r" b="b"/>
              <a:pathLst>
                <a:path w="33" h="8">
                  <a:moveTo>
                    <a:pt x="3" y="0"/>
                  </a:moveTo>
                  <a:lnTo>
                    <a:pt x="2" y="0"/>
                  </a:lnTo>
                  <a:lnTo>
                    <a:pt x="1" y="1"/>
                  </a:lnTo>
                  <a:lnTo>
                    <a:pt x="0" y="2"/>
                  </a:lnTo>
                  <a:lnTo>
                    <a:pt x="0" y="3"/>
                  </a:lnTo>
                  <a:lnTo>
                    <a:pt x="0" y="4"/>
                  </a:lnTo>
                  <a:lnTo>
                    <a:pt x="0" y="5"/>
                  </a:lnTo>
                  <a:lnTo>
                    <a:pt x="1" y="6"/>
                  </a:lnTo>
                  <a:lnTo>
                    <a:pt x="2" y="6"/>
                  </a:lnTo>
                  <a:lnTo>
                    <a:pt x="10" y="7"/>
                  </a:lnTo>
                  <a:lnTo>
                    <a:pt x="25" y="8"/>
                  </a:lnTo>
                  <a:lnTo>
                    <a:pt x="29" y="8"/>
                  </a:lnTo>
                  <a:lnTo>
                    <a:pt x="30" y="8"/>
                  </a:lnTo>
                  <a:lnTo>
                    <a:pt x="31" y="8"/>
                  </a:lnTo>
                  <a:lnTo>
                    <a:pt x="32" y="7"/>
                  </a:lnTo>
                  <a:lnTo>
                    <a:pt x="33" y="6"/>
                  </a:lnTo>
                  <a:lnTo>
                    <a:pt x="33" y="5"/>
                  </a:lnTo>
                  <a:lnTo>
                    <a:pt x="32" y="4"/>
                  </a:lnTo>
                  <a:lnTo>
                    <a:pt x="31" y="3"/>
                  </a:lnTo>
                  <a:lnTo>
                    <a:pt x="30" y="2"/>
                  </a:lnTo>
                  <a:lnTo>
                    <a:pt x="26" y="2"/>
                  </a:lnTo>
                  <a:lnTo>
                    <a:pt x="11" y="1"/>
                  </a:lnTo>
                  <a:lnTo>
                    <a:pt x="3" y="0"/>
                  </a:lnTo>
                  <a:close/>
                </a:path>
              </a:pathLst>
            </a:custGeom>
            <a:solidFill>
              <a:srgbClr val="000000"/>
            </a:solidFill>
            <a:ln w="9525">
              <a:noFill/>
              <a:round/>
              <a:headEnd/>
              <a:tailEnd/>
            </a:ln>
          </p:spPr>
          <p:txBody>
            <a:bodyPr/>
            <a:lstStyle/>
            <a:p>
              <a:endParaRPr lang="en-US"/>
            </a:p>
          </p:txBody>
        </p:sp>
        <p:sp>
          <p:nvSpPr>
            <p:cNvPr id="423185" name="Freeform 273"/>
            <p:cNvSpPr>
              <a:spLocks/>
            </p:cNvSpPr>
            <p:nvPr/>
          </p:nvSpPr>
          <p:spPr bwMode="auto">
            <a:xfrm>
              <a:off x="4740" y="4055"/>
              <a:ext cx="33"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9" y="6"/>
                </a:cxn>
                <a:cxn ang="0">
                  <a:pos x="30" y="6"/>
                </a:cxn>
                <a:cxn ang="0">
                  <a:pos x="31" y="6"/>
                </a:cxn>
                <a:cxn ang="0">
                  <a:pos x="32" y="5"/>
                </a:cxn>
                <a:cxn ang="0">
                  <a:pos x="33" y="4"/>
                </a:cxn>
                <a:cxn ang="0">
                  <a:pos x="33" y="3"/>
                </a:cxn>
                <a:cxn ang="0">
                  <a:pos x="32" y="2"/>
                </a:cxn>
                <a:cxn ang="0">
                  <a:pos x="31" y="1"/>
                </a:cxn>
                <a:cxn ang="0">
                  <a:pos x="30" y="0"/>
                </a:cxn>
                <a:cxn ang="0">
                  <a:pos x="3" y="0"/>
                </a:cxn>
              </a:cxnLst>
              <a:rect l="0" t="0" r="r" b="b"/>
              <a:pathLst>
                <a:path w="33" h="6">
                  <a:moveTo>
                    <a:pt x="3" y="0"/>
                  </a:moveTo>
                  <a:lnTo>
                    <a:pt x="2" y="0"/>
                  </a:lnTo>
                  <a:lnTo>
                    <a:pt x="1" y="1"/>
                  </a:lnTo>
                  <a:lnTo>
                    <a:pt x="0" y="2"/>
                  </a:lnTo>
                  <a:lnTo>
                    <a:pt x="0" y="3"/>
                  </a:lnTo>
                  <a:lnTo>
                    <a:pt x="0" y="4"/>
                  </a:lnTo>
                  <a:lnTo>
                    <a:pt x="0" y="5"/>
                  </a:lnTo>
                  <a:lnTo>
                    <a:pt x="1" y="6"/>
                  </a:lnTo>
                  <a:lnTo>
                    <a:pt x="2" y="6"/>
                  </a:lnTo>
                  <a:lnTo>
                    <a:pt x="29" y="6"/>
                  </a:lnTo>
                  <a:lnTo>
                    <a:pt x="30" y="6"/>
                  </a:lnTo>
                  <a:lnTo>
                    <a:pt x="31" y="6"/>
                  </a:lnTo>
                  <a:lnTo>
                    <a:pt x="32" y="5"/>
                  </a:lnTo>
                  <a:lnTo>
                    <a:pt x="33" y="4"/>
                  </a:lnTo>
                  <a:lnTo>
                    <a:pt x="33" y="3"/>
                  </a:lnTo>
                  <a:lnTo>
                    <a:pt x="32" y="2"/>
                  </a:lnTo>
                  <a:lnTo>
                    <a:pt x="31" y="1"/>
                  </a:lnTo>
                  <a:lnTo>
                    <a:pt x="30" y="0"/>
                  </a:lnTo>
                  <a:lnTo>
                    <a:pt x="3" y="0"/>
                  </a:lnTo>
                  <a:close/>
                </a:path>
              </a:pathLst>
            </a:custGeom>
            <a:solidFill>
              <a:srgbClr val="000000"/>
            </a:solidFill>
            <a:ln w="9525">
              <a:noFill/>
              <a:round/>
              <a:headEnd/>
              <a:tailEnd/>
            </a:ln>
          </p:spPr>
          <p:txBody>
            <a:bodyPr/>
            <a:lstStyle/>
            <a:p>
              <a:endParaRPr lang="en-US"/>
            </a:p>
          </p:txBody>
        </p:sp>
        <p:sp>
          <p:nvSpPr>
            <p:cNvPr id="423186" name="Freeform 274"/>
            <p:cNvSpPr>
              <a:spLocks/>
            </p:cNvSpPr>
            <p:nvPr/>
          </p:nvSpPr>
          <p:spPr bwMode="auto">
            <a:xfrm>
              <a:off x="4787" y="4055"/>
              <a:ext cx="33"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9" y="6"/>
                </a:cxn>
                <a:cxn ang="0">
                  <a:pos x="30" y="6"/>
                </a:cxn>
                <a:cxn ang="0">
                  <a:pos x="31" y="6"/>
                </a:cxn>
                <a:cxn ang="0">
                  <a:pos x="32" y="5"/>
                </a:cxn>
                <a:cxn ang="0">
                  <a:pos x="33" y="4"/>
                </a:cxn>
                <a:cxn ang="0">
                  <a:pos x="33" y="3"/>
                </a:cxn>
                <a:cxn ang="0">
                  <a:pos x="32" y="2"/>
                </a:cxn>
                <a:cxn ang="0">
                  <a:pos x="31" y="1"/>
                </a:cxn>
                <a:cxn ang="0">
                  <a:pos x="30" y="0"/>
                </a:cxn>
                <a:cxn ang="0">
                  <a:pos x="3" y="0"/>
                </a:cxn>
              </a:cxnLst>
              <a:rect l="0" t="0" r="r" b="b"/>
              <a:pathLst>
                <a:path w="33" h="6">
                  <a:moveTo>
                    <a:pt x="3" y="0"/>
                  </a:moveTo>
                  <a:lnTo>
                    <a:pt x="2" y="0"/>
                  </a:lnTo>
                  <a:lnTo>
                    <a:pt x="1" y="1"/>
                  </a:lnTo>
                  <a:lnTo>
                    <a:pt x="0" y="2"/>
                  </a:lnTo>
                  <a:lnTo>
                    <a:pt x="0" y="3"/>
                  </a:lnTo>
                  <a:lnTo>
                    <a:pt x="0" y="4"/>
                  </a:lnTo>
                  <a:lnTo>
                    <a:pt x="0" y="5"/>
                  </a:lnTo>
                  <a:lnTo>
                    <a:pt x="1" y="6"/>
                  </a:lnTo>
                  <a:lnTo>
                    <a:pt x="2" y="6"/>
                  </a:lnTo>
                  <a:lnTo>
                    <a:pt x="29" y="6"/>
                  </a:lnTo>
                  <a:lnTo>
                    <a:pt x="30" y="6"/>
                  </a:lnTo>
                  <a:lnTo>
                    <a:pt x="31" y="6"/>
                  </a:lnTo>
                  <a:lnTo>
                    <a:pt x="32" y="5"/>
                  </a:lnTo>
                  <a:lnTo>
                    <a:pt x="33" y="4"/>
                  </a:lnTo>
                  <a:lnTo>
                    <a:pt x="33" y="3"/>
                  </a:lnTo>
                  <a:lnTo>
                    <a:pt x="32" y="2"/>
                  </a:lnTo>
                  <a:lnTo>
                    <a:pt x="31" y="1"/>
                  </a:lnTo>
                  <a:lnTo>
                    <a:pt x="30" y="0"/>
                  </a:lnTo>
                  <a:lnTo>
                    <a:pt x="3" y="0"/>
                  </a:lnTo>
                  <a:close/>
                </a:path>
              </a:pathLst>
            </a:custGeom>
            <a:solidFill>
              <a:srgbClr val="000000"/>
            </a:solidFill>
            <a:ln w="9525">
              <a:noFill/>
              <a:round/>
              <a:headEnd/>
              <a:tailEnd/>
            </a:ln>
          </p:spPr>
          <p:txBody>
            <a:bodyPr/>
            <a:lstStyle/>
            <a:p>
              <a:endParaRPr lang="en-US"/>
            </a:p>
          </p:txBody>
        </p:sp>
        <p:sp>
          <p:nvSpPr>
            <p:cNvPr id="423187" name="Freeform 275"/>
            <p:cNvSpPr>
              <a:spLocks/>
            </p:cNvSpPr>
            <p:nvPr/>
          </p:nvSpPr>
          <p:spPr bwMode="auto">
            <a:xfrm>
              <a:off x="4834" y="4055"/>
              <a:ext cx="33"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9" y="6"/>
                </a:cxn>
                <a:cxn ang="0">
                  <a:pos x="30" y="6"/>
                </a:cxn>
                <a:cxn ang="0">
                  <a:pos x="31" y="6"/>
                </a:cxn>
                <a:cxn ang="0">
                  <a:pos x="32" y="5"/>
                </a:cxn>
                <a:cxn ang="0">
                  <a:pos x="33" y="4"/>
                </a:cxn>
                <a:cxn ang="0">
                  <a:pos x="33" y="3"/>
                </a:cxn>
                <a:cxn ang="0">
                  <a:pos x="32" y="2"/>
                </a:cxn>
                <a:cxn ang="0">
                  <a:pos x="31" y="1"/>
                </a:cxn>
                <a:cxn ang="0">
                  <a:pos x="30" y="0"/>
                </a:cxn>
                <a:cxn ang="0">
                  <a:pos x="3" y="0"/>
                </a:cxn>
              </a:cxnLst>
              <a:rect l="0" t="0" r="r" b="b"/>
              <a:pathLst>
                <a:path w="33" h="6">
                  <a:moveTo>
                    <a:pt x="3" y="0"/>
                  </a:moveTo>
                  <a:lnTo>
                    <a:pt x="2" y="0"/>
                  </a:lnTo>
                  <a:lnTo>
                    <a:pt x="1" y="1"/>
                  </a:lnTo>
                  <a:lnTo>
                    <a:pt x="0" y="2"/>
                  </a:lnTo>
                  <a:lnTo>
                    <a:pt x="0" y="3"/>
                  </a:lnTo>
                  <a:lnTo>
                    <a:pt x="0" y="4"/>
                  </a:lnTo>
                  <a:lnTo>
                    <a:pt x="0" y="5"/>
                  </a:lnTo>
                  <a:lnTo>
                    <a:pt x="1" y="6"/>
                  </a:lnTo>
                  <a:lnTo>
                    <a:pt x="2" y="6"/>
                  </a:lnTo>
                  <a:lnTo>
                    <a:pt x="29" y="6"/>
                  </a:lnTo>
                  <a:lnTo>
                    <a:pt x="30" y="6"/>
                  </a:lnTo>
                  <a:lnTo>
                    <a:pt x="31" y="6"/>
                  </a:lnTo>
                  <a:lnTo>
                    <a:pt x="32" y="5"/>
                  </a:lnTo>
                  <a:lnTo>
                    <a:pt x="33" y="4"/>
                  </a:lnTo>
                  <a:lnTo>
                    <a:pt x="33" y="3"/>
                  </a:lnTo>
                  <a:lnTo>
                    <a:pt x="32" y="2"/>
                  </a:lnTo>
                  <a:lnTo>
                    <a:pt x="31" y="1"/>
                  </a:lnTo>
                  <a:lnTo>
                    <a:pt x="30" y="0"/>
                  </a:lnTo>
                  <a:lnTo>
                    <a:pt x="3" y="0"/>
                  </a:lnTo>
                  <a:close/>
                </a:path>
              </a:pathLst>
            </a:custGeom>
            <a:solidFill>
              <a:srgbClr val="000000"/>
            </a:solidFill>
            <a:ln w="9525">
              <a:noFill/>
              <a:round/>
              <a:headEnd/>
              <a:tailEnd/>
            </a:ln>
          </p:spPr>
          <p:txBody>
            <a:bodyPr/>
            <a:lstStyle/>
            <a:p>
              <a:endParaRPr lang="en-US"/>
            </a:p>
          </p:txBody>
        </p:sp>
        <p:sp>
          <p:nvSpPr>
            <p:cNvPr id="423188" name="Freeform 276"/>
            <p:cNvSpPr>
              <a:spLocks/>
            </p:cNvSpPr>
            <p:nvPr/>
          </p:nvSpPr>
          <p:spPr bwMode="auto">
            <a:xfrm>
              <a:off x="4880" y="4055"/>
              <a:ext cx="34" cy="6"/>
            </a:xfrm>
            <a:custGeom>
              <a:avLst/>
              <a:gdLst/>
              <a:ahLst/>
              <a:cxnLst>
                <a:cxn ang="0">
                  <a:pos x="4" y="0"/>
                </a:cxn>
                <a:cxn ang="0">
                  <a:pos x="3" y="0"/>
                </a:cxn>
                <a:cxn ang="0">
                  <a:pos x="2" y="1"/>
                </a:cxn>
                <a:cxn ang="0">
                  <a:pos x="0" y="2"/>
                </a:cxn>
                <a:cxn ang="0">
                  <a:pos x="0" y="3"/>
                </a:cxn>
                <a:cxn ang="0">
                  <a:pos x="0" y="4"/>
                </a:cxn>
                <a:cxn ang="0">
                  <a:pos x="0" y="5"/>
                </a:cxn>
                <a:cxn ang="0">
                  <a:pos x="2" y="6"/>
                </a:cxn>
                <a:cxn ang="0">
                  <a:pos x="3" y="6"/>
                </a:cxn>
                <a:cxn ang="0">
                  <a:pos x="29" y="6"/>
                </a:cxn>
                <a:cxn ang="0">
                  <a:pos x="30" y="6"/>
                </a:cxn>
                <a:cxn ang="0">
                  <a:pos x="32" y="6"/>
                </a:cxn>
                <a:cxn ang="0">
                  <a:pos x="33" y="5"/>
                </a:cxn>
                <a:cxn ang="0">
                  <a:pos x="34" y="4"/>
                </a:cxn>
                <a:cxn ang="0">
                  <a:pos x="34" y="3"/>
                </a:cxn>
                <a:cxn ang="0">
                  <a:pos x="33" y="2"/>
                </a:cxn>
                <a:cxn ang="0">
                  <a:pos x="32" y="1"/>
                </a:cxn>
                <a:cxn ang="0">
                  <a:pos x="30" y="0"/>
                </a:cxn>
                <a:cxn ang="0">
                  <a:pos x="4" y="0"/>
                </a:cxn>
              </a:cxnLst>
              <a:rect l="0" t="0" r="r" b="b"/>
              <a:pathLst>
                <a:path w="34" h="6">
                  <a:moveTo>
                    <a:pt x="4" y="0"/>
                  </a:moveTo>
                  <a:lnTo>
                    <a:pt x="3" y="0"/>
                  </a:lnTo>
                  <a:lnTo>
                    <a:pt x="2" y="1"/>
                  </a:lnTo>
                  <a:lnTo>
                    <a:pt x="0" y="2"/>
                  </a:lnTo>
                  <a:lnTo>
                    <a:pt x="0" y="3"/>
                  </a:lnTo>
                  <a:lnTo>
                    <a:pt x="0" y="4"/>
                  </a:lnTo>
                  <a:lnTo>
                    <a:pt x="0" y="5"/>
                  </a:lnTo>
                  <a:lnTo>
                    <a:pt x="2" y="6"/>
                  </a:lnTo>
                  <a:lnTo>
                    <a:pt x="3" y="6"/>
                  </a:lnTo>
                  <a:lnTo>
                    <a:pt x="29" y="6"/>
                  </a:lnTo>
                  <a:lnTo>
                    <a:pt x="30" y="6"/>
                  </a:lnTo>
                  <a:lnTo>
                    <a:pt x="32" y="6"/>
                  </a:lnTo>
                  <a:lnTo>
                    <a:pt x="33" y="5"/>
                  </a:lnTo>
                  <a:lnTo>
                    <a:pt x="34" y="4"/>
                  </a:lnTo>
                  <a:lnTo>
                    <a:pt x="34" y="3"/>
                  </a:lnTo>
                  <a:lnTo>
                    <a:pt x="33" y="2"/>
                  </a:lnTo>
                  <a:lnTo>
                    <a:pt x="32" y="1"/>
                  </a:lnTo>
                  <a:lnTo>
                    <a:pt x="30" y="0"/>
                  </a:lnTo>
                  <a:lnTo>
                    <a:pt x="4" y="0"/>
                  </a:lnTo>
                  <a:close/>
                </a:path>
              </a:pathLst>
            </a:custGeom>
            <a:solidFill>
              <a:srgbClr val="000000"/>
            </a:solidFill>
            <a:ln w="9525">
              <a:noFill/>
              <a:round/>
              <a:headEnd/>
              <a:tailEnd/>
            </a:ln>
          </p:spPr>
          <p:txBody>
            <a:bodyPr/>
            <a:lstStyle/>
            <a:p>
              <a:endParaRPr lang="en-US"/>
            </a:p>
          </p:txBody>
        </p:sp>
        <p:sp>
          <p:nvSpPr>
            <p:cNvPr id="423189" name="Freeform 277"/>
            <p:cNvSpPr>
              <a:spLocks/>
            </p:cNvSpPr>
            <p:nvPr/>
          </p:nvSpPr>
          <p:spPr bwMode="auto">
            <a:xfrm>
              <a:off x="4927" y="4055"/>
              <a:ext cx="34" cy="6"/>
            </a:xfrm>
            <a:custGeom>
              <a:avLst/>
              <a:gdLst/>
              <a:ahLst/>
              <a:cxnLst>
                <a:cxn ang="0">
                  <a:pos x="4" y="0"/>
                </a:cxn>
                <a:cxn ang="0">
                  <a:pos x="2" y="0"/>
                </a:cxn>
                <a:cxn ang="0">
                  <a:pos x="1" y="1"/>
                </a:cxn>
                <a:cxn ang="0">
                  <a:pos x="0" y="2"/>
                </a:cxn>
                <a:cxn ang="0">
                  <a:pos x="0" y="3"/>
                </a:cxn>
                <a:cxn ang="0">
                  <a:pos x="0" y="4"/>
                </a:cxn>
                <a:cxn ang="0">
                  <a:pos x="0" y="5"/>
                </a:cxn>
                <a:cxn ang="0">
                  <a:pos x="1" y="6"/>
                </a:cxn>
                <a:cxn ang="0">
                  <a:pos x="2" y="6"/>
                </a:cxn>
                <a:cxn ang="0">
                  <a:pos x="29" y="6"/>
                </a:cxn>
                <a:cxn ang="0">
                  <a:pos x="30" y="6"/>
                </a:cxn>
                <a:cxn ang="0">
                  <a:pos x="31" y="6"/>
                </a:cxn>
                <a:cxn ang="0">
                  <a:pos x="33" y="5"/>
                </a:cxn>
                <a:cxn ang="0">
                  <a:pos x="34" y="4"/>
                </a:cxn>
                <a:cxn ang="0">
                  <a:pos x="34" y="3"/>
                </a:cxn>
                <a:cxn ang="0">
                  <a:pos x="33" y="2"/>
                </a:cxn>
                <a:cxn ang="0">
                  <a:pos x="31" y="1"/>
                </a:cxn>
                <a:cxn ang="0">
                  <a:pos x="30" y="0"/>
                </a:cxn>
                <a:cxn ang="0">
                  <a:pos x="4" y="0"/>
                </a:cxn>
              </a:cxnLst>
              <a:rect l="0" t="0" r="r" b="b"/>
              <a:pathLst>
                <a:path w="34" h="6">
                  <a:moveTo>
                    <a:pt x="4" y="0"/>
                  </a:moveTo>
                  <a:lnTo>
                    <a:pt x="2" y="0"/>
                  </a:lnTo>
                  <a:lnTo>
                    <a:pt x="1" y="1"/>
                  </a:lnTo>
                  <a:lnTo>
                    <a:pt x="0" y="2"/>
                  </a:lnTo>
                  <a:lnTo>
                    <a:pt x="0" y="3"/>
                  </a:lnTo>
                  <a:lnTo>
                    <a:pt x="0" y="4"/>
                  </a:lnTo>
                  <a:lnTo>
                    <a:pt x="0" y="5"/>
                  </a:lnTo>
                  <a:lnTo>
                    <a:pt x="1" y="6"/>
                  </a:lnTo>
                  <a:lnTo>
                    <a:pt x="2" y="6"/>
                  </a:lnTo>
                  <a:lnTo>
                    <a:pt x="29" y="6"/>
                  </a:lnTo>
                  <a:lnTo>
                    <a:pt x="30" y="6"/>
                  </a:lnTo>
                  <a:lnTo>
                    <a:pt x="31" y="6"/>
                  </a:lnTo>
                  <a:lnTo>
                    <a:pt x="33" y="5"/>
                  </a:lnTo>
                  <a:lnTo>
                    <a:pt x="34" y="4"/>
                  </a:lnTo>
                  <a:lnTo>
                    <a:pt x="34" y="3"/>
                  </a:lnTo>
                  <a:lnTo>
                    <a:pt x="33" y="2"/>
                  </a:lnTo>
                  <a:lnTo>
                    <a:pt x="31" y="1"/>
                  </a:lnTo>
                  <a:lnTo>
                    <a:pt x="30" y="0"/>
                  </a:lnTo>
                  <a:lnTo>
                    <a:pt x="4" y="0"/>
                  </a:lnTo>
                  <a:close/>
                </a:path>
              </a:pathLst>
            </a:custGeom>
            <a:solidFill>
              <a:srgbClr val="000000"/>
            </a:solidFill>
            <a:ln w="9525">
              <a:noFill/>
              <a:round/>
              <a:headEnd/>
              <a:tailEnd/>
            </a:ln>
          </p:spPr>
          <p:txBody>
            <a:bodyPr/>
            <a:lstStyle/>
            <a:p>
              <a:endParaRPr lang="en-US"/>
            </a:p>
          </p:txBody>
        </p:sp>
        <p:sp>
          <p:nvSpPr>
            <p:cNvPr id="423190" name="Freeform 278"/>
            <p:cNvSpPr>
              <a:spLocks/>
            </p:cNvSpPr>
            <p:nvPr/>
          </p:nvSpPr>
          <p:spPr bwMode="auto">
            <a:xfrm>
              <a:off x="4974" y="4055"/>
              <a:ext cx="34"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9" y="6"/>
                </a:cxn>
                <a:cxn ang="0">
                  <a:pos x="30" y="6"/>
                </a:cxn>
                <a:cxn ang="0">
                  <a:pos x="31" y="6"/>
                </a:cxn>
                <a:cxn ang="0">
                  <a:pos x="32" y="5"/>
                </a:cxn>
                <a:cxn ang="0">
                  <a:pos x="34" y="4"/>
                </a:cxn>
                <a:cxn ang="0">
                  <a:pos x="34" y="3"/>
                </a:cxn>
                <a:cxn ang="0">
                  <a:pos x="32" y="2"/>
                </a:cxn>
                <a:cxn ang="0">
                  <a:pos x="31" y="1"/>
                </a:cxn>
                <a:cxn ang="0">
                  <a:pos x="30" y="0"/>
                </a:cxn>
                <a:cxn ang="0">
                  <a:pos x="3" y="0"/>
                </a:cxn>
              </a:cxnLst>
              <a:rect l="0" t="0" r="r" b="b"/>
              <a:pathLst>
                <a:path w="34" h="6">
                  <a:moveTo>
                    <a:pt x="3" y="0"/>
                  </a:moveTo>
                  <a:lnTo>
                    <a:pt x="2" y="0"/>
                  </a:lnTo>
                  <a:lnTo>
                    <a:pt x="1" y="1"/>
                  </a:lnTo>
                  <a:lnTo>
                    <a:pt x="0" y="2"/>
                  </a:lnTo>
                  <a:lnTo>
                    <a:pt x="0" y="3"/>
                  </a:lnTo>
                  <a:lnTo>
                    <a:pt x="0" y="4"/>
                  </a:lnTo>
                  <a:lnTo>
                    <a:pt x="0" y="5"/>
                  </a:lnTo>
                  <a:lnTo>
                    <a:pt x="1" y="6"/>
                  </a:lnTo>
                  <a:lnTo>
                    <a:pt x="2" y="6"/>
                  </a:lnTo>
                  <a:lnTo>
                    <a:pt x="29" y="6"/>
                  </a:lnTo>
                  <a:lnTo>
                    <a:pt x="30" y="6"/>
                  </a:lnTo>
                  <a:lnTo>
                    <a:pt x="31" y="6"/>
                  </a:lnTo>
                  <a:lnTo>
                    <a:pt x="32" y="5"/>
                  </a:lnTo>
                  <a:lnTo>
                    <a:pt x="34" y="4"/>
                  </a:lnTo>
                  <a:lnTo>
                    <a:pt x="34" y="3"/>
                  </a:lnTo>
                  <a:lnTo>
                    <a:pt x="32" y="2"/>
                  </a:lnTo>
                  <a:lnTo>
                    <a:pt x="31" y="1"/>
                  </a:lnTo>
                  <a:lnTo>
                    <a:pt x="30" y="0"/>
                  </a:lnTo>
                  <a:lnTo>
                    <a:pt x="3" y="0"/>
                  </a:lnTo>
                  <a:close/>
                </a:path>
              </a:pathLst>
            </a:custGeom>
            <a:solidFill>
              <a:srgbClr val="000000"/>
            </a:solidFill>
            <a:ln w="9525">
              <a:noFill/>
              <a:round/>
              <a:headEnd/>
              <a:tailEnd/>
            </a:ln>
          </p:spPr>
          <p:txBody>
            <a:bodyPr/>
            <a:lstStyle/>
            <a:p>
              <a:endParaRPr lang="en-US"/>
            </a:p>
          </p:txBody>
        </p:sp>
        <p:sp>
          <p:nvSpPr>
            <p:cNvPr id="423191" name="Freeform 279"/>
            <p:cNvSpPr>
              <a:spLocks/>
            </p:cNvSpPr>
            <p:nvPr/>
          </p:nvSpPr>
          <p:spPr bwMode="auto">
            <a:xfrm>
              <a:off x="5021" y="4055"/>
              <a:ext cx="33"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9" y="6"/>
                </a:cxn>
                <a:cxn ang="0">
                  <a:pos x="30" y="6"/>
                </a:cxn>
                <a:cxn ang="0">
                  <a:pos x="31" y="6"/>
                </a:cxn>
                <a:cxn ang="0">
                  <a:pos x="32" y="5"/>
                </a:cxn>
                <a:cxn ang="0">
                  <a:pos x="33" y="4"/>
                </a:cxn>
                <a:cxn ang="0">
                  <a:pos x="33" y="3"/>
                </a:cxn>
                <a:cxn ang="0">
                  <a:pos x="32" y="2"/>
                </a:cxn>
                <a:cxn ang="0">
                  <a:pos x="31" y="1"/>
                </a:cxn>
                <a:cxn ang="0">
                  <a:pos x="30" y="0"/>
                </a:cxn>
                <a:cxn ang="0">
                  <a:pos x="3" y="0"/>
                </a:cxn>
              </a:cxnLst>
              <a:rect l="0" t="0" r="r" b="b"/>
              <a:pathLst>
                <a:path w="33" h="6">
                  <a:moveTo>
                    <a:pt x="3" y="0"/>
                  </a:moveTo>
                  <a:lnTo>
                    <a:pt x="2" y="0"/>
                  </a:lnTo>
                  <a:lnTo>
                    <a:pt x="1" y="1"/>
                  </a:lnTo>
                  <a:lnTo>
                    <a:pt x="0" y="2"/>
                  </a:lnTo>
                  <a:lnTo>
                    <a:pt x="0" y="3"/>
                  </a:lnTo>
                  <a:lnTo>
                    <a:pt x="0" y="4"/>
                  </a:lnTo>
                  <a:lnTo>
                    <a:pt x="0" y="5"/>
                  </a:lnTo>
                  <a:lnTo>
                    <a:pt x="1" y="6"/>
                  </a:lnTo>
                  <a:lnTo>
                    <a:pt x="2" y="6"/>
                  </a:lnTo>
                  <a:lnTo>
                    <a:pt x="29" y="6"/>
                  </a:lnTo>
                  <a:lnTo>
                    <a:pt x="30" y="6"/>
                  </a:lnTo>
                  <a:lnTo>
                    <a:pt x="31" y="6"/>
                  </a:lnTo>
                  <a:lnTo>
                    <a:pt x="32" y="5"/>
                  </a:lnTo>
                  <a:lnTo>
                    <a:pt x="33" y="4"/>
                  </a:lnTo>
                  <a:lnTo>
                    <a:pt x="33" y="3"/>
                  </a:lnTo>
                  <a:lnTo>
                    <a:pt x="32" y="2"/>
                  </a:lnTo>
                  <a:lnTo>
                    <a:pt x="31" y="1"/>
                  </a:lnTo>
                  <a:lnTo>
                    <a:pt x="30" y="0"/>
                  </a:lnTo>
                  <a:lnTo>
                    <a:pt x="3" y="0"/>
                  </a:lnTo>
                  <a:close/>
                </a:path>
              </a:pathLst>
            </a:custGeom>
            <a:solidFill>
              <a:srgbClr val="000000"/>
            </a:solidFill>
            <a:ln w="9525">
              <a:noFill/>
              <a:round/>
              <a:headEnd/>
              <a:tailEnd/>
            </a:ln>
          </p:spPr>
          <p:txBody>
            <a:bodyPr/>
            <a:lstStyle/>
            <a:p>
              <a:endParaRPr lang="en-US"/>
            </a:p>
          </p:txBody>
        </p:sp>
        <p:sp>
          <p:nvSpPr>
            <p:cNvPr id="423192" name="Freeform 280"/>
            <p:cNvSpPr>
              <a:spLocks/>
            </p:cNvSpPr>
            <p:nvPr/>
          </p:nvSpPr>
          <p:spPr bwMode="auto">
            <a:xfrm>
              <a:off x="5068" y="4055"/>
              <a:ext cx="33"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9" y="6"/>
                </a:cxn>
                <a:cxn ang="0">
                  <a:pos x="30" y="6"/>
                </a:cxn>
                <a:cxn ang="0">
                  <a:pos x="31" y="6"/>
                </a:cxn>
                <a:cxn ang="0">
                  <a:pos x="32" y="5"/>
                </a:cxn>
                <a:cxn ang="0">
                  <a:pos x="33" y="4"/>
                </a:cxn>
                <a:cxn ang="0">
                  <a:pos x="33" y="3"/>
                </a:cxn>
                <a:cxn ang="0">
                  <a:pos x="32" y="2"/>
                </a:cxn>
                <a:cxn ang="0">
                  <a:pos x="31" y="1"/>
                </a:cxn>
                <a:cxn ang="0">
                  <a:pos x="30" y="0"/>
                </a:cxn>
                <a:cxn ang="0">
                  <a:pos x="3" y="0"/>
                </a:cxn>
              </a:cxnLst>
              <a:rect l="0" t="0" r="r" b="b"/>
              <a:pathLst>
                <a:path w="33" h="6">
                  <a:moveTo>
                    <a:pt x="3" y="0"/>
                  </a:moveTo>
                  <a:lnTo>
                    <a:pt x="2" y="0"/>
                  </a:lnTo>
                  <a:lnTo>
                    <a:pt x="1" y="1"/>
                  </a:lnTo>
                  <a:lnTo>
                    <a:pt x="0" y="2"/>
                  </a:lnTo>
                  <a:lnTo>
                    <a:pt x="0" y="3"/>
                  </a:lnTo>
                  <a:lnTo>
                    <a:pt x="0" y="4"/>
                  </a:lnTo>
                  <a:lnTo>
                    <a:pt x="0" y="5"/>
                  </a:lnTo>
                  <a:lnTo>
                    <a:pt x="1" y="6"/>
                  </a:lnTo>
                  <a:lnTo>
                    <a:pt x="2" y="6"/>
                  </a:lnTo>
                  <a:lnTo>
                    <a:pt x="29" y="6"/>
                  </a:lnTo>
                  <a:lnTo>
                    <a:pt x="30" y="6"/>
                  </a:lnTo>
                  <a:lnTo>
                    <a:pt x="31" y="6"/>
                  </a:lnTo>
                  <a:lnTo>
                    <a:pt x="32" y="5"/>
                  </a:lnTo>
                  <a:lnTo>
                    <a:pt x="33" y="4"/>
                  </a:lnTo>
                  <a:lnTo>
                    <a:pt x="33" y="3"/>
                  </a:lnTo>
                  <a:lnTo>
                    <a:pt x="32" y="2"/>
                  </a:lnTo>
                  <a:lnTo>
                    <a:pt x="31" y="1"/>
                  </a:lnTo>
                  <a:lnTo>
                    <a:pt x="30" y="0"/>
                  </a:lnTo>
                  <a:lnTo>
                    <a:pt x="3" y="0"/>
                  </a:lnTo>
                  <a:close/>
                </a:path>
              </a:pathLst>
            </a:custGeom>
            <a:solidFill>
              <a:srgbClr val="000000"/>
            </a:solidFill>
            <a:ln w="9525">
              <a:noFill/>
              <a:round/>
              <a:headEnd/>
              <a:tailEnd/>
            </a:ln>
          </p:spPr>
          <p:txBody>
            <a:bodyPr/>
            <a:lstStyle/>
            <a:p>
              <a:endParaRPr lang="en-US"/>
            </a:p>
          </p:txBody>
        </p:sp>
        <p:sp>
          <p:nvSpPr>
            <p:cNvPr id="423193" name="Freeform 281"/>
            <p:cNvSpPr>
              <a:spLocks/>
            </p:cNvSpPr>
            <p:nvPr/>
          </p:nvSpPr>
          <p:spPr bwMode="auto">
            <a:xfrm>
              <a:off x="5115" y="4055"/>
              <a:ext cx="33"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9" y="6"/>
                </a:cxn>
                <a:cxn ang="0">
                  <a:pos x="30" y="6"/>
                </a:cxn>
                <a:cxn ang="0">
                  <a:pos x="31" y="6"/>
                </a:cxn>
                <a:cxn ang="0">
                  <a:pos x="32" y="5"/>
                </a:cxn>
                <a:cxn ang="0">
                  <a:pos x="33" y="4"/>
                </a:cxn>
                <a:cxn ang="0">
                  <a:pos x="33" y="3"/>
                </a:cxn>
                <a:cxn ang="0">
                  <a:pos x="32" y="2"/>
                </a:cxn>
                <a:cxn ang="0">
                  <a:pos x="31" y="1"/>
                </a:cxn>
                <a:cxn ang="0">
                  <a:pos x="30" y="0"/>
                </a:cxn>
                <a:cxn ang="0">
                  <a:pos x="3" y="0"/>
                </a:cxn>
              </a:cxnLst>
              <a:rect l="0" t="0" r="r" b="b"/>
              <a:pathLst>
                <a:path w="33" h="6">
                  <a:moveTo>
                    <a:pt x="3" y="0"/>
                  </a:moveTo>
                  <a:lnTo>
                    <a:pt x="2" y="0"/>
                  </a:lnTo>
                  <a:lnTo>
                    <a:pt x="1" y="1"/>
                  </a:lnTo>
                  <a:lnTo>
                    <a:pt x="0" y="2"/>
                  </a:lnTo>
                  <a:lnTo>
                    <a:pt x="0" y="3"/>
                  </a:lnTo>
                  <a:lnTo>
                    <a:pt x="0" y="4"/>
                  </a:lnTo>
                  <a:lnTo>
                    <a:pt x="0" y="5"/>
                  </a:lnTo>
                  <a:lnTo>
                    <a:pt x="1" y="6"/>
                  </a:lnTo>
                  <a:lnTo>
                    <a:pt x="2" y="6"/>
                  </a:lnTo>
                  <a:lnTo>
                    <a:pt x="29" y="6"/>
                  </a:lnTo>
                  <a:lnTo>
                    <a:pt x="30" y="6"/>
                  </a:lnTo>
                  <a:lnTo>
                    <a:pt x="31" y="6"/>
                  </a:lnTo>
                  <a:lnTo>
                    <a:pt x="32" y="5"/>
                  </a:lnTo>
                  <a:lnTo>
                    <a:pt x="33" y="4"/>
                  </a:lnTo>
                  <a:lnTo>
                    <a:pt x="33" y="3"/>
                  </a:lnTo>
                  <a:lnTo>
                    <a:pt x="32" y="2"/>
                  </a:lnTo>
                  <a:lnTo>
                    <a:pt x="31" y="1"/>
                  </a:lnTo>
                  <a:lnTo>
                    <a:pt x="30" y="0"/>
                  </a:lnTo>
                  <a:lnTo>
                    <a:pt x="3" y="0"/>
                  </a:lnTo>
                  <a:close/>
                </a:path>
              </a:pathLst>
            </a:custGeom>
            <a:solidFill>
              <a:srgbClr val="000000"/>
            </a:solidFill>
            <a:ln w="9525">
              <a:noFill/>
              <a:round/>
              <a:headEnd/>
              <a:tailEnd/>
            </a:ln>
          </p:spPr>
          <p:txBody>
            <a:bodyPr/>
            <a:lstStyle/>
            <a:p>
              <a:endParaRPr lang="en-US"/>
            </a:p>
          </p:txBody>
        </p:sp>
        <p:sp>
          <p:nvSpPr>
            <p:cNvPr id="423194" name="Freeform 282"/>
            <p:cNvSpPr>
              <a:spLocks/>
            </p:cNvSpPr>
            <p:nvPr/>
          </p:nvSpPr>
          <p:spPr bwMode="auto">
            <a:xfrm>
              <a:off x="5161" y="4055"/>
              <a:ext cx="34" cy="6"/>
            </a:xfrm>
            <a:custGeom>
              <a:avLst/>
              <a:gdLst/>
              <a:ahLst/>
              <a:cxnLst>
                <a:cxn ang="0">
                  <a:pos x="4" y="0"/>
                </a:cxn>
                <a:cxn ang="0">
                  <a:pos x="3" y="0"/>
                </a:cxn>
                <a:cxn ang="0">
                  <a:pos x="2" y="1"/>
                </a:cxn>
                <a:cxn ang="0">
                  <a:pos x="0" y="2"/>
                </a:cxn>
                <a:cxn ang="0">
                  <a:pos x="0" y="3"/>
                </a:cxn>
                <a:cxn ang="0">
                  <a:pos x="0" y="4"/>
                </a:cxn>
                <a:cxn ang="0">
                  <a:pos x="0" y="5"/>
                </a:cxn>
                <a:cxn ang="0">
                  <a:pos x="2" y="6"/>
                </a:cxn>
                <a:cxn ang="0">
                  <a:pos x="3" y="6"/>
                </a:cxn>
                <a:cxn ang="0">
                  <a:pos x="29" y="6"/>
                </a:cxn>
                <a:cxn ang="0">
                  <a:pos x="31" y="6"/>
                </a:cxn>
                <a:cxn ang="0">
                  <a:pos x="32" y="6"/>
                </a:cxn>
                <a:cxn ang="0">
                  <a:pos x="33" y="5"/>
                </a:cxn>
                <a:cxn ang="0">
                  <a:pos x="34" y="4"/>
                </a:cxn>
                <a:cxn ang="0">
                  <a:pos x="34" y="3"/>
                </a:cxn>
                <a:cxn ang="0">
                  <a:pos x="33" y="2"/>
                </a:cxn>
                <a:cxn ang="0">
                  <a:pos x="32" y="1"/>
                </a:cxn>
                <a:cxn ang="0">
                  <a:pos x="31" y="0"/>
                </a:cxn>
                <a:cxn ang="0">
                  <a:pos x="4" y="0"/>
                </a:cxn>
              </a:cxnLst>
              <a:rect l="0" t="0" r="r" b="b"/>
              <a:pathLst>
                <a:path w="34" h="6">
                  <a:moveTo>
                    <a:pt x="4" y="0"/>
                  </a:moveTo>
                  <a:lnTo>
                    <a:pt x="3" y="0"/>
                  </a:lnTo>
                  <a:lnTo>
                    <a:pt x="2" y="1"/>
                  </a:lnTo>
                  <a:lnTo>
                    <a:pt x="0" y="2"/>
                  </a:lnTo>
                  <a:lnTo>
                    <a:pt x="0" y="3"/>
                  </a:lnTo>
                  <a:lnTo>
                    <a:pt x="0" y="4"/>
                  </a:lnTo>
                  <a:lnTo>
                    <a:pt x="0" y="5"/>
                  </a:lnTo>
                  <a:lnTo>
                    <a:pt x="2" y="6"/>
                  </a:lnTo>
                  <a:lnTo>
                    <a:pt x="3" y="6"/>
                  </a:lnTo>
                  <a:lnTo>
                    <a:pt x="29" y="6"/>
                  </a:lnTo>
                  <a:lnTo>
                    <a:pt x="31" y="6"/>
                  </a:lnTo>
                  <a:lnTo>
                    <a:pt x="32" y="6"/>
                  </a:lnTo>
                  <a:lnTo>
                    <a:pt x="33" y="5"/>
                  </a:lnTo>
                  <a:lnTo>
                    <a:pt x="34" y="4"/>
                  </a:lnTo>
                  <a:lnTo>
                    <a:pt x="34" y="3"/>
                  </a:lnTo>
                  <a:lnTo>
                    <a:pt x="33" y="2"/>
                  </a:lnTo>
                  <a:lnTo>
                    <a:pt x="32" y="1"/>
                  </a:lnTo>
                  <a:lnTo>
                    <a:pt x="31" y="0"/>
                  </a:lnTo>
                  <a:lnTo>
                    <a:pt x="4" y="0"/>
                  </a:lnTo>
                  <a:close/>
                </a:path>
              </a:pathLst>
            </a:custGeom>
            <a:solidFill>
              <a:srgbClr val="000000"/>
            </a:solidFill>
            <a:ln w="9525">
              <a:noFill/>
              <a:round/>
              <a:headEnd/>
              <a:tailEnd/>
            </a:ln>
          </p:spPr>
          <p:txBody>
            <a:bodyPr/>
            <a:lstStyle/>
            <a:p>
              <a:endParaRPr lang="en-US"/>
            </a:p>
          </p:txBody>
        </p:sp>
        <p:sp>
          <p:nvSpPr>
            <p:cNvPr id="423195" name="Freeform 283"/>
            <p:cNvSpPr>
              <a:spLocks/>
            </p:cNvSpPr>
            <p:nvPr/>
          </p:nvSpPr>
          <p:spPr bwMode="auto">
            <a:xfrm>
              <a:off x="5208" y="4055"/>
              <a:ext cx="34" cy="6"/>
            </a:xfrm>
            <a:custGeom>
              <a:avLst/>
              <a:gdLst/>
              <a:ahLst/>
              <a:cxnLst>
                <a:cxn ang="0">
                  <a:pos x="4" y="0"/>
                </a:cxn>
                <a:cxn ang="0">
                  <a:pos x="2" y="0"/>
                </a:cxn>
                <a:cxn ang="0">
                  <a:pos x="1" y="1"/>
                </a:cxn>
                <a:cxn ang="0">
                  <a:pos x="0" y="2"/>
                </a:cxn>
                <a:cxn ang="0">
                  <a:pos x="0" y="3"/>
                </a:cxn>
                <a:cxn ang="0">
                  <a:pos x="0" y="4"/>
                </a:cxn>
                <a:cxn ang="0">
                  <a:pos x="0" y="5"/>
                </a:cxn>
                <a:cxn ang="0">
                  <a:pos x="1" y="6"/>
                </a:cxn>
                <a:cxn ang="0">
                  <a:pos x="2" y="6"/>
                </a:cxn>
                <a:cxn ang="0">
                  <a:pos x="29" y="6"/>
                </a:cxn>
                <a:cxn ang="0">
                  <a:pos x="30" y="6"/>
                </a:cxn>
                <a:cxn ang="0">
                  <a:pos x="31" y="6"/>
                </a:cxn>
                <a:cxn ang="0">
                  <a:pos x="33" y="5"/>
                </a:cxn>
                <a:cxn ang="0">
                  <a:pos x="34" y="4"/>
                </a:cxn>
                <a:cxn ang="0">
                  <a:pos x="34" y="3"/>
                </a:cxn>
                <a:cxn ang="0">
                  <a:pos x="33" y="2"/>
                </a:cxn>
                <a:cxn ang="0">
                  <a:pos x="31" y="1"/>
                </a:cxn>
                <a:cxn ang="0">
                  <a:pos x="30" y="0"/>
                </a:cxn>
                <a:cxn ang="0">
                  <a:pos x="4" y="0"/>
                </a:cxn>
              </a:cxnLst>
              <a:rect l="0" t="0" r="r" b="b"/>
              <a:pathLst>
                <a:path w="34" h="6">
                  <a:moveTo>
                    <a:pt x="4" y="0"/>
                  </a:moveTo>
                  <a:lnTo>
                    <a:pt x="2" y="0"/>
                  </a:lnTo>
                  <a:lnTo>
                    <a:pt x="1" y="1"/>
                  </a:lnTo>
                  <a:lnTo>
                    <a:pt x="0" y="2"/>
                  </a:lnTo>
                  <a:lnTo>
                    <a:pt x="0" y="3"/>
                  </a:lnTo>
                  <a:lnTo>
                    <a:pt x="0" y="4"/>
                  </a:lnTo>
                  <a:lnTo>
                    <a:pt x="0" y="5"/>
                  </a:lnTo>
                  <a:lnTo>
                    <a:pt x="1" y="6"/>
                  </a:lnTo>
                  <a:lnTo>
                    <a:pt x="2" y="6"/>
                  </a:lnTo>
                  <a:lnTo>
                    <a:pt x="29" y="6"/>
                  </a:lnTo>
                  <a:lnTo>
                    <a:pt x="30" y="6"/>
                  </a:lnTo>
                  <a:lnTo>
                    <a:pt x="31" y="6"/>
                  </a:lnTo>
                  <a:lnTo>
                    <a:pt x="33" y="5"/>
                  </a:lnTo>
                  <a:lnTo>
                    <a:pt x="34" y="4"/>
                  </a:lnTo>
                  <a:lnTo>
                    <a:pt x="34" y="3"/>
                  </a:lnTo>
                  <a:lnTo>
                    <a:pt x="33" y="2"/>
                  </a:lnTo>
                  <a:lnTo>
                    <a:pt x="31" y="1"/>
                  </a:lnTo>
                  <a:lnTo>
                    <a:pt x="30" y="0"/>
                  </a:lnTo>
                  <a:lnTo>
                    <a:pt x="4" y="0"/>
                  </a:lnTo>
                  <a:close/>
                </a:path>
              </a:pathLst>
            </a:custGeom>
            <a:solidFill>
              <a:srgbClr val="000000"/>
            </a:solidFill>
            <a:ln w="9525">
              <a:noFill/>
              <a:round/>
              <a:headEnd/>
              <a:tailEnd/>
            </a:ln>
          </p:spPr>
          <p:txBody>
            <a:bodyPr/>
            <a:lstStyle/>
            <a:p>
              <a:endParaRPr lang="en-US"/>
            </a:p>
          </p:txBody>
        </p:sp>
        <p:sp>
          <p:nvSpPr>
            <p:cNvPr id="423196" name="Freeform 284"/>
            <p:cNvSpPr>
              <a:spLocks/>
            </p:cNvSpPr>
            <p:nvPr/>
          </p:nvSpPr>
          <p:spPr bwMode="auto">
            <a:xfrm>
              <a:off x="5255" y="4055"/>
              <a:ext cx="34" cy="6"/>
            </a:xfrm>
            <a:custGeom>
              <a:avLst/>
              <a:gdLst/>
              <a:ahLst/>
              <a:cxnLst>
                <a:cxn ang="0">
                  <a:pos x="3" y="0"/>
                </a:cxn>
                <a:cxn ang="0">
                  <a:pos x="2" y="0"/>
                </a:cxn>
                <a:cxn ang="0">
                  <a:pos x="1" y="1"/>
                </a:cxn>
                <a:cxn ang="0">
                  <a:pos x="0" y="2"/>
                </a:cxn>
                <a:cxn ang="0">
                  <a:pos x="0" y="3"/>
                </a:cxn>
                <a:cxn ang="0">
                  <a:pos x="0" y="4"/>
                </a:cxn>
                <a:cxn ang="0">
                  <a:pos x="0" y="5"/>
                </a:cxn>
                <a:cxn ang="0">
                  <a:pos x="1" y="6"/>
                </a:cxn>
                <a:cxn ang="0">
                  <a:pos x="2" y="6"/>
                </a:cxn>
                <a:cxn ang="0">
                  <a:pos x="20" y="6"/>
                </a:cxn>
                <a:cxn ang="0">
                  <a:pos x="29" y="6"/>
                </a:cxn>
                <a:cxn ang="0">
                  <a:pos x="30" y="6"/>
                </a:cxn>
                <a:cxn ang="0">
                  <a:pos x="31" y="5"/>
                </a:cxn>
                <a:cxn ang="0">
                  <a:pos x="32" y="4"/>
                </a:cxn>
                <a:cxn ang="0">
                  <a:pos x="34" y="3"/>
                </a:cxn>
                <a:cxn ang="0">
                  <a:pos x="34" y="2"/>
                </a:cxn>
                <a:cxn ang="0">
                  <a:pos x="32" y="1"/>
                </a:cxn>
                <a:cxn ang="0">
                  <a:pos x="31" y="0"/>
                </a:cxn>
                <a:cxn ang="0">
                  <a:pos x="30" y="0"/>
                </a:cxn>
                <a:cxn ang="0">
                  <a:pos x="21" y="0"/>
                </a:cxn>
                <a:cxn ang="0">
                  <a:pos x="3" y="0"/>
                </a:cxn>
              </a:cxnLst>
              <a:rect l="0" t="0" r="r" b="b"/>
              <a:pathLst>
                <a:path w="34" h="6">
                  <a:moveTo>
                    <a:pt x="3" y="0"/>
                  </a:moveTo>
                  <a:lnTo>
                    <a:pt x="2" y="0"/>
                  </a:lnTo>
                  <a:lnTo>
                    <a:pt x="1" y="1"/>
                  </a:lnTo>
                  <a:lnTo>
                    <a:pt x="0" y="2"/>
                  </a:lnTo>
                  <a:lnTo>
                    <a:pt x="0" y="3"/>
                  </a:lnTo>
                  <a:lnTo>
                    <a:pt x="0" y="4"/>
                  </a:lnTo>
                  <a:lnTo>
                    <a:pt x="0" y="5"/>
                  </a:lnTo>
                  <a:lnTo>
                    <a:pt x="1" y="6"/>
                  </a:lnTo>
                  <a:lnTo>
                    <a:pt x="2" y="6"/>
                  </a:lnTo>
                  <a:lnTo>
                    <a:pt x="20" y="6"/>
                  </a:lnTo>
                  <a:lnTo>
                    <a:pt x="29" y="6"/>
                  </a:lnTo>
                  <a:lnTo>
                    <a:pt x="30" y="6"/>
                  </a:lnTo>
                  <a:lnTo>
                    <a:pt x="31" y="5"/>
                  </a:lnTo>
                  <a:lnTo>
                    <a:pt x="32" y="4"/>
                  </a:lnTo>
                  <a:lnTo>
                    <a:pt x="34" y="3"/>
                  </a:lnTo>
                  <a:lnTo>
                    <a:pt x="34" y="2"/>
                  </a:lnTo>
                  <a:lnTo>
                    <a:pt x="32" y="1"/>
                  </a:lnTo>
                  <a:lnTo>
                    <a:pt x="31" y="0"/>
                  </a:lnTo>
                  <a:lnTo>
                    <a:pt x="30" y="0"/>
                  </a:lnTo>
                  <a:lnTo>
                    <a:pt x="21" y="0"/>
                  </a:lnTo>
                  <a:lnTo>
                    <a:pt x="3" y="0"/>
                  </a:lnTo>
                  <a:close/>
                </a:path>
              </a:pathLst>
            </a:custGeom>
            <a:solidFill>
              <a:srgbClr val="000000"/>
            </a:solidFill>
            <a:ln w="9525">
              <a:noFill/>
              <a:round/>
              <a:headEnd/>
              <a:tailEnd/>
            </a:ln>
          </p:spPr>
          <p:txBody>
            <a:bodyPr/>
            <a:lstStyle/>
            <a:p>
              <a:endParaRPr lang="en-US"/>
            </a:p>
          </p:txBody>
        </p:sp>
        <p:sp>
          <p:nvSpPr>
            <p:cNvPr id="423197" name="Freeform 285"/>
            <p:cNvSpPr>
              <a:spLocks/>
            </p:cNvSpPr>
            <p:nvPr/>
          </p:nvSpPr>
          <p:spPr bwMode="auto">
            <a:xfrm>
              <a:off x="5301" y="4044"/>
              <a:ext cx="32" cy="14"/>
            </a:xfrm>
            <a:custGeom>
              <a:avLst/>
              <a:gdLst/>
              <a:ahLst/>
              <a:cxnLst>
                <a:cxn ang="0">
                  <a:pos x="3" y="8"/>
                </a:cxn>
                <a:cxn ang="0">
                  <a:pos x="2" y="9"/>
                </a:cxn>
                <a:cxn ang="0">
                  <a:pos x="1" y="10"/>
                </a:cxn>
                <a:cxn ang="0">
                  <a:pos x="0" y="11"/>
                </a:cxn>
                <a:cxn ang="0">
                  <a:pos x="0" y="12"/>
                </a:cxn>
                <a:cxn ang="0">
                  <a:pos x="1" y="13"/>
                </a:cxn>
                <a:cxn ang="0">
                  <a:pos x="2" y="14"/>
                </a:cxn>
                <a:cxn ang="0">
                  <a:pos x="3" y="14"/>
                </a:cxn>
                <a:cxn ang="0">
                  <a:pos x="4" y="14"/>
                </a:cxn>
                <a:cxn ang="0">
                  <a:pos x="17" y="11"/>
                </a:cxn>
                <a:cxn ang="0">
                  <a:pos x="29" y="6"/>
                </a:cxn>
                <a:cxn ang="0">
                  <a:pos x="30" y="6"/>
                </a:cxn>
                <a:cxn ang="0">
                  <a:pos x="31" y="5"/>
                </a:cxn>
                <a:cxn ang="0">
                  <a:pos x="32" y="4"/>
                </a:cxn>
                <a:cxn ang="0">
                  <a:pos x="32" y="3"/>
                </a:cxn>
                <a:cxn ang="0">
                  <a:pos x="32" y="2"/>
                </a:cxn>
                <a:cxn ang="0">
                  <a:pos x="32" y="1"/>
                </a:cxn>
                <a:cxn ang="0">
                  <a:pos x="31" y="0"/>
                </a:cxn>
                <a:cxn ang="0">
                  <a:pos x="30" y="0"/>
                </a:cxn>
                <a:cxn ang="0">
                  <a:pos x="29" y="0"/>
                </a:cxn>
                <a:cxn ang="0">
                  <a:pos x="28" y="0"/>
                </a:cxn>
                <a:cxn ang="0">
                  <a:pos x="15" y="4"/>
                </a:cxn>
                <a:cxn ang="0">
                  <a:pos x="3" y="8"/>
                </a:cxn>
              </a:cxnLst>
              <a:rect l="0" t="0" r="r" b="b"/>
              <a:pathLst>
                <a:path w="32" h="14">
                  <a:moveTo>
                    <a:pt x="3" y="8"/>
                  </a:moveTo>
                  <a:lnTo>
                    <a:pt x="2" y="9"/>
                  </a:lnTo>
                  <a:lnTo>
                    <a:pt x="1" y="10"/>
                  </a:lnTo>
                  <a:lnTo>
                    <a:pt x="0" y="11"/>
                  </a:lnTo>
                  <a:lnTo>
                    <a:pt x="0" y="12"/>
                  </a:lnTo>
                  <a:lnTo>
                    <a:pt x="1" y="13"/>
                  </a:lnTo>
                  <a:lnTo>
                    <a:pt x="2" y="14"/>
                  </a:lnTo>
                  <a:lnTo>
                    <a:pt x="3" y="14"/>
                  </a:lnTo>
                  <a:lnTo>
                    <a:pt x="4" y="14"/>
                  </a:lnTo>
                  <a:lnTo>
                    <a:pt x="17" y="11"/>
                  </a:lnTo>
                  <a:lnTo>
                    <a:pt x="29" y="6"/>
                  </a:lnTo>
                  <a:lnTo>
                    <a:pt x="30" y="6"/>
                  </a:lnTo>
                  <a:lnTo>
                    <a:pt x="31" y="5"/>
                  </a:lnTo>
                  <a:lnTo>
                    <a:pt x="32" y="4"/>
                  </a:lnTo>
                  <a:lnTo>
                    <a:pt x="32" y="3"/>
                  </a:lnTo>
                  <a:lnTo>
                    <a:pt x="32" y="2"/>
                  </a:lnTo>
                  <a:lnTo>
                    <a:pt x="32" y="1"/>
                  </a:lnTo>
                  <a:lnTo>
                    <a:pt x="31" y="0"/>
                  </a:lnTo>
                  <a:lnTo>
                    <a:pt x="30" y="0"/>
                  </a:lnTo>
                  <a:lnTo>
                    <a:pt x="29" y="0"/>
                  </a:lnTo>
                  <a:lnTo>
                    <a:pt x="28" y="0"/>
                  </a:lnTo>
                  <a:lnTo>
                    <a:pt x="15" y="4"/>
                  </a:lnTo>
                  <a:lnTo>
                    <a:pt x="3" y="8"/>
                  </a:lnTo>
                  <a:close/>
                </a:path>
              </a:pathLst>
            </a:custGeom>
            <a:solidFill>
              <a:srgbClr val="000000"/>
            </a:solidFill>
            <a:ln w="9525">
              <a:noFill/>
              <a:round/>
              <a:headEnd/>
              <a:tailEnd/>
            </a:ln>
          </p:spPr>
          <p:txBody>
            <a:bodyPr/>
            <a:lstStyle/>
            <a:p>
              <a:endParaRPr lang="en-US"/>
            </a:p>
          </p:txBody>
        </p:sp>
        <p:sp>
          <p:nvSpPr>
            <p:cNvPr id="423198" name="Freeform 286"/>
            <p:cNvSpPr>
              <a:spLocks/>
            </p:cNvSpPr>
            <p:nvPr/>
          </p:nvSpPr>
          <p:spPr bwMode="auto">
            <a:xfrm>
              <a:off x="5344" y="4019"/>
              <a:ext cx="28" cy="23"/>
            </a:xfrm>
            <a:custGeom>
              <a:avLst/>
              <a:gdLst/>
              <a:ahLst/>
              <a:cxnLst>
                <a:cxn ang="0">
                  <a:pos x="3" y="16"/>
                </a:cxn>
                <a:cxn ang="0">
                  <a:pos x="1" y="18"/>
                </a:cxn>
                <a:cxn ang="0">
                  <a:pos x="0" y="19"/>
                </a:cxn>
                <a:cxn ang="0">
                  <a:pos x="0" y="20"/>
                </a:cxn>
                <a:cxn ang="0">
                  <a:pos x="1" y="21"/>
                </a:cxn>
                <a:cxn ang="0">
                  <a:pos x="3" y="22"/>
                </a:cxn>
                <a:cxn ang="0">
                  <a:pos x="4" y="23"/>
                </a:cxn>
                <a:cxn ang="0">
                  <a:pos x="5" y="23"/>
                </a:cxn>
                <a:cxn ang="0">
                  <a:pos x="6" y="22"/>
                </a:cxn>
                <a:cxn ang="0">
                  <a:pos x="10" y="19"/>
                </a:cxn>
                <a:cxn ang="0">
                  <a:pos x="27" y="6"/>
                </a:cxn>
                <a:cxn ang="0">
                  <a:pos x="28" y="5"/>
                </a:cxn>
                <a:cxn ang="0">
                  <a:pos x="28" y="4"/>
                </a:cxn>
                <a:cxn ang="0">
                  <a:pos x="28" y="3"/>
                </a:cxn>
                <a:cxn ang="0">
                  <a:pos x="28" y="2"/>
                </a:cxn>
                <a:cxn ang="0">
                  <a:pos x="27" y="0"/>
                </a:cxn>
                <a:cxn ang="0">
                  <a:pos x="26" y="0"/>
                </a:cxn>
                <a:cxn ang="0">
                  <a:pos x="25" y="0"/>
                </a:cxn>
                <a:cxn ang="0">
                  <a:pos x="24" y="0"/>
                </a:cxn>
                <a:cxn ang="0">
                  <a:pos x="7" y="13"/>
                </a:cxn>
                <a:cxn ang="0">
                  <a:pos x="3" y="16"/>
                </a:cxn>
              </a:cxnLst>
              <a:rect l="0" t="0" r="r" b="b"/>
              <a:pathLst>
                <a:path w="28" h="23">
                  <a:moveTo>
                    <a:pt x="3" y="16"/>
                  </a:moveTo>
                  <a:lnTo>
                    <a:pt x="1" y="18"/>
                  </a:lnTo>
                  <a:lnTo>
                    <a:pt x="0" y="19"/>
                  </a:lnTo>
                  <a:lnTo>
                    <a:pt x="0" y="20"/>
                  </a:lnTo>
                  <a:lnTo>
                    <a:pt x="1" y="21"/>
                  </a:lnTo>
                  <a:lnTo>
                    <a:pt x="3" y="22"/>
                  </a:lnTo>
                  <a:lnTo>
                    <a:pt x="4" y="23"/>
                  </a:lnTo>
                  <a:lnTo>
                    <a:pt x="5" y="23"/>
                  </a:lnTo>
                  <a:lnTo>
                    <a:pt x="6" y="22"/>
                  </a:lnTo>
                  <a:lnTo>
                    <a:pt x="10" y="19"/>
                  </a:lnTo>
                  <a:lnTo>
                    <a:pt x="27" y="6"/>
                  </a:lnTo>
                  <a:lnTo>
                    <a:pt x="28" y="5"/>
                  </a:lnTo>
                  <a:lnTo>
                    <a:pt x="28" y="4"/>
                  </a:lnTo>
                  <a:lnTo>
                    <a:pt x="28" y="3"/>
                  </a:lnTo>
                  <a:lnTo>
                    <a:pt x="28" y="2"/>
                  </a:lnTo>
                  <a:lnTo>
                    <a:pt x="27" y="0"/>
                  </a:lnTo>
                  <a:lnTo>
                    <a:pt x="26" y="0"/>
                  </a:lnTo>
                  <a:lnTo>
                    <a:pt x="25" y="0"/>
                  </a:lnTo>
                  <a:lnTo>
                    <a:pt x="24" y="0"/>
                  </a:lnTo>
                  <a:lnTo>
                    <a:pt x="7" y="13"/>
                  </a:lnTo>
                  <a:lnTo>
                    <a:pt x="3" y="16"/>
                  </a:lnTo>
                  <a:close/>
                </a:path>
              </a:pathLst>
            </a:custGeom>
            <a:solidFill>
              <a:srgbClr val="000000"/>
            </a:solidFill>
            <a:ln w="9525">
              <a:noFill/>
              <a:round/>
              <a:headEnd/>
              <a:tailEnd/>
            </a:ln>
          </p:spPr>
          <p:txBody>
            <a:bodyPr/>
            <a:lstStyle/>
            <a:p>
              <a:endParaRPr lang="en-US"/>
            </a:p>
          </p:txBody>
        </p:sp>
        <p:sp>
          <p:nvSpPr>
            <p:cNvPr id="423199" name="Freeform 287"/>
            <p:cNvSpPr>
              <a:spLocks/>
            </p:cNvSpPr>
            <p:nvPr/>
          </p:nvSpPr>
          <p:spPr bwMode="auto">
            <a:xfrm>
              <a:off x="5379" y="3984"/>
              <a:ext cx="22" cy="28"/>
            </a:xfrm>
            <a:custGeom>
              <a:avLst/>
              <a:gdLst/>
              <a:ahLst/>
              <a:cxnLst>
                <a:cxn ang="0">
                  <a:pos x="1" y="23"/>
                </a:cxn>
                <a:cxn ang="0">
                  <a:pos x="0" y="24"/>
                </a:cxn>
                <a:cxn ang="0">
                  <a:pos x="0" y="25"/>
                </a:cxn>
                <a:cxn ang="0">
                  <a:pos x="1" y="26"/>
                </a:cxn>
                <a:cxn ang="0">
                  <a:pos x="2" y="27"/>
                </a:cxn>
                <a:cxn ang="0">
                  <a:pos x="3" y="28"/>
                </a:cxn>
                <a:cxn ang="0">
                  <a:pos x="4" y="28"/>
                </a:cxn>
                <a:cxn ang="0">
                  <a:pos x="5" y="27"/>
                </a:cxn>
                <a:cxn ang="0">
                  <a:pos x="7" y="26"/>
                </a:cxn>
                <a:cxn ang="0">
                  <a:pos x="14" y="16"/>
                </a:cxn>
                <a:cxn ang="0">
                  <a:pos x="21" y="5"/>
                </a:cxn>
                <a:cxn ang="0">
                  <a:pos x="22" y="4"/>
                </a:cxn>
                <a:cxn ang="0">
                  <a:pos x="22" y="4"/>
                </a:cxn>
                <a:cxn ang="0">
                  <a:pos x="22" y="3"/>
                </a:cxn>
                <a:cxn ang="0">
                  <a:pos x="22" y="2"/>
                </a:cxn>
                <a:cxn ang="0">
                  <a:pos x="21" y="1"/>
                </a:cxn>
                <a:cxn ang="0">
                  <a:pos x="20" y="0"/>
                </a:cxn>
                <a:cxn ang="0">
                  <a:pos x="19" y="0"/>
                </a:cxn>
                <a:cxn ang="0">
                  <a:pos x="18" y="1"/>
                </a:cxn>
                <a:cxn ang="0">
                  <a:pos x="17" y="2"/>
                </a:cxn>
                <a:cxn ang="0">
                  <a:pos x="15" y="3"/>
                </a:cxn>
                <a:cxn ang="0">
                  <a:pos x="15" y="3"/>
                </a:cxn>
                <a:cxn ang="0">
                  <a:pos x="19" y="4"/>
                </a:cxn>
                <a:cxn ang="0">
                  <a:pos x="15" y="2"/>
                </a:cxn>
                <a:cxn ang="0">
                  <a:pos x="9" y="13"/>
                </a:cxn>
                <a:cxn ang="0">
                  <a:pos x="1" y="23"/>
                </a:cxn>
              </a:cxnLst>
              <a:rect l="0" t="0" r="r" b="b"/>
              <a:pathLst>
                <a:path w="22" h="28">
                  <a:moveTo>
                    <a:pt x="1" y="23"/>
                  </a:moveTo>
                  <a:lnTo>
                    <a:pt x="0" y="24"/>
                  </a:lnTo>
                  <a:lnTo>
                    <a:pt x="0" y="25"/>
                  </a:lnTo>
                  <a:lnTo>
                    <a:pt x="1" y="26"/>
                  </a:lnTo>
                  <a:lnTo>
                    <a:pt x="2" y="27"/>
                  </a:lnTo>
                  <a:lnTo>
                    <a:pt x="3" y="28"/>
                  </a:lnTo>
                  <a:lnTo>
                    <a:pt x="4" y="28"/>
                  </a:lnTo>
                  <a:lnTo>
                    <a:pt x="5" y="27"/>
                  </a:lnTo>
                  <a:lnTo>
                    <a:pt x="7" y="26"/>
                  </a:lnTo>
                  <a:lnTo>
                    <a:pt x="14" y="16"/>
                  </a:lnTo>
                  <a:lnTo>
                    <a:pt x="21" y="5"/>
                  </a:lnTo>
                  <a:lnTo>
                    <a:pt x="22" y="4"/>
                  </a:lnTo>
                  <a:lnTo>
                    <a:pt x="22" y="4"/>
                  </a:lnTo>
                  <a:lnTo>
                    <a:pt x="22" y="3"/>
                  </a:lnTo>
                  <a:lnTo>
                    <a:pt x="22" y="2"/>
                  </a:lnTo>
                  <a:lnTo>
                    <a:pt x="21" y="1"/>
                  </a:lnTo>
                  <a:lnTo>
                    <a:pt x="20" y="0"/>
                  </a:lnTo>
                  <a:lnTo>
                    <a:pt x="19" y="0"/>
                  </a:lnTo>
                  <a:lnTo>
                    <a:pt x="18" y="1"/>
                  </a:lnTo>
                  <a:lnTo>
                    <a:pt x="17" y="2"/>
                  </a:lnTo>
                  <a:lnTo>
                    <a:pt x="15" y="3"/>
                  </a:lnTo>
                  <a:lnTo>
                    <a:pt x="15" y="3"/>
                  </a:lnTo>
                  <a:lnTo>
                    <a:pt x="19" y="4"/>
                  </a:lnTo>
                  <a:lnTo>
                    <a:pt x="15" y="2"/>
                  </a:lnTo>
                  <a:lnTo>
                    <a:pt x="9" y="13"/>
                  </a:lnTo>
                  <a:lnTo>
                    <a:pt x="1" y="23"/>
                  </a:lnTo>
                  <a:close/>
                </a:path>
              </a:pathLst>
            </a:custGeom>
            <a:solidFill>
              <a:srgbClr val="000000"/>
            </a:solidFill>
            <a:ln w="9525">
              <a:noFill/>
              <a:round/>
              <a:headEnd/>
              <a:tailEnd/>
            </a:ln>
          </p:spPr>
          <p:txBody>
            <a:bodyPr/>
            <a:lstStyle/>
            <a:p>
              <a:endParaRPr lang="en-US"/>
            </a:p>
          </p:txBody>
        </p:sp>
        <p:sp>
          <p:nvSpPr>
            <p:cNvPr id="423200" name="Freeform 288"/>
            <p:cNvSpPr>
              <a:spLocks/>
            </p:cNvSpPr>
            <p:nvPr/>
          </p:nvSpPr>
          <p:spPr bwMode="auto">
            <a:xfrm>
              <a:off x="5402" y="3942"/>
              <a:ext cx="14" cy="31"/>
            </a:xfrm>
            <a:custGeom>
              <a:avLst/>
              <a:gdLst/>
              <a:ahLst/>
              <a:cxnLst>
                <a:cxn ang="0">
                  <a:pos x="0" y="27"/>
                </a:cxn>
                <a:cxn ang="0">
                  <a:pos x="0" y="28"/>
                </a:cxn>
                <a:cxn ang="0">
                  <a:pos x="1" y="29"/>
                </a:cxn>
                <a:cxn ang="0">
                  <a:pos x="3" y="30"/>
                </a:cxn>
                <a:cxn ang="0">
                  <a:pos x="4" y="31"/>
                </a:cxn>
                <a:cxn ang="0">
                  <a:pos x="5" y="31"/>
                </a:cxn>
                <a:cxn ang="0">
                  <a:pos x="6" y="30"/>
                </a:cxn>
                <a:cxn ang="0">
                  <a:pos x="7" y="29"/>
                </a:cxn>
                <a:cxn ang="0">
                  <a:pos x="7" y="28"/>
                </a:cxn>
                <a:cxn ang="0">
                  <a:pos x="9" y="23"/>
                </a:cxn>
                <a:cxn ang="0">
                  <a:pos x="13" y="10"/>
                </a:cxn>
                <a:cxn ang="0">
                  <a:pos x="14" y="4"/>
                </a:cxn>
                <a:cxn ang="0">
                  <a:pos x="14" y="3"/>
                </a:cxn>
                <a:cxn ang="0">
                  <a:pos x="14" y="2"/>
                </a:cxn>
                <a:cxn ang="0">
                  <a:pos x="13" y="0"/>
                </a:cxn>
                <a:cxn ang="0">
                  <a:pos x="11" y="0"/>
                </a:cxn>
                <a:cxn ang="0">
                  <a:pos x="10" y="0"/>
                </a:cxn>
                <a:cxn ang="0">
                  <a:pos x="9" y="0"/>
                </a:cxn>
                <a:cxn ang="0">
                  <a:pos x="8" y="2"/>
                </a:cxn>
                <a:cxn ang="0">
                  <a:pos x="7" y="3"/>
                </a:cxn>
                <a:cxn ang="0">
                  <a:pos x="6" y="9"/>
                </a:cxn>
                <a:cxn ang="0">
                  <a:pos x="3" y="22"/>
                </a:cxn>
                <a:cxn ang="0">
                  <a:pos x="0" y="27"/>
                </a:cxn>
              </a:cxnLst>
              <a:rect l="0" t="0" r="r" b="b"/>
              <a:pathLst>
                <a:path w="14" h="31">
                  <a:moveTo>
                    <a:pt x="0" y="27"/>
                  </a:moveTo>
                  <a:lnTo>
                    <a:pt x="0" y="28"/>
                  </a:lnTo>
                  <a:lnTo>
                    <a:pt x="1" y="29"/>
                  </a:lnTo>
                  <a:lnTo>
                    <a:pt x="3" y="30"/>
                  </a:lnTo>
                  <a:lnTo>
                    <a:pt x="4" y="31"/>
                  </a:lnTo>
                  <a:lnTo>
                    <a:pt x="5" y="31"/>
                  </a:lnTo>
                  <a:lnTo>
                    <a:pt x="6" y="30"/>
                  </a:lnTo>
                  <a:lnTo>
                    <a:pt x="7" y="29"/>
                  </a:lnTo>
                  <a:lnTo>
                    <a:pt x="7" y="28"/>
                  </a:lnTo>
                  <a:lnTo>
                    <a:pt x="9" y="23"/>
                  </a:lnTo>
                  <a:lnTo>
                    <a:pt x="13" y="10"/>
                  </a:lnTo>
                  <a:lnTo>
                    <a:pt x="14" y="4"/>
                  </a:lnTo>
                  <a:lnTo>
                    <a:pt x="14" y="3"/>
                  </a:lnTo>
                  <a:lnTo>
                    <a:pt x="14" y="2"/>
                  </a:lnTo>
                  <a:lnTo>
                    <a:pt x="13" y="0"/>
                  </a:lnTo>
                  <a:lnTo>
                    <a:pt x="11" y="0"/>
                  </a:lnTo>
                  <a:lnTo>
                    <a:pt x="10" y="0"/>
                  </a:lnTo>
                  <a:lnTo>
                    <a:pt x="9" y="0"/>
                  </a:lnTo>
                  <a:lnTo>
                    <a:pt x="8" y="2"/>
                  </a:lnTo>
                  <a:lnTo>
                    <a:pt x="7" y="3"/>
                  </a:lnTo>
                  <a:lnTo>
                    <a:pt x="6" y="9"/>
                  </a:lnTo>
                  <a:lnTo>
                    <a:pt x="3" y="22"/>
                  </a:lnTo>
                  <a:lnTo>
                    <a:pt x="0" y="27"/>
                  </a:lnTo>
                  <a:close/>
                </a:path>
              </a:pathLst>
            </a:custGeom>
            <a:solidFill>
              <a:srgbClr val="000000"/>
            </a:solidFill>
            <a:ln w="9525">
              <a:noFill/>
              <a:round/>
              <a:headEnd/>
              <a:tailEnd/>
            </a:ln>
          </p:spPr>
          <p:txBody>
            <a:bodyPr/>
            <a:lstStyle/>
            <a:p>
              <a:endParaRPr lang="en-US"/>
            </a:p>
          </p:txBody>
        </p:sp>
        <p:sp>
          <p:nvSpPr>
            <p:cNvPr id="423201" name="Freeform 289"/>
            <p:cNvSpPr>
              <a:spLocks/>
            </p:cNvSpPr>
            <p:nvPr/>
          </p:nvSpPr>
          <p:spPr bwMode="auto">
            <a:xfrm>
              <a:off x="5411" y="3898"/>
              <a:ext cx="7" cy="32"/>
            </a:xfrm>
            <a:custGeom>
              <a:avLst/>
              <a:gdLst/>
              <a:ahLst/>
              <a:cxnLst>
                <a:cxn ang="0">
                  <a:pos x="0" y="28"/>
                </a:cxn>
                <a:cxn ang="0">
                  <a:pos x="0" y="29"/>
                </a:cxn>
                <a:cxn ang="0">
                  <a:pos x="1" y="31"/>
                </a:cxn>
                <a:cxn ang="0">
                  <a:pos x="2" y="32"/>
                </a:cxn>
                <a:cxn ang="0">
                  <a:pos x="4" y="32"/>
                </a:cxn>
                <a:cxn ang="0">
                  <a:pos x="5" y="31"/>
                </a:cxn>
                <a:cxn ang="0">
                  <a:pos x="6" y="29"/>
                </a:cxn>
                <a:cxn ang="0">
                  <a:pos x="7" y="28"/>
                </a:cxn>
                <a:cxn ang="0">
                  <a:pos x="7" y="27"/>
                </a:cxn>
                <a:cxn ang="0">
                  <a:pos x="7" y="26"/>
                </a:cxn>
                <a:cxn ang="0">
                  <a:pos x="7" y="2"/>
                </a:cxn>
                <a:cxn ang="0">
                  <a:pos x="7" y="1"/>
                </a:cxn>
                <a:cxn ang="0">
                  <a:pos x="6" y="0"/>
                </a:cxn>
                <a:cxn ang="0">
                  <a:pos x="5" y="0"/>
                </a:cxn>
                <a:cxn ang="0">
                  <a:pos x="4" y="0"/>
                </a:cxn>
                <a:cxn ang="0">
                  <a:pos x="2" y="0"/>
                </a:cxn>
                <a:cxn ang="0">
                  <a:pos x="1" y="1"/>
                </a:cxn>
                <a:cxn ang="0">
                  <a:pos x="0" y="2"/>
                </a:cxn>
                <a:cxn ang="0">
                  <a:pos x="0" y="3"/>
                </a:cxn>
                <a:cxn ang="0">
                  <a:pos x="0" y="27"/>
                </a:cxn>
                <a:cxn ang="0">
                  <a:pos x="0" y="28"/>
                </a:cxn>
              </a:cxnLst>
              <a:rect l="0" t="0" r="r" b="b"/>
              <a:pathLst>
                <a:path w="7" h="32">
                  <a:moveTo>
                    <a:pt x="0" y="28"/>
                  </a:moveTo>
                  <a:lnTo>
                    <a:pt x="0" y="29"/>
                  </a:lnTo>
                  <a:lnTo>
                    <a:pt x="1" y="31"/>
                  </a:lnTo>
                  <a:lnTo>
                    <a:pt x="2" y="32"/>
                  </a:lnTo>
                  <a:lnTo>
                    <a:pt x="4" y="32"/>
                  </a:lnTo>
                  <a:lnTo>
                    <a:pt x="5" y="31"/>
                  </a:lnTo>
                  <a:lnTo>
                    <a:pt x="6" y="29"/>
                  </a:lnTo>
                  <a:lnTo>
                    <a:pt x="7" y="28"/>
                  </a:lnTo>
                  <a:lnTo>
                    <a:pt x="7" y="27"/>
                  </a:lnTo>
                  <a:lnTo>
                    <a:pt x="7" y="26"/>
                  </a:lnTo>
                  <a:lnTo>
                    <a:pt x="7" y="2"/>
                  </a:lnTo>
                  <a:lnTo>
                    <a:pt x="7" y="1"/>
                  </a:lnTo>
                  <a:lnTo>
                    <a:pt x="6" y="0"/>
                  </a:lnTo>
                  <a:lnTo>
                    <a:pt x="5" y="0"/>
                  </a:lnTo>
                  <a:lnTo>
                    <a:pt x="4" y="0"/>
                  </a:lnTo>
                  <a:lnTo>
                    <a:pt x="2" y="0"/>
                  </a:lnTo>
                  <a:lnTo>
                    <a:pt x="1" y="1"/>
                  </a:lnTo>
                  <a:lnTo>
                    <a:pt x="0" y="2"/>
                  </a:lnTo>
                  <a:lnTo>
                    <a:pt x="0" y="3"/>
                  </a:lnTo>
                  <a:lnTo>
                    <a:pt x="0" y="27"/>
                  </a:lnTo>
                  <a:lnTo>
                    <a:pt x="0" y="28"/>
                  </a:lnTo>
                  <a:close/>
                </a:path>
              </a:pathLst>
            </a:custGeom>
            <a:solidFill>
              <a:srgbClr val="000000"/>
            </a:solidFill>
            <a:ln w="9525">
              <a:noFill/>
              <a:round/>
              <a:headEnd/>
              <a:tailEnd/>
            </a:ln>
          </p:spPr>
          <p:txBody>
            <a:bodyPr/>
            <a:lstStyle/>
            <a:p>
              <a:endParaRPr lang="en-US"/>
            </a:p>
          </p:txBody>
        </p:sp>
        <p:sp>
          <p:nvSpPr>
            <p:cNvPr id="423202" name="Freeform 290"/>
            <p:cNvSpPr>
              <a:spLocks/>
            </p:cNvSpPr>
            <p:nvPr/>
          </p:nvSpPr>
          <p:spPr bwMode="auto">
            <a:xfrm>
              <a:off x="5411" y="3853"/>
              <a:ext cx="7" cy="32"/>
            </a:xfrm>
            <a:custGeom>
              <a:avLst/>
              <a:gdLst/>
              <a:ahLst/>
              <a:cxnLst>
                <a:cxn ang="0">
                  <a:pos x="0" y="28"/>
                </a:cxn>
                <a:cxn ang="0">
                  <a:pos x="1" y="30"/>
                </a:cxn>
                <a:cxn ang="0">
                  <a:pos x="2" y="31"/>
                </a:cxn>
                <a:cxn ang="0">
                  <a:pos x="4" y="32"/>
                </a:cxn>
                <a:cxn ang="0">
                  <a:pos x="5" y="32"/>
                </a:cxn>
                <a:cxn ang="0">
                  <a:pos x="6" y="31"/>
                </a:cxn>
                <a:cxn ang="0">
                  <a:pos x="7" y="30"/>
                </a:cxn>
                <a:cxn ang="0">
                  <a:pos x="7" y="28"/>
                </a:cxn>
                <a:cxn ang="0">
                  <a:pos x="7" y="27"/>
                </a:cxn>
                <a:cxn ang="0">
                  <a:pos x="7" y="2"/>
                </a:cxn>
                <a:cxn ang="0">
                  <a:pos x="7" y="1"/>
                </a:cxn>
                <a:cxn ang="0">
                  <a:pos x="6" y="0"/>
                </a:cxn>
                <a:cxn ang="0">
                  <a:pos x="5" y="0"/>
                </a:cxn>
                <a:cxn ang="0">
                  <a:pos x="4" y="0"/>
                </a:cxn>
                <a:cxn ang="0">
                  <a:pos x="2" y="0"/>
                </a:cxn>
                <a:cxn ang="0">
                  <a:pos x="1" y="1"/>
                </a:cxn>
                <a:cxn ang="0">
                  <a:pos x="0" y="2"/>
                </a:cxn>
                <a:cxn ang="0">
                  <a:pos x="0" y="3"/>
                </a:cxn>
                <a:cxn ang="0">
                  <a:pos x="0" y="28"/>
                </a:cxn>
              </a:cxnLst>
              <a:rect l="0" t="0" r="r" b="b"/>
              <a:pathLst>
                <a:path w="7" h="32">
                  <a:moveTo>
                    <a:pt x="0" y="28"/>
                  </a:moveTo>
                  <a:lnTo>
                    <a:pt x="1" y="30"/>
                  </a:lnTo>
                  <a:lnTo>
                    <a:pt x="2" y="31"/>
                  </a:lnTo>
                  <a:lnTo>
                    <a:pt x="4" y="32"/>
                  </a:lnTo>
                  <a:lnTo>
                    <a:pt x="5" y="32"/>
                  </a:lnTo>
                  <a:lnTo>
                    <a:pt x="6" y="31"/>
                  </a:lnTo>
                  <a:lnTo>
                    <a:pt x="7" y="30"/>
                  </a:lnTo>
                  <a:lnTo>
                    <a:pt x="7" y="28"/>
                  </a:lnTo>
                  <a:lnTo>
                    <a:pt x="7" y="27"/>
                  </a:lnTo>
                  <a:lnTo>
                    <a:pt x="7" y="2"/>
                  </a:lnTo>
                  <a:lnTo>
                    <a:pt x="7" y="1"/>
                  </a:lnTo>
                  <a:lnTo>
                    <a:pt x="6" y="0"/>
                  </a:lnTo>
                  <a:lnTo>
                    <a:pt x="5" y="0"/>
                  </a:lnTo>
                  <a:lnTo>
                    <a:pt x="4" y="0"/>
                  </a:lnTo>
                  <a:lnTo>
                    <a:pt x="2" y="0"/>
                  </a:lnTo>
                  <a:lnTo>
                    <a:pt x="1" y="1"/>
                  </a:lnTo>
                  <a:lnTo>
                    <a:pt x="0" y="2"/>
                  </a:lnTo>
                  <a:lnTo>
                    <a:pt x="0" y="3"/>
                  </a:lnTo>
                  <a:lnTo>
                    <a:pt x="0" y="28"/>
                  </a:lnTo>
                  <a:close/>
                </a:path>
              </a:pathLst>
            </a:custGeom>
            <a:solidFill>
              <a:srgbClr val="000000"/>
            </a:solidFill>
            <a:ln w="9525">
              <a:noFill/>
              <a:round/>
              <a:headEnd/>
              <a:tailEnd/>
            </a:ln>
          </p:spPr>
          <p:txBody>
            <a:bodyPr/>
            <a:lstStyle/>
            <a:p>
              <a:endParaRPr lang="en-US"/>
            </a:p>
          </p:txBody>
        </p:sp>
        <p:sp>
          <p:nvSpPr>
            <p:cNvPr id="423203" name="Freeform 291"/>
            <p:cNvSpPr>
              <a:spLocks/>
            </p:cNvSpPr>
            <p:nvPr/>
          </p:nvSpPr>
          <p:spPr bwMode="auto">
            <a:xfrm>
              <a:off x="5411" y="3808"/>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7"/>
                </a:cxn>
                <a:cxn ang="0">
                  <a:pos x="7" y="2"/>
                </a:cxn>
                <a:cxn ang="0">
                  <a:pos x="7" y="1"/>
                </a:cxn>
                <a:cxn ang="0">
                  <a:pos x="6" y="0"/>
                </a:cxn>
                <a:cxn ang="0">
                  <a:pos x="5" y="0"/>
                </a:cxn>
                <a:cxn ang="0">
                  <a:pos x="4" y="0"/>
                </a:cxn>
                <a:cxn ang="0">
                  <a:pos x="2" y="0"/>
                </a:cxn>
                <a:cxn ang="0">
                  <a:pos x="1" y="1"/>
                </a:cxn>
                <a:cxn ang="0">
                  <a:pos x="0" y="2"/>
                </a:cxn>
                <a:cxn ang="0">
                  <a:pos x="0" y="3"/>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7"/>
                  </a:lnTo>
                  <a:lnTo>
                    <a:pt x="7" y="2"/>
                  </a:lnTo>
                  <a:lnTo>
                    <a:pt x="7" y="1"/>
                  </a:lnTo>
                  <a:lnTo>
                    <a:pt x="6" y="0"/>
                  </a:lnTo>
                  <a:lnTo>
                    <a:pt x="5" y="0"/>
                  </a:lnTo>
                  <a:lnTo>
                    <a:pt x="4"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204" name="Freeform 292"/>
            <p:cNvSpPr>
              <a:spLocks/>
            </p:cNvSpPr>
            <p:nvPr/>
          </p:nvSpPr>
          <p:spPr bwMode="auto">
            <a:xfrm>
              <a:off x="5411" y="3763"/>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8"/>
                </a:cxn>
                <a:cxn ang="0">
                  <a:pos x="7" y="2"/>
                </a:cxn>
                <a:cxn ang="0">
                  <a:pos x="7" y="1"/>
                </a:cxn>
                <a:cxn ang="0">
                  <a:pos x="6" y="0"/>
                </a:cxn>
                <a:cxn ang="0">
                  <a:pos x="5" y="0"/>
                </a:cxn>
                <a:cxn ang="0">
                  <a:pos x="4" y="0"/>
                </a:cxn>
                <a:cxn ang="0">
                  <a:pos x="2" y="0"/>
                </a:cxn>
                <a:cxn ang="0">
                  <a:pos x="1" y="1"/>
                </a:cxn>
                <a:cxn ang="0">
                  <a:pos x="0" y="2"/>
                </a:cxn>
                <a:cxn ang="0">
                  <a:pos x="0" y="3"/>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8"/>
                  </a:lnTo>
                  <a:lnTo>
                    <a:pt x="7" y="2"/>
                  </a:lnTo>
                  <a:lnTo>
                    <a:pt x="7" y="1"/>
                  </a:lnTo>
                  <a:lnTo>
                    <a:pt x="6" y="0"/>
                  </a:lnTo>
                  <a:lnTo>
                    <a:pt x="5" y="0"/>
                  </a:lnTo>
                  <a:lnTo>
                    <a:pt x="4"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205" name="Freeform 293"/>
            <p:cNvSpPr>
              <a:spLocks/>
            </p:cNvSpPr>
            <p:nvPr/>
          </p:nvSpPr>
          <p:spPr bwMode="auto">
            <a:xfrm>
              <a:off x="5411" y="3718"/>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8"/>
                </a:cxn>
                <a:cxn ang="0">
                  <a:pos x="7" y="2"/>
                </a:cxn>
                <a:cxn ang="0">
                  <a:pos x="7" y="1"/>
                </a:cxn>
                <a:cxn ang="0">
                  <a:pos x="6" y="0"/>
                </a:cxn>
                <a:cxn ang="0">
                  <a:pos x="5" y="0"/>
                </a:cxn>
                <a:cxn ang="0">
                  <a:pos x="4" y="0"/>
                </a:cxn>
                <a:cxn ang="0">
                  <a:pos x="2" y="0"/>
                </a:cxn>
                <a:cxn ang="0">
                  <a:pos x="1" y="1"/>
                </a:cxn>
                <a:cxn ang="0">
                  <a:pos x="0" y="2"/>
                </a:cxn>
                <a:cxn ang="0">
                  <a:pos x="0" y="3"/>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8"/>
                  </a:lnTo>
                  <a:lnTo>
                    <a:pt x="7" y="2"/>
                  </a:lnTo>
                  <a:lnTo>
                    <a:pt x="7" y="1"/>
                  </a:lnTo>
                  <a:lnTo>
                    <a:pt x="6" y="0"/>
                  </a:lnTo>
                  <a:lnTo>
                    <a:pt x="5" y="0"/>
                  </a:lnTo>
                  <a:lnTo>
                    <a:pt x="4"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206" name="Freeform 294"/>
            <p:cNvSpPr>
              <a:spLocks/>
            </p:cNvSpPr>
            <p:nvPr/>
          </p:nvSpPr>
          <p:spPr bwMode="auto">
            <a:xfrm>
              <a:off x="5411" y="3673"/>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8"/>
                </a:cxn>
                <a:cxn ang="0">
                  <a:pos x="7" y="2"/>
                </a:cxn>
                <a:cxn ang="0">
                  <a:pos x="7" y="1"/>
                </a:cxn>
                <a:cxn ang="0">
                  <a:pos x="6" y="0"/>
                </a:cxn>
                <a:cxn ang="0">
                  <a:pos x="5" y="0"/>
                </a:cxn>
                <a:cxn ang="0">
                  <a:pos x="4" y="0"/>
                </a:cxn>
                <a:cxn ang="0">
                  <a:pos x="2" y="0"/>
                </a:cxn>
                <a:cxn ang="0">
                  <a:pos x="1" y="1"/>
                </a:cxn>
                <a:cxn ang="0">
                  <a:pos x="0" y="2"/>
                </a:cxn>
                <a:cxn ang="0">
                  <a:pos x="0" y="3"/>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8"/>
                  </a:lnTo>
                  <a:lnTo>
                    <a:pt x="7" y="2"/>
                  </a:lnTo>
                  <a:lnTo>
                    <a:pt x="7" y="1"/>
                  </a:lnTo>
                  <a:lnTo>
                    <a:pt x="6" y="0"/>
                  </a:lnTo>
                  <a:lnTo>
                    <a:pt x="5" y="0"/>
                  </a:lnTo>
                  <a:lnTo>
                    <a:pt x="4"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207" name="Freeform 295"/>
            <p:cNvSpPr>
              <a:spLocks/>
            </p:cNvSpPr>
            <p:nvPr/>
          </p:nvSpPr>
          <p:spPr bwMode="auto">
            <a:xfrm>
              <a:off x="5411" y="3628"/>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8"/>
                </a:cxn>
                <a:cxn ang="0">
                  <a:pos x="7" y="2"/>
                </a:cxn>
                <a:cxn ang="0">
                  <a:pos x="7" y="1"/>
                </a:cxn>
                <a:cxn ang="0">
                  <a:pos x="6" y="0"/>
                </a:cxn>
                <a:cxn ang="0">
                  <a:pos x="5" y="0"/>
                </a:cxn>
                <a:cxn ang="0">
                  <a:pos x="4" y="0"/>
                </a:cxn>
                <a:cxn ang="0">
                  <a:pos x="2" y="0"/>
                </a:cxn>
                <a:cxn ang="0">
                  <a:pos x="1" y="1"/>
                </a:cxn>
                <a:cxn ang="0">
                  <a:pos x="0" y="2"/>
                </a:cxn>
                <a:cxn ang="0">
                  <a:pos x="0" y="3"/>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8"/>
                  </a:lnTo>
                  <a:lnTo>
                    <a:pt x="7" y="2"/>
                  </a:lnTo>
                  <a:lnTo>
                    <a:pt x="7" y="1"/>
                  </a:lnTo>
                  <a:lnTo>
                    <a:pt x="6" y="0"/>
                  </a:lnTo>
                  <a:lnTo>
                    <a:pt x="5" y="0"/>
                  </a:lnTo>
                  <a:lnTo>
                    <a:pt x="4"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208" name="Freeform 296"/>
            <p:cNvSpPr>
              <a:spLocks/>
            </p:cNvSpPr>
            <p:nvPr/>
          </p:nvSpPr>
          <p:spPr bwMode="auto">
            <a:xfrm>
              <a:off x="5411" y="3583"/>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8"/>
                </a:cxn>
                <a:cxn ang="0">
                  <a:pos x="7" y="2"/>
                </a:cxn>
                <a:cxn ang="0">
                  <a:pos x="7" y="1"/>
                </a:cxn>
                <a:cxn ang="0">
                  <a:pos x="6" y="0"/>
                </a:cxn>
                <a:cxn ang="0">
                  <a:pos x="5" y="0"/>
                </a:cxn>
                <a:cxn ang="0">
                  <a:pos x="4" y="0"/>
                </a:cxn>
                <a:cxn ang="0">
                  <a:pos x="2" y="0"/>
                </a:cxn>
                <a:cxn ang="0">
                  <a:pos x="1" y="1"/>
                </a:cxn>
                <a:cxn ang="0">
                  <a:pos x="0" y="2"/>
                </a:cxn>
                <a:cxn ang="0">
                  <a:pos x="0" y="3"/>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8"/>
                  </a:lnTo>
                  <a:lnTo>
                    <a:pt x="7" y="2"/>
                  </a:lnTo>
                  <a:lnTo>
                    <a:pt x="7" y="1"/>
                  </a:lnTo>
                  <a:lnTo>
                    <a:pt x="6" y="0"/>
                  </a:lnTo>
                  <a:lnTo>
                    <a:pt x="5" y="0"/>
                  </a:lnTo>
                  <a:lnTo>
                    <a:pt x="4"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209" name="Freeform 297"/>
            <p:cNvSpPr>
              <a:spLocks/>
            </p:cNvSpPr>
            <p:nvPr/>
          </p:nvSpPr>
          <p:spPr bwMode="auto">
            <a:xfrm>
              <a:off x="5411" y="3538"/>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8"/>
                </a:cxn>
                <a:cxn ang="0">
                  <a:pos x="7" y="2"/>
                </a:cxn>
                <a:cxn ang="0">
                  <a:pos x="7" y="1"/>
                </a:cxn>
                <a:cxn ang="0">
                  <a:pos x="6" y="0"/>
                </a:cxn>
                <a:cxn ang="0">
                  <a:pos x="5" y="0"/>
                </a:cxn>
                <a:cxn ang="0">
                  <a:pos x="4" y="0"/>
                </a:cxn>
                <a:cxn ang="0">
                  <a:pos x="2" y="0"/>
                </a:cxn>
                <a:cxn ang="0">
                  <a:pos x="1" y="1"/>
                </a:cxn>
                <a:cxn ang="0">
                  <a:pos x="0" y="2"/>
                </a:cxn>
                <a:cxn ang="0">
                  <a:pos x="0" y="3"/>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8"/>
                  </a:lnTo>
                  <a:lnTo>
                    <a:pt x="7" y="2"/>
                  </a:lnTo>
                  <a:lnTo>
                    <a:pt x="7" y="1"/>
                  </a:lnTo>
                  <a:lnTo>
                    <a:pt x="6" y="0"/>
                  </a:lnTo>
                  <a:lnTo>
                    <a:pt x="5" y="0"/>
                  </a:lnTo>
                  <a:lnTo>
                    <a:pt x="4"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210" name="Freeform 298"/>
            <p:cNvSpPr>
              <a:spLocks/>
            </p:cNvSpPr>
            <p:nvPr/>
          </p:nvSpPr>
          <p:spPr bwMode="auto">
            <a:xfrm>
              <a:off x="5411" y="3493"/>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8"/>
                </a:cxn>
                <a:cxn ang="0">
                  <a:pos x="7" y="2"/>
                </a:cxn>
                <a:cxn ang="0">
                  <a:pos x="7" y="1"/>
                </a:cxn>
                <a:cxn ang="0">
                  <a:pos x="6" y="0"/>
                </a:cxn>
                <a:cxn ang="0">
                  <a:pos x="5" y="0"/>
                </a:cxn>
                <a:cxn ang="0">
                  <a:pos x="4" y="0"/>
                </a:cxn>
                <a:cxn ang="0">
                  <a:pos x="2" y="0"/>
                </a:cxn>
                <a:cxn ang="0">
                  <a:pos x="1" y="1"/>
                </a:cxn>
                <a:cxn ang="0">
                  <a:pos x="0" y="2"/>
                </a:cxn>
                <a:cxn ang="0">
                  <a:pos x="0" y="3"/>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8"/>
                  </a:lnTo>
                  <a:lnTo>
                    <a:pt x="7" y="2"/>
                  </a:lnTo>
                  <a:lnTo>
                    <a:pt x="7" y="1"/>
                  </a:lnTo>
                  <a:lnTo>
                    <a:pt x="6" y="0"/>
                  </a:lnTo>
                  <a:lnTo>
                    <a:pt x="5" y="0"/>
                  </a:lnTo>
                  <a:lnTo>
                    <a:pt x="4"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211" name="Freeform 299"/>
            <p:cNvSpPr>
              <a:spLocks/>
            </p:cNvSpPr>
            <p:nvPr/>
          </p:nvSpPr>
          <p:spPr bwMode="auto">
            <a:xfrm>
              <a:off x="5411" y="3448"/>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8"/>
                </a:cxn>
                <a:cxn ang="0">
                  <a:pos x="7" y="2"/>
                </a:cxn>
                <a:cxn ang="0">
                  <a:pos x="7" y="1"/>
                </a:cxn>
                <a:cxn ang="0">
                  <a:pos x="6" y="0"/>
                </a:cxn>
                <a:cxn ang="0">
                  <a:pos x="5" y="0"/>
                </a:cxn>
                <a:cxn ang="0">
                  <a:pos x="4" y="0"/>
                </a:cxn>
                <a:cxn ang="0">
                  <a:pos x="2" y="0"/>
                </a:cxn>
                <a:cxn ang="0">
                  <a:pos x="1" y="1"/>
                </a:cxn>
                <a:cxn ang="0">
                  <a:pos x="0" y="2"/>
                </a:cxn>
                <a:cxn ang="0">
                  <a:pos x="0" y="4"/>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8"/>
                  </a:lnTo>
                  <a:lnTo>
                    <a:pt x="7" y="2"/>
                  </a:lnTo>
                  <a:lnTo>
                    <a:pt x="7" y="1"/>
                  </a:lnTo>
                  <a:lnTo>
                    <a:pt x="6" y="0"/>
                  </a:lnTo>
                  <a:lnTo>
                    <a:pt x="5" y="0"/>
                  </a:lnTo>
                  <a:lnTo>
                    <a:pt x="4" y="0"/>
                  </a:lnTo>
                  <a:lnTo>
                    <a:pt x="2" y="0"/>
                  </a:lnTo>
                  <a:lnTo>
                    <a:pt x="1" y="1"/>
                  </a:lnTo>
                  <a:lnTo>
                    <a:pt x="0" y="2"/>
                  </a:lnTo>
                  <a:lnTo>
                    <a:pt x="0" y="4"/>
                  </a:lnTo>
                  <a:lnTo>
                    <a:pt x="0" y="29"/>
                  </a:lnTo>
                  <a:close/>
                </a:path>
              </a:pathLst>
            </a:custGeom>
            <a:solidFill>
              <a:srgbClr val="000000"/>
            </a:solidFill>
            <a:ln w="9525">
              <a:noFill/>
              <a:round/>
              <a:headEnd/>
              <a:tailEnd/>
            </a:ln>
          </p:spPr>
          <p:txBody>
            <a:bodyPr/>
            <a:lstStyle/>
            <a:p>
              <a:endParaRPr lang="en-US"/>
            </a:p>
          </p:txBody>
        </p:sp>
        <p:sp>
          <p:nvSpPr>
            <p:cNvPr id="423212" name="Freeform 300"/>
            <p:cNvSpPr>
              <a:spLocks/>
            </p:cNvSpPr>
            <p:nvPr/>
          </p:nvSpPr>
          <p:spPr bwMode="auto">
            <a:xfrm>
              <a:off x="5411" y="3403"/>
              <a:ext cx="7" cy="33"/>
            </a:xfrm>
            <a:custGeom>
              <a:avLst/>
              <a:gdLst/>
              <a:ahLst/>
              <a:cxnLst>
                <a:cxn ang="0">
                  <a:pos x="0" y="29"/>
                </a:cxn>
                <a:cxn ang="0">
                  <a:pos x="1" y="30"/>
                </a:cxn>
                <a:cxn ang="0">
                  <a:pos x="2" y="31"/>
                </a:cxn>
                <a:cxn ang="0">
                  <a:pos x="4" y="33"/>
                </a:cxn>
                <a:cxn ang="0">
                  <a:pos x="5" y="33"/>
                </a:cxn>
                <a:cxn ang="0">
                  <a:pos x="6" y="31"/>
                </a:cxn>
                <a:cxn ang="0">
                  <a:pos x="7" y="30"/>
                </a:cxn>
                <a:cxn ang="0">
                  <a:pos x="7" y="29"/>
                </a:cxn>
                <a:cxn ang="0">
                  <a:pos x="7" y="28"/>
                </a:cxn>
                <a:cxn ang="0">
                  <a:pos x="7" y="3"/>
                </a:cxn>
                <a:cxn ang="0">
                  <a:pos x="7" y="1"/>
                </a:cxn>
                <a:cxn ang="0">
                  <a:pos x="6" y="0"/>
                </a:cxn>
                <a:cxn ang="0">
                  <a:pos x="5" y="0"/>
                </a:cxn>
                <a:cxn ang="0">
                  <a:pos x="4" y="0"/>
                </a:cxn>
                <a:cxn ang="0">
                  <a:pos x="2" y="0"/>
                </a:cxn>
                <a:cxn ang="0">
                  <a:pos x="1" y="1"/>
                </a:cxn>
                <a:cxn ang="0">
                  <a:pos x="0" y="3"/>
                </a:cxn>
                <a:cxn ang="0">
                  <a:pos x="0" y="4"/>
                </a:cxn>
                <a:cxn ang="0">
                  <a:pos x="0" y="29"/>
                </a:cxn>
              </a:cxnLst>
              <a:rect l="0" t="0" r="r" b="b"/>
              <a:pathLst>
                <a:path w="7" h="33">
                  <a:moveTo>
                    <a:pt x="0" y="29"/>
                  </a:moveTo>
                  <a:lnTo>
                    <a:pt x="1" y="30"/>
                  </a:lnTo>
                  <a:lnTo>
                    <a:pt x="2" y="31"/>
                  </a:lnTo>
                  <a:lnTo>
                    <a:pt x="4" y="33"/>
                  </a:lnTo>
                  <a:lnTo>
                    <a:pt x="5" y="33"/>
                  </a:lnTo>
                  <a:lnTo>
                    <a:pt x="6" y="31"/>
                  </a:lnTo>
                  <a:lnTo>
                    <a:pt x="7" y="30"/>
                  </a:lnTo>
                  <a:lnTo>
                    <a:pt x="7" y="29"/>
                  </a:lnTo>
                  <a:lnTo>
                    <a:pt x="7" y="28"/>
                  </a:lnTo>
                  <a:lnTo>
                    <a:pt x="7" y="3"/>
                  </a:lnTo>
                  <a:lnTo>
                    <a:pt x="7" y="1"/>
                  </a:lnTo>
                  <a:lnTo>
                    <a:pt x="6" y="0"/>
                  </a:lnTo>
                  <a:lnTo>
                    <a:pt x="5" y="0"/>
                  </a:lnTo>
                  <a:lnTo>
                    <a:pt x="4" y="0"/>
                  </a:lnTo>
                  <a:lnTo>
                    <a:pt x="2" y="0"/>
                  </a:lnTo>
                  <a:lnTo>
                    <a:pt x="1" y="1"/>
                  </a:lnTo>
                  <a:lnTo>
                    <a:pt x="0" y="3"/>
                  </a:lnTo>
                  <a:lnTo>
                    <a:pt x="0" y="4"/>
                  </a:lnTo>
                  <a:lnTo>
                    <a:pt x="0" y="29"/>
                  </a:lnTo>
                  <a:close/>
                </a:path>
              </a:pathLst>
            </a:custGeom>
            <a:solidFill>
              <a:srgbClr val="000000"/>
            </a:solidFill>
            <a:ln w="9525">
              <a:noFill/>
              <a:round/>
              <a:headEnd/>
              <a:tailEnd/>
            </a:ln>
          </p:spPr>
          <p:txBody>
            <a:bodyPr/>
            <a:lstStyle/>
            <a:p>
              <a:endParaRPr lang="en-US"/>
            </a:p>
          </p:txBody>
        </p:sp>
        <p:sp>
          <p:nvSpPr>
            <p:cNvPr id="423213" name="Freeform 301"/>
            <p:cNvSpPr>
              <a:spLocks/>
            </p:cNvSpPr>
            <p:nvPr/>
          </p:nvSpPr>
          <p:spPr bwMode="auto">
            <a:xfrm>
              <a:off x="5411" y="3359"/>
              <a:ext cx="7" cy="32"/>
            </a:xfrm>
            <a:custGeom>
              <a:avLst/>
              <a:gdLst/>
              <a:ahLst/>
              <a:cxnLst>
                <a:cxn ang="0">
                  <a:pos x="0" y="28"/>
                </a:cxn>
                <a:cxn ang="0">
                  <a:pos x="1" y="29"/>
                </a:cxn>
                <a:cxn ang="0">
                  <a:pos x="2" y="31"/>
                </a:cxn>
                <a:cxn ang="0">
                  <a:pos x="4" y="32"/>
                </a:cxn>
                <a:cxn ang="0">
                  <a:pos x="5" y="32"/>
                </a:cxn>
                <a:cxn ang="0">
                  <a:pos x="6" y="31"/>
                </a:cxn>
                <a:cxn ang="0">
                  <a:pos x="7" y="29"/>
                </a:cxn>
                <a:cxn ang="0">
                  <a:pos x="7" y="28"/>
                </a:cxn>
                <a:cxn ang="0">
                  <a:pos x="7" y="27"/>
                </a:cxn>
                <a:cxn ang="0">
                  <a:pos x="7" y="2"/>
                </a:cxn>
                <a:cxn ang="0">
                  <a:pos x="7" y="1"/>
                </a:cxn>
                <a:cxn ang="0">
                  <a:pos x="6" y="0"/>
                </a:cxn>
                <a:cxn ang="0">
                  <a:pos x="5" y="0"/>
                </a:cxn>
                <a:cxn ang="0">
                  <a:pos x="4" y="0"/>
                </a:cxn>
                <a:cxn ang="0">
                  <a:pos x="2" y="0"/>
                </a:cxn>
                <a:cxn ang="0">
                  <a:pos x="1" y="1"/>
                </a:cxn>
                <a:cxn ang="0">
                  <a:pos x="0" y="2"/>
                </a:cxn>
                <a:cxn ang="0">
                  <a:pos x="0" y="3"/>
                </a:cxn>
                <a:cxn ang="0">
                  <a:pos x="0" y="28"/>
                </a:cxn>
              </a:cxnLst>
              <a:rect l="0" t="0" r="r" b="b"/>
              <a:pathLst>
                <a:path w="7" h="32">
                  <a:moveTo>
                    <a:pt x="0" y="28"/>
                  </a:moveTo>
                  <a:lnTo>
                    <a:pt x="1" y="29"/>
                  </a:lnTo>
                  <a:lnTo>
                    <a:pt x="2" y="31"/>
                  </a:lnTo>
                  <a:lnTo>
                    <a:pt x="4" y="32"/>
                  </a:lnTo>
                  <a:lnTo>
                    <a:pt x="5" y="32"/>
                  </a:lnTo>
                  <a:lnTo>
                    <a:pt x="6" y="31"/>
                  </a:lnTo>
                  <a:lnTo>
                    <a:pt x="7" y="29"/>
                  </a:lnTo>
                  <a:lnTo>
                    <a:pt x="7" y="28"/>
                  </a:lnTo>
                  <a:lnTo>
                    <a:pt x="7" y="27"/>
                  </a:lnTo>
                  <a:lnTo>
                    <a:pt x="7" y="2"/>
                  </a:lnTo>
                  <a:lnTo>
                    <a:pt x="7" y="1"/>
                  </a:lnTo>
                  <a:lnTo>
                    <a:pt x="6" y="0"/>
                  </a:lnTo>
                  <a:lnTo>
                    <a:pt x="5" y="0"/>
                  </a:lnTo>
                  <a:lnTo>
                    <a:pt x="4" y="0"/>
                  </a:lnTo>
                  <a:lnTo>
                    <a:pt x="2" y="0"/>
                  </a:lnTo>
                  <a:lnTo>
                    <a:pt x="1" y="1"/>
                  </a:lnTo>
                  <a:lnTo>
                    <a:pt x="0" y="2"/>
                  </a:lnTo>
                  <a:lnTo>
                    <a:pt x="0" y="3"/>
                  </a:lnTo>
                  <a:lnTo>
                    <a:pt x="0" y="28"/>
                  </a:lnTo>
                  <a:close/>
                </a:path>
              </a:pathLst>
            </a:custGeom>
            <a:solidFill>
              <a:srgbClr val="000000"/>
            </a:solidFill>
            <a:ln w="9525">
              <a:noFill/>
              <a:round/>
              <a:headEnd/>
              <a:tailEnd/>
            </a:ln>
          </p:spPr>
          <p:txBody>
            <a:bodyPr/>
            <a:lstStyle/>
            <a:p>
              <a:endParaRPr lang="en-US"/>
            </a:p>
          </p:txBody>
        </p:sp>
        <p:sp>
          <p:nvSpPr>
            <p:cNvPr id="423214" name="Freeform 302"/>
            <p:cNvSpPr>
              <a:spLocks/>
            </p:cNvSpPr>
            <p:nvPr/>
          </p:nvSpPr>
          <p:spPr bwMode="auto">
            <a:xfrm>
              <a:off x="5411" y="3314"/>
              <a:ext cx="7" cy="32"/>
            </a:xfrm>
            <a:custGeom>
              <a:avLst/>
              <a:gdLst/>
              <a:ahLst/>
              <a:cxnLst>
                <a:cxn ang="0">
                  <a:pos x="0" y="28"/>
                </a:cxn>
                <a:cxn ang="0">
                  <a:pos x="1" y="30"/>
                </a:cxn>
                <a:cxn ang="0">
                  <a:pos x="2" y="31"/>
                </a:cxn>
                <a:cxn ang="0">
                  <a:pos x="4" y="32"/>
                </a:cxn>
                <a:cxn ang="0">
                  <a:pos x="5" y="32"/>
                </a:cxn>
                <a:cxn ang="0">
                  <a:pos x="6" y="31"/>
                </a:cxn>
                <a:cxn ang="0">
                  <a:pos x="7" y="30"/>
                </a:cxn>
                <a:cxn ang="0">
                  <a:pos x="7" y="28"/>
                </a:cxn>
                <a:cxn ang="0">
                  <a:pos x="7" y="27"/>
                </a:cxn>
                <a:cxn ang="0">
                  <a:pos x="7" y="2"/>
                </a:cxn>
                <a:cxn ang="0">
                  <a:pos x="7" y="1"/>
                </a:cxn>
                <a:cxn ang="0">
                  <a:pos x="6" y="0"/>
                </a:cxn>
                <a:cxn ang="0">
                  <a:pos x="5" y="0"/>
                </a:cxn>
                <a:cxn ang="0">
                  <a:pos x="4" y="0"/>
                </a:cxn>
                <a:cxn ang="0">
                  <a:pos x="2" y="0"/>
                </a:cxn>
                <a:cxn ang="0">
                  <a:pos x="1" y="1"/>
                </a:cxn>
                <a:cxn ang="0">
                  <a:pos x="0" y="2"/>
                </a:cxn>
                <a:cxn ang="0">
                  <a:pos x="0" y="3"/>
                </a:cxn>
                <a:cxn ang="0">
                  <a:pos x="0" y="28"/>
                </a:cxn>
              </a:cxnLst>
              <a:rect l="0" t="0" r="r" b="b"/>
              <a:pathLst>
                <a:path w="7" h="32">
                  <a:moveTo>
                    <a:pt x="0" y="28"/>
                  </a:moveTo>
                  <a:lnTo>
                    <a:pt x="1" y="30"/>
                  </a:lnTo>
                  <a:lnTo>
                    <a:pt x="2" y="31"/>
                  </a:lnTo>
                  <a:lnTo>
                    <a:pt x="4" y="32"/>
                  </a:lnTo>
                  <a:lnTo>
                    <a:pt x="5" y="32"/>
                  </a:lnTo>
                  <a:lnTo>
                    <a:pt x="6" y="31"/>
                  </a:lnTo>
                  <a:lnTo>
                    <a:pt x="7" y="30"/>
                  </a:lnTo>
                  <a:lnTo>
                    <a:pt x="7" y="28"/>
                  </a:lnTo>
                  <a:lnTo>
                    <a:pt x="7" y="27"/>
                  </a:lnTo>
                  <a:lnTo>
                    <a:pt x="7" y="2"/>
                  </a:lnTo>
                  <a:lnTo>
                    <a:pt x="7" y="1"/>
                  </a:lnTo>
                  <a:lnTo>
                    <a:pt x="6" y="0"/>
                  </a:lnTo>
                  <a:lnTo>
                    <a:pt x="5" y="0"/>
                  </a:lnTo>
                  <a:lnTo>
                    <a:pt x="4" y="0"/>
                  </a:lnTo>
                  <a:lnTo>
                    <a:pt x="2" y="0"/>
                  </a:lnTo>
                  <a:lnTo>
                    <a:pt x="1" y="1"/>
                  </a:lnTo>
                  <a:lnTo>
                    <a:pt x="0" y="2"/>
                  </a:lnTo>
                  <a:lnTo>
                    <a:pt x="0" y="3"/>
                  </a:lnTo>
                  <a:lnTo>
                    <a:pt x="0" y="28"/>
                  </a:lnTo>
                  <a:close/>
                </a:path>
              </a:pathLst>
            </a:custGeom>
            <a:solidFill>
              <a:srgbClr val="000000"/>
            </a:solidFill>
            <a:ln w="9525">
              <a:noFill/>
              <a:round/>
              <a:headEnd/>
              <a:tailEnd/>
            </a:ln>
          </p:spPr>
          <p:txBody>
            <a:bodyPr/>
            <a:lstStyle/>
            <a:p>
              <a:endParaRPr lang="en-US"/>
            </a:p>
          </p:txBody>
        </p:sp>
        <p:sp>
          <p:nvSpPr>
            <p:cNvPr id="423215" name="Freeform 303"/>
            <p:cNvSpPr>
              <a:spLocks/>
            </p:cNvSpPr>
            <p:nvPr/>
          </p:nvSpPr>
          <p:spPr bwMode="auto">
            <a:xfrm>
              <a:off x="5411" y="3269"/>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7"/>
                </a:cxn>
                <a:cxn ang="0">
                  <a:pos x="7" y="2"/>
                </a:cxn>
                <a:cxn ang="0">
                  <a:pos x="7" y="1"/>
                </a:cxn>
                <a:cxn ang="0">
                  <a:pos x="6" y="0"/>
                </a:cxn>
                <a:cxn ang="0">
                  <a:pos x="5" y="0"/>
                </a:cxn>
                <a:cxn ang="0">
                  <a:pos x="4" y="0"/>
                </a:cxn>
                <a:cxn ang="0">
                  <a:pos x="2" y="0"/>
                </a:cxn>
                <a:cxn ang="0">
                  <a:pos x="1" y="1"/>
                </a:cxn>
                <a:cxn ang="0">
                  <a:pos x="0" y="2"/>
                </a:cxn>
                <a:cxn ang="0">
                  <a:pos x="0" y="3"/>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7"/>
                  </a:lnTo>
                  <a:lnTo>
                    <a:pt x="7" y="2"/>
                  </a:lnTo>
                  <a:lnTo>
                    <a:pt x="7" y="1"/>
                  </a:lnTo>
                  <a:lnTo>
                    <a:pt x="6" y="0"/>
                  </a:lnTo>
                  <a:lnTo>
                    <a:pt x="5" y="0"/>
                  </a:lnTo>
                  <a:lnTo>
                    <a:pt x="4"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216" name="Freeform 304"/>
            <p:cNvSpPr>
              <a:spLocks/>
            </p:cNvSpPr>
            <p:nvPr/>
          </p:nvSpPr>
          <p:spPr bwMode="auto">
            <a:xfrm>
              <a:off x="5411" y="3224"/>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8"/>
                </a:cxn>
                <a:cxn ang="0">
                  <a:pos x="7" y="2"/>
                </a:cxn>
                <a:cxn ang="0">
                  <a:pos x="7" y="1"/>
                </a:cxn>
                <a:cxn ang="0">
                  <a:pos x="6" y="0"/>
                </a:cxn>
                <a:cxn ang="0">
                  <a:pos x="5" y="0"/>
                </a:cxn>
                <a:cxn ang="0">
                  <a:pos x="4" y="0"/>
                </a:cxn>
                <a:cxn ang="0">
                  <a:pos x="2" y="0"/>
                </a:cxn>
                <a:cxn ang="0">
                  <a:pos x="1" y="1"/>
                </a:cxn>
                <a:cxn ang="0">
                  <a:pos x="0" y="2"/>
                </a:cxn>
                <a:cxn ang="0">
                  <a:pos x="0" y="3"/>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8"/>
                  </a:lnTo>
                  <a:lnTo>
                    <a:pt x="7" y="2"/>
                  </a:lnTo>
                  <a:lnTo>
                    <a:pt x="7" y="1"/>
                  </a:lnTo>
                  <a:lnTo>
                    <a:pt x="6" y="0"/>
                  </a:lnTo>
                  <a:lnTo>
                    <a:pt x="5" y="0"/>
                  </a:lnTo>
                  <a:lnTo>
                    <a:pt x="4"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217" name="Freeform 305"/>
            <p:cNvSpPr>
              <a:spLocks/>
            </p:cNvSpPr>
            <p:nvPr/>
          </p:nvSpPr>
          <p:spPr bwMode="auto">
            <a:xfrm>
              <a:off x="5411" y="3179"/>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8"/>
                </a:cxn>
                <a:cxn ang="0">
                  <a:pos x="7" y="2"/>
                </a:cxn>
                <a:cxn ang="0">
                  <a:pos x="7" y="1"/>
                </a:cxn>
                <a:cxn ang="0">
                  <a:pos x="6" y="0"/>
                </a:cxn>
                <a:cxn ang="0">
                  <a:pos x="5" y="0"/>
                </a:cxn>
                <a:cxn ang="0">
                  <a:pos x="4" y="0"/>
                </a:cxn>
                <a:cxn ang="0">
                  <a:pos x="2" y="0"/>
                </a:cxn>
                <a:cxn ang="0">
                  <a:pos x="1" y="1"/>
                </a:cxn>
                <a:cxn ang="0">
                  <a:pos x="0" y="2"/>
                </a:cxn>
                <a:cxn ang="0">
                  <a:pos x="0" y="3"/>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8"/>
                  </a:lnTo>
                  <a:lnTo>
                    <a:pt x="7" y="2"/>
                  </a:lnTo>
                  <a:lnTo>
                    <a:pt x="7" y="1"/>
                  </a:lnTo>
                  <a:lnTo>
                    <a:pt x="6" y="0"/>
                  </a:lnTo>
                  <a:lnTo>
                    <a:pt x="5" y="0"/>
                  </a:lnTo>
                  <a:lnTo>
                    <a:pt x="4"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218" name="Freeform 306"/>
            <p:cNvSpPr>
              <a:spLocks/>
            </p:cNvSpPr>
            <p:nvPr/>
          </p:nvSpPr>
          <p:spPr bwMode="auto">
            <a:xfrm>
              <a:off x="5411" y="3134"/>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8"/>
                </a:cxn>
                <a:cxn ang="0">
                  <a:pos x="7" y="2"/>
                </a:cxn>
                <a:cxn ang="0">
                  <a:pos x="7" y="1"/>
                </a:cxn>
                <a:cxn ang="0">
                  <a:pos x="6" y="0"/>
                </a:cxn>
                <a:cxn ang="0">
                  <a:pos x="5" y="0"/>
                </a:cxn>
                <a:cxn ang="0">
                  <a:pos x="4" y="0"/>
                </a:cxn>
                <a:cxn ang="0">
                  <a:pos x="2" y="0"/>
                </a:cxn>
                <a:cxn ang="0">
                  <a:pos x="1" y="1"/>
                </a:cxn>
                <a:cxn ang="0">
                  <a:pos x="0" y="2"/>
                </a:cxn>
                <a:cxn ang="0">
                  <a:pos x="0" y="3"/>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8"/>
                  </a:lnTo>
                  <a:lnTo>
                    <a:pt x="7" y="2"/>
                  </a:lnTo>
                  <a:lnTo>
                    <a:pt x="7" y="1"/>
                  </a:lnTo>
                  <a:lnTo>
                    <a:pt x="6" y="0"/>
                  </a:lnTo>
                  <a:lnTo>
                    <a:pt x="5" y="0"/>
                  </a:lnTo>
                  <a:lnTo>
                    <a:pt x="4"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219" name="Freeform 307"/>
            <p:cNvSpPr>
              <a:spLocks/>
            </p:cNvSpPr>
            <p:nvPr/>
          </p:nvSpPr>
          <p:spPr bwMode="auto">
            <a:xfrm>
              <a:off x="5411" y="3089"/>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8"/>
                </a:cxn>
                <a:cxn ang="0">
                  <a:pos x="7" y="2"/>
                </a:cxn>
                <a:cxn ang="0">
                  <a:pos x="7" y="1"/>
                </a:cxn>
                <a:cxn ang="0">
                  <a:pos x="6" y="0"/>
                </a:cxn>
                <a:cxn ang="0">
                  <a:pos x="5" y="0"/>
                </a:cxn>
                <a:cxn ang="0">
                  <a:pos x="4" y="0"/>
                </a:cxn>
                <a:cxn ang="0">
                  <a:pos x="2" y="0"/>
                </a:cxn>
                <a:cxn ang="0">
                  <a:pos x="1" y="1"/>
                </a:cxn>
                <a:cxn ang="0">
                  <a:pos x="0" y="2"/>
                </a:cxn>
                <a:cxn ang="0">
                  <a:pos x="0" y="3"/>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8"/>
                  </a:lnTo>
                  <a:lnTo>
                    <a:pt x="7" y="2"/>
                  </a:lnTo>
                  <a:lnTo>
                    <a:pt x="7" y="1"/>
                  </a:lnTo>
                  <a:lnTo>
                    <a:pt x="6" y="0"/>
                  </a:lnTo>
                  <a:lnTo>
                    <a:pt x="5" y="0"/>
                  </a:lnTo>
                  <a:lnTo>
                    <a:pt x="4"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220" name="Freeform 308"/>
            <p:cNvSpPr>
              <a:spLocks/>
            </p:cNvSpPr>
            <p:nvPr/>
          </p:nvSpPr>
          <p:spPr bwMode="auto">
            <a:xfrm>
              <a:off x="5411" y="3044"/>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8"/>
                </a:cxn>
                <a:cxn ang="0">
                  <a:pos x="7" y="2"/>
                </a:cxn>
                <a:cxn ang="0">
                  <a:pos x="7" y="1"/>
                </a:cxn>
                <a:cxn ang="0">
                  <a:pos x="6" y="0"/>
                </a:cxn>
                <a:cxn ang="0">
                  <a:pos x="5" y="0"/>
                </a:cxn>
                <a:cxn ang="0">
                  <a:pos x="4" y="0"/>
                </a:cxn>
                <a:cxn ang="0">
                  <a:pos x="2" y="0"/>
                </a:cxn>
                <a:cxn ang="0">
                  <a:pos x="1" y="1"/>
                </a:cxn>
                <a:cxn ang="0">
                  <a:pos x="0" y="2"/>
                </a:cxn>
                <a:cxn ang="0">
                  <a:pos x="0" y="3"/>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8"/>
                  </a:lnTo>
                  <a:lnTo>
                    <a:pt x="7" y="2"/>
                  </a:lnTo>
                  <a:lnTo>
                    <a:pt x="7" y="1"/>
                  </a:lnTo>
                  <a:lnTo>
                    <a:pt x="6" y="0"/>
                  </a:lnTo>
                  <a:lnTo>
                    <a:pt x="5" y="0"/>
                  </a:lnTo>
                  <a:lnTo>
                    <a:pt x="4"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221" name="Freeform 309"/>
            <p:cNvSpPr>
              <a:spLocks/>
            </p:cNvSpPr>
            <p:nvPr/>
          </p:nvSpPr>
          <p:spPr bwMode="auto">
            <a:xfrm>
              <a:off x="5411" y="2999"/>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8"/>
                </a:cxn>
                <a:cxn ang="0">
                  <a:pos x="7" y="2"/>
                </a:cxn>
                <a:cxn ang="0">
                  <a:pos x="7" y="1"/>
                </a:cxn>
                <a:cxn ang="0">
                  <a:pos x="6" y="0"/>
                </a:cxn>
                <a:cxn ang="0">
                  <a:pos x="5" y="0"/>
                </a:cxn>
                <a:cxn ang="0">
                  <a:pos x="4" y="0"/>
                </a:cxn>
                <a:cxn ang="0">
                  <a:pos x="2" y="0"/>
                </a:cxn>
                <a:cxn ang="0">
                  <a:pos x="1" y="1"/>
                </a:cxn>
                <a:cxn ang="0">
                  <a:pos x="0" y="2"/>
                </a:cxn>
                <a:cxn ang="0">
                  <a:pos x="0" y="3"/>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8"/>
                  </a:lnTo>
                  <a:lnTo>
                    <a:pt x="7" y="2"/>
                  </a:lnTo>
                  <a:lnTo>
                    <a:pt x="7" y="1"/>
                  </a:lnTo>
                  <a:lnTo>
                    <a:pt x="6" y="0"/>
                  </a:lnTo>
                  <a:lnTo>
                    <a:pt x="5" y="0"/>
                  </a:lnTo>
                  <a:lnTo>
                    <a:pt x="4"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222" name="Freeform 310"/>
            <p:cNvSpPr>
              <a:spLocks/>
            </p:cNvSpPr>
            <p:nvPr/>
          </p:nvSpPr>
          <p:spPr bwMode="auto">
            <a:xfrm>
              <a:off x="5411" y="2954"/>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8"/>
                </a:cxn>
                <a:cxn ang="0">
                  <a:pos x="7" y="2"/>
                </a:cxn>
                <a:cxn ang="0">
                  <a:pos x="7" y="1"/>
                </a:cxn>
                <a:cxn ang="0">
                  <a:pos x="6" y="0"/>
                </a:cxn>
                <a:cxn ang="0">
                  <a:pos x="5" y="0"/>
                </a:cxn>
                <a:cxn ang="0">
                  <a:pos x="4" y="0"/>
                </a:cxn>
                <a:cxn ang="0">
                  <a:pos x="2" y="0"/>
                </a:cxn>
                <a:cxn ang="0">
                  <a:pos x="1" y="1"/>
                </a:cxn>
                <a:cxn ang="0">
                  <a:pos x="0" y="2"/>
                </a:cxn>
                <a:cxn ang="0">
                  <a:pos x="0" y="3"/>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8"/>
                  </a:lnTo>
                  <a:lnTo>
                    <a:pt x="7" y="2"/>
                  </a:lnTo>
                  <a:lnTo>
                    <a:pt x="7" y="1"/>
                  </a:lnTo>
                  <a:lnTo>
                    <a:pt x="6" y="0"/>
                  </a:lnTo>
                  <a:lnTo>
                    <a:pt x="5" y="0"/>
                  </a:lnTo>
                  <a:lnTo>
                    <a:pt x="4"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223" name="Freeform 311"/>
            <p:cNvSpPr>
              <a:spLocks/>
            </p:cNvSpPr>
            <p:nvPr/>
          </p:nvSpPr>
          <p:spPr bwMode="auto">
            <a:xfrm>
              <a:off x="5411" y="2909"/>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8"/>
                </a:cxn>
                <a:cxn ang="0">
                  <a:pos x="7" y="2"/>
                </a:cxn>
                <a:cxn ang="0">
                  <a:pos x="7" y="1"/>
                </a:cxn>
                <a:cxn ang="0">
                  <a:pos x="6" y="0"/>
                </a:cxn>
                <a:cxn ang="0">
                  <a:pos x="5" y="0"/>
                </a:cxn>
                <a:cxn ang="0">
                  <a:pos x="4" y="0"/>
                </a:cxn>
                <a:cxn ang="0">
                  <a:pos x="2" y="0"/>
                </a:cxn>
                <a:cxn ang="0">
                  <a:pos x="1" y="1"/>
                </a:cxn>
                <a:cxn ang="0">
                  <a:pos x="0" y="2"/>
                </a:cxn>
                <a:cxn ang="0">
                  <a:pos x="0" y="4"/>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8"/>
                  </a:lnTo>
                  <a:lnTo>
                    <a:pt x="7" y="2"/>
                  </a:lnTo>
                  <a:lnTo>
                    <a:pt x="7" y="1"/>
                  </a:lnTo>
                  <a:lnTo>
                    <a:pt x="6" y="0"/>
                  </a:lnTo>
                  <a:lnTo>
                    <a:pt x="5" y="0"/>
                  </a:lnTo>
                  <a:lnTo>
                    <a:pt x="4" y="0"/>
                  </a:lnTo>
                  <a:lnTo>
                    <a:pt x="2" y="0"/>
                  </a:lnTo>
                  <a:lnTo>
                    <a:pt x="1" y="1"/>
                  </a:lnTo>
                  <a:lnTo>
                    <a:pt x="0" y="2"/>
                  </a:lnTo>
                  <a:lnTo>
                    <a:pt x="0" y="4"/>
                  </a:lnTo>
                  <a:lnTo>
                    <a:pt x="0" y="29"/>
                  </a:lnTo>
                  <a:close/>
                </a:path>
              </a:pathLst>
            </a:custGeom>
            <a:solidFill>
              <a:srgbClr val="000000"/>
            </a:solidFill>
            <a:ln w="9525">
              <a:noFill/>
              <a:round/>
              <a:headEnd/>
              <a:tailEnd/>
            </a:ln>
          </p:spPr>
          <p:txBody>
            <a:bodyPr/>
            <a:lstStyle/>
            <a:p>
              <a:endParaRPr lang="en-US"/>
            </a:p>
          </p:txBody>
        </p:sp>
        <p:sp>
          <p:nvSpPr>
            <p:cNvPr id="423224" name="Freeform 312"/>
            <p:cNvSpPr>
              <a:spLocks/>
            </p:cNvSpPr>
            <p:nvPr/>
          </p:nvSpPr>
          <p:spPr bwMode="auto">
            <a:xfrm>
              <a:off x="5411" y="2864"/>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8"/>
                </a:cxn>
                <a:cxn ang="0">
                  <a:pos x="7" y="3"/>
                </a:cxn>
                <a:cxn ang="0">
                  <a:pos x="7" y="1"/>
                </a:cxn>
                <a:cxn ang="0">
                  <a:pos x="6" y="0"/>
                </a:cxn>
                <a:cxn ang="0">
                  <a:pos x="5" y="0"/>
                </a:cxn>
                <a:cxn ang="0">
                  <a:pos x="4" y="0"/>
                </a:cxn>
                <a:cxn ang="0">
                  <a:pos x="2" y="0"/>
                </a:cxn>
                <a:cxn ang="0">
                  <a:pos x="1" y="1"/>
                </a:cxn>
                <a:cxn ang="0">
                  <a:pos x="0" y="3"/>
                </a:cxn>
                <a:cxn ang="0">
                  <a:pos x="0" y="4"/>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8"/>
                  </a:lnTo>
                  <a:lnTo>
                    <a:pt x="7" y="3"/>
                  </a:lnTo>
                  <a:lnTo>
                    <a:pt x="7" y="1"/>
                  </a:lnTo>
                  <a:lnTo>
                    <a:pt x="6" y="0"/>
                  </a:lnTo>
                  <a:lnTo>
                    <a:pt x="5" y="0"/>
                  </a:lnTo>
                  <a:lnTo>
                    <a:pt x="4" y="0"/>
                  </a:lnTo>
                  <a:lnTo>
                    <a:pt x="2" y="0"/>
                  </a:lnTo>
                  <a:lnTo>
                    <a:pt x="1" y="1"/>
                  </a:lnTo>
                  <a:lnTo>
                    <a:pt x="0" y="3"/>
                  </a:lnTo>
                  <a:lnTo>
                    <a:pt x="0" y="4"/>
                  </a:lnTo>
                  <a:lnTo>
                    <a:pt x="0" y="29"/>
                  </a:lnTo>
                  <a:close/>
                </a:path>
              </a:pathLst>
            </a:custGeom>
            <a:solidFill>
              <a:srgbClr val="000000"/>
            </a:solidFill>
            <a:ln w="9525">
              <a:noFill/>
              <a:round/>
              <a:headEnd/>
              <a:tailEnd/>
            </a:ln>
          </p:spPr>
          <p:txBody>
            <a:bodyPr/>
            <a:lstStyle/>
            <a:p>
              <a:endParaRPr lang="en-US"/>
            </a:p>
          </p:txBody>
        </p:sp>
        <p:sp>
          <p:nvSpPr>
            <p:cNvPr id="423225" name="Freeform 313"/>
            <p:cNvSpPr>
              <a:spLocks/>
            </p:cNvSpPr>
            <p:nvPr/>
          </p:nvSpPr>
          <p:spPr bwMode="auto">
            <a:xfrm>
              <a:off x="5411" y="2819"/>
              <a:ext cx="7" cy="33"/>
            </a:xfrm>
            <a:custGeom>
              <a:avLst/>
              <a:gdLst/>
              <a:ahLst/>
              <a:cxnLst>
                <a:cxn ang="0">
                  <a:pos x="0" y="29"/>
                </a:cxn>
                <a:cxn ang="0">
                  <a:pos x="1" y="30"/>
                </a:cxn>
                <a:cxn ang="0">
                  <a:pos x="2" y="32"/>
                </a:cxn>
                <a:cxn ang="0">
                  <a:pos x="4" y="33"/>
                </a:cxn>
                <a:cxn ang="0">
                  <a:pos x="5" y="33"/>
                </a:cxn>
                <a:cxn ang="0">
                  <a:pos x="6" y="32"/>
                </a:cxn>
                <a:cxn ang="0">
                  <a:pos x="7" y="30"/>
                </a:cxn>
                <a:cxn ang="0">
                  <a:pos x="7" y="29"/>
                </a:cxn>
                <a:cxn ang="0">
                  <a:pos x="7" y="28"/>
                </a:cxn>
                <a:cxn ang="0">
                  <a:pos x="7" y="3"/>
                </a:cxn>
                <a:cxn ang="0">
                  <a:pos x="7" y="2"/>
                </a:cxn>
                <a:cxn ang="0">
                  <a:pos x="6" y="0"/>
                </a:cxn>
                <a:cxn ang="0">
                  <a:pos x="5" y="0"/>
                </a:cxn>
                <a:cxn ang="0">
                  <a:pos x="4" y="0"/>
                </a:cxn>
                <a:cxn ang="0">
                  <a:pos x="2" y="0"/>
                </a:cxn>
                <a:cxn ang="0">
                  <a:pos x="1" y="2"/>
                </a:cxn>
                <a:cxn ang="0">
                  <a:pos x="0" y="3"/>
                </a:cxn>
                <a:cxn ang="0">
                  <a:pos x="0" y="4"/>
                </a:cxn>
                <a:cxn ang="0">
                  <a:pos x="0" y="29"/>
                </a:cxn>
              </a:cxnLst>
              <a:rect l="0" t="0" r="r" b="b"/>
              <a:pathLst>
                <a:path w="7" h="33">
                  <a:moveTo>
                    <a:pt x="0" y="29"/>
                  </a:moveTo>
                  <a:lnTo>
                    <a:pt x="1" y="30"/>
                  </a:lnTo>
                  <a:lnTo>
                    <a:pt x="2" y="32"/>
                  </a:lnTo>
                  <a:lnTo>
                    <a:pt x="4" y="33"/>
                  </a:lnTo>
                  <a:lnTo>
                    <a:pt x="5" y="33"/>
                  </a:lnTo>
                  <a:lnTo>
                    <a:pt x="6" y="32"/>
                  </a:lnTo>
                  <a:lnTo>
                    <a:pt x="7" y="30"/>
                  </a:lnTo>
                  <a:lnTo>
                    <a:pt x="7" y="29"/>
                  </a:lnTo>
                  <a:lnTo>
                    <a:pt x="7" y="28"/>
                  </a:lnTo>
                  <a:lnTo>
                    <a:pt x="7" y="3"/>
                  </a:lnTo>
                  <a:lnTo>
                    <a:pt x="7" y="2"/>
                  </a:lnTo>
                  <a:lnTo>
                    <a:pt x="6" y="0"/>
                  </a:lnTo>
                  <a:lnTo>
                    <a:pt x="5" y="0"/>
                  </a:lnTo>
                  <a:lnTo>
                    <a:pt x="4" y="0"/>
                  </a:lnTo>
                  <a:lnTo>
                    <a:pt x="2" y="0"/>
                  </a:lnTo>
                  <a:lnTo>
                    <a:pt x="1" y="2"/>
                  </a:lnTo>
                  <a:lnTo>
                    <a:pt x="0" y="3"/>
                  </a:lnTo>
                  <a:lnTo>
                    <a:pt x="0" y="4"/>
                  </a:lnTo>
                  <a:lnTo>
                    <a:pt x="0" y="29"/>
                  </a:lnTo>
                  <a:close/>
                </a:path>
              </a:pathLst>
            </a:custGeom>
            <a:solidFill>
              <a:srgbClr val="000000"/>
            </a:solidFill>
            <a:ln w="9525">
              <a:noFill/>
              <a:round/>
              <a:headEnd/>
              <a:tailEnd/>
            </a:ln>
          </p:spPr>
          <p:txBody>
            <a:bodyPr/>
            <a:lstStyle/>
            <a:p>
              <a:endParaRPr lang="en-US"/>
            </a:p>
          </p:txBody>
        </p:sp>
        <p:sp>
          <p:nvSpPr>
            <p:cNvPr id="423226" name="Freeform 314"/>
            <p:cNvSpPr>
              <a:spLocks/>
            </p:cNvSpPr>
            <p:nvPr/>
          </p:nvSpPr>
          <p:spPr bwMode="auto">
            <a:xfrm>
              <a:off x="5411" y="2775"/>
              <a:ext cx="7" cy="32"/>
            </a:xfrm>
            <a:custGeom>
              <a:avLst/>
              <a:gdLst/>
              <a:ahLst/>
              <a:cxnLst>
                <a:cxn ang="0">
                  <a:pos x="0" y="28"/>
                </a:cxn>
                <a:cxn ang="0">
                  <a:pos x="1" y="30"/>
                </a:cxn>
                <a:cxn ang="0">
                  <a:pos x="2" y="31"/>
                </a:cxn>
                <a:cxn ang="0">
                  <a:pos x="4" y="32"/>
                </a:cxn>
                <a:cxn ang="0">
                  <a:pos x="5" y="32"/>
                </a:cxn>
                <a:cxn ang="0">
                  <a:pos x="6" y="31"/>
                </a:cxn>
                <a:cxn ang="0">
                  <a:pos x="7" y="30"/>
                </a:cxn>
                <a:cxn ang="0">
                  <a:pos x="7" y="28"/>
                </a:cxn>
                <a:cxn ang="0">
                  <a:pos x="7" y="27"/>
                </a:cxn>
                <a:cxn ang="0">
                  <a:pos x="7" y="2"/>
                </a:cxn>
                <a:cxn ang="0">
                  <a:pos x="7" y="1"/>
                </a:cxn>
                <a:cxn ang="0">
                  <a:pos x="6" y="0"/>
                </a:cxn>
                <a:cxn ang="0">
                  <a:pos x="5" y="0"/>
                </a:cxn>
                <a:cxn ang="0">
                  <a:pos x="4" y="0"/>
                </a:cxn>
                <a:cxn ang="0">
                  <a:pos x="2" y="0"/>
                </a:cxn>
                <a:cxn ang="0">
                  <a:pos x="1" y="1"/>
                </a:cxn>
                <a:cxn ang="0">
                  <a:pos x="0" y="2"/>
                </a:cxn>
                <a:cxn ang="0">
                  <a:pos x="0" y="3"/>
                </a:cxn>
                <a:cxn ang="0">
                  <a:pos x="0" y="28"/>
                </a:cxn>
              </a:cxnLst>
              <a:rect l="0" t="0" r="r" b="b"/>
              <a:pathLst>
                <a:path w="7" h="32">
                  <a:moveTo>
                    <a:pt x="0" y="28"/>
                  </a:moveTo>
                  <a:lnTo>
                    <a:pt x="1" y="30"/>
                  </a:lnTo>
                  <a:lnTo>
                    <a:pt x="2" y="31"/>
                  </a:lnTo>
                  <a:lnTo>
                    <a:pt x="4" y="32"/>
                  </a:lnTo>
                  <a:lnTo>
                    <a:pt x="5" y="32"/>
                  </a:lnTo>
                  <a:lnTo>
                    <a:pt x="6" y="31"/>
                  </a:lnTo>
                  <a:lnTo>
                    <a:pt x="7" y="30"/>
                  </a:lnTo>
                  <a:lnTo>
                    <a:pt x="7" y="28"/>
                  </a:lnTo>
                  <a:lnTo>
                    <a:pt x="7" y="27"/>
                  </a:lnTo>
                  <a:lnTo>
                    <a:pt x="7" y="2"/>
                  </a:lnTo>
                  <a:lnTo>
                    <a:pt x="7" y="1"/>
                  </a:lnTo>
                  <a:lnTo>
                    <a:pt x="6" y="0"/>
                  </a:lnTo>
                  <a:lnTo>
                    <a:pt x="5" y="0"/>
                  </a:lnTo>
                  <a:lnTo>
                    <a:pt x="4" y="0"/>
                  </a:lnTo>
                  <a:lnTo>
                    <a:pt x="2" y="0"/>
                  </a:lnTo>
                  <a:lnTo>
                    <a:pt x="1" y="1"/>
                  </a:lnTo>
                  <a:lnTo>
                    <a:pt x="0" y="2"/>
                  </a:lnTo>
                  <a:lnTo>
                    <a:pt x="0" y="3"/>
                  </a:lnTo>
                  <a:lnTo>
                    <a:pt x="0" y="28"/>
                  </a:lnTo>
                  <a:close/>
                </a:path>
              </a:pathLst>
            </a:custGeom>
            <a:solidFill>
              <a:srgbClr val="000000"/>
            </a:solidFill>
            <a:ln w="9525">
              <a:noFill/>
              <a:round/>
              <a:headEnd/>
              <a:tailEnd/>
            </a:ln>
          </p:spPr>
          <p:txBody>
            <a:bodyPr/>
            <a:lstStyle/>
            <a:p>
              <a:endParaRPr lang="en-US"/>
            </a:p>
          </p:txBody>
        </p:sp>
        <p:sp>
          <p:nvSpPr>
            <p:cNvPr id="423227" name="Freeform 315"/>
            <p:cNvSpPr>
              <a:spLocks/>
            </p:cNvSpPr>
            <p:nvPr/>
          </p:nvSpPr>
          <p:spPr bwMode="auto">
            <a:xfrm>
              <a:off x="5411" y="2730"/>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7"/>
                </a:cxn>
                <a:cxn ang="0">
                  <a:pos x="7" y="2"/>
                </a:cxn>
                <a:cxn ang="0">
                  <a:pos x="7" y="1"/>
                </a:cxn>
                <a:cxn ang="0">
                  <a:pos x="6" y="0"/>
                </a:cxn>
                <a:cxn ang="0">
                  <a:pos x="5" y="0"/>
                </a:cxn>
                <a:cxn ang="0">
                  <a:pos x="4" y="0"/>
                </a:cxn>
                <a:cxn ang="0">
                  <a:pos x="2" y="0"/>
                </a:cxn>
                <a:cxn ang="0">
                  <a:pos x="1" y="1"/>
                </a:cxn>
                <a:cxn ang="0">
                  <a:pos x="0" y="2"/>
                </a:cxn>
                <a:cxn ang="0">
                  <a:pos x="0" y="3"/>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7"/>
                  </a:lnTo>
                  <a:lnTo>
                    <a:pt x="7" y="2"/>
                  </a:lnTo>
                  <a:lnTo>
                    <a:pt x="7" y="1"/>
                  </a:lnTo>
                  <a:lnTo>
                    <a:pt x="6" y="0"/>
                  </a:lnTo>
                  <a:lnTo>
                    <a:pt x="5" y="0"/>
                  </a:lnTo>
                  <a:lnTo>
                    <a:pt x="4"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228" name="Freeform 316"/>
            <p:cNvSpPr>
              <a:spLocks/>
            </p:cNvSpPr>
            <p:nvPr/>
          </p:nvSpPr>
          <p:spPr bwMode="auto">
            <a:xfrm>
              <a:off x="5411" y="2685"/>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8"/>
                </a:cxn>
                <a:cxn ang="0">
                  <a:pos x="7" y="2"/>
                </a:cxn>
                <a:cxn ang="0">
                  <a:pos x="7" y="1"/>
                </a:cxn>
                <a:cxn ang="0">
                  <a:pos x="6" y="0"/>
                </a:cxn>
                <a:cxn ang="0">
                  <a:pos x="5" y="0"/>
                </a:cxn>
                <a:cxn ang="0">
                  <a:pos x="4" y="0"/>
                </a:cxn>
                <a:cxn ang="0">
                  <a:pos x="2" y="0"/>
                </a:cxn>
                <a:cxn ang="0">
                  <a:pos x="1" y="1"/>
                </a:cxn>
                <a:cxn ang="0">
                  <a:pos x="0" y="2"/>
                </a:cxn>
                <a:cxn ang="0">
                  <a:pos x="0" y="3"/>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8"/>
                  </a:lnTo>
                  <a:lnTo>
                    <a:pt x="7" y="2"/>
                  </a:lnTo>
                  <a:lnTo>
                    <a:pt x="7" y="1"/>
                  </a:lnTo>
                  <a:lnTo>
                    <a:pt x="6" y="0"/>
                  </a:lnTo>
                  <a:lnTo>
                    <a:pt x="5" y="0"/>
                  </a:lnTo>
                  <a:lnTo>
                    <a:pt x="4"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229" name="Freeform 317"/>
            <p:cNvSpPr>
              <a:spLocks/>
            </p:cNvSpPr>
            <p:nvPr/>
          </p:nvSpPr>
          <p:spPr bwMode="auto">
            <a:xfrm>
              <a:off x="5411" y="2640"/>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8"/>
                </a:cxn>
                <a:cxn ang="0">
                  <a:pos x="7" y="2"/>
                </a:cxn>
                <a:cxn ang="0">
                  <a:pos x="7" y="1"/>
                </a:cxn>
                <a:cxn ang="0">
                  <a:pos x="6" y="0"/>
                </a:cxn>
                <a:cxn ang="0">
                  <a:pos x="5" y="0"/>
                </a:cxn>
                <a:cxn ang="0">
                  <a:pos x="4" y="0"/>
                </a:cxn>
                <a:cxn ang="0">
                  <a:pos x="2" y="0"/>
                </a:cxn>
                <a:cxn ang="0">
                  <a:pos x="1" y="1"/>
                </a:cxn>
                <a:cxn ang="0">
                  <a:pos x="0" y="2"/>
                </a:cxn>
                <a:cxn ang="0">
                  <a:pos x="0" y="3"/>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8"/>
                  </a:lnTo>
                  <a:lnTo>
                    <a:pt x="7" y="2"/>
                  </a:lnTo>
                  <a:lnTo>
                    <a:pt x="7" y="1"/>
                  </a:lnTo>
                  <a:lnTo>
                    <a:pt x="6" y="0"/>
                  </a:lnTo>
                  <a:lnTo>
                    <a:pt x="5" y="0"/>
                  </a:lnTo>
                  <a:lnTo>
                    <a:pt x="4"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230" name="Freeform 318"/>
            <p:cNvSpPr>
              <a:spLocks/>
            </p:cNvSpPr>
            <p:nvPr/>
          </p:nvSpPr>
          <p:spPr bwMode="auto">
            <a:xfrm>
              <a:off x="5411" y="2595"/>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8"/>
                </a:cxn>
                <a:cxn ang="0">
                  <a:pos x="7" y="2"/>
                </a:cxn>
                <a:cxn ang="0">
                  <a:pos x="7" y="1"/>
                </a:cxn>
                <a:cxn ang="0">
                  <a:pos x="6" y="0"/>
                </a:cxn>
                <a:cxn ang="0">
                  <a:pos x="5" y="0"/>
                </a:cxn>
                <a:cxn ang="0">
                  <a:pos x="4" y="0"/>
                </a:cxn>
                <a:cxn ang="0">
                  <a:pos x="2" y="0"/>
                </a:cxn>
                <a:cxn ang="0">
                  <a:pos x="1" y="1"/>
                </a:cxn>
                <a:cxn ang="0">
                  <a:pos x="0" y="2"/>
                </a:cxn>
                <a:cxn ang="0">
                  <a:pos x="0" y="3"/>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8"/>
                  </a:lnTo>
                  <a:lnTo>
                    <a:pt x="7" y="2"/>
                  </a:lnTo>
                  <a:lnTo>
                    <a:pt x="7" y="1"/>
                  </a:lnTo>
                  <a:lnTo>
                    <a:pt x="6" y="0"/>
                  </a:lnTo>
                  <a:lnTo>
                    <a:pt x="5" y="0"/>
                  </a:lnTo>
                  <a:lnTo>
                    <a:pt x="4"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231" name="Freeform 319"/>
            <p:cNvSpPr>
              <a:spLocks/>
            </p:cNvSpPr>
            <p:nvPr/>
          </p:nvSpPr>
          <p:spPr bwMode="auto">
            <a:xfrm>
              <a:off x="5411" y="2550"/>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8"/>
                </a:cxn>
                <a:cxn ang="0">
                  <a:pos x="7" y="2"/>
                </a:cxn>
                <a:cxn ang="0">
                  <a:pos x="7" y="1"/>
                </a:cxn>
                <a:cxn ang="0">
                  <a:pos x="6" y="0"/>
                </a:cxn>
                <a:cxn ang="0">
                  <a:pos x="5" y="0"/>
                </a:cxn>
                <a:cxn ang="0">
                  <a:pos x="4" y="0"/>
                </a:cxn>
                <a:cxn ang="0">
                  <a:pos x="2" y="0"/>
                </a:cxn>
                <a:cxn ang="0">
                  <a:pos x="1" y="1"/>
                </a:cxn>
                <a:cxn ang="0">
                  <a:pos x="0" y="2"/>
                </a:cxn>
                <a:cxn ang="0">
                  <a:pos x="0" y="3"/>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8"/>
                  </a:lnTo>
                  <a:lnTo>
                    <a:pt x="7" y="2"/>
                  </a:lnTo>
                  <a:lnTo>
                    <a:pt x="7" y="1"/>
                  </a:lnTo>
                  <a:lnTo>
                    <a:pt x="6" y="0"/>
                  </a:lnTo>
                  <a:lnTo>
                    <a:pt x="5" y="0"/>
                  </a:lnTo>
                  <a:lnTo>
                    <a:pt x="4"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232" name="Freeform 320"/>
            <p:cNvSpPr>
              <a:spLocks/>
            </p:cNvSpPr>
            <p:nvPr/>
          </p:nvSpPr>
          <p:spPr bwMode="auto">
            <a:xfrm>
              <a:off x="5411" y="2505"/>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8"/>
                </a:cxn>
                <a:cxn ang="0">
                  <a:pos x="7" y="2"/>
                </a:cxn>
                <a:cxn ang="0">
                  <a:pos x="7" y="1"/>
                </a:cxn>
                <a:cxn ang="0">
                  <a:pos x="6" y="0"/>
                </a:cxn>
                <a:cxn ang="0">
                  <a:pos x="5" y="0"/>
                </a:cxn>
                <a:cxn ang="0">
                  <a:pos x="4" y="0"/>
                </a:cxn>
                <a:cxn ang="0">
                  <a:pos x="2" y="0"/>
                </a:cxn>
                <a:cxn ang="0">
                  <a:pos x="1" y="1"/>
                </a:cxn>
                <a:cxn ang="0">
                  <a:pos x="0" y="2"/>
                </a:cxn>
                <a:cxn ang="0">
                  <a:pos x="0" y="3"/>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8"/>
                  </a:lnTo>
                  <a:lnTo>
                    <a:pt x="7" y="2"/>
                  </a:lnTo>
                  <a:lnTo>
                    <a:pt x="7" y="1"/>
                  </a:lnTo>
                  <a:lnTo>
                    <a:pt x="6" y="0"/>
                  </a:lnTo>
                  <a:lnTo>
                    <a:pt x="5" y="0"/>
                  </a:lnTo>
                  <a:lnTo>
                    <a:pt x="4"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233" name="Freeform 321"/>
            <p:cNvSpPr>
              <a:spLocks/>
            </p:cNvSpPr>
            <p:nvPr/>
          </p:nvSpPr>
          <p:spPr bwMode="auto">
            <a:xfrm>
              <a:off x="5411" y="2460"/>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8"/>
                </a:cxn>
                <a:cxn ang="0">
                  <a:pos x="7" y="2"/>
                </a:cxn>
                <a:cxn ang="0">
                  <a:pos x="7" y="1"/>
                </a:cxn>
                <a:cxn ang="0">
                  <a:pos x="6" y="0"/>
                </a:cxn>
                <a:cxn ang="0">
                  <a:pos x="5" y="0"/>
                </a:cxn>
                <a:cxn ang="0">
                  <a:pos x="4" y="0"/>
                </a:cxn>
                <a:cxn ang="0">
                  <a:pos x="2" y="0"/>
                </a:cxn>
                <a:cxn ang="0">
                  <a:pos x="1" y="1"/>
                </a:cxn>
                <a:cxn ang="0">
                  <a:pos x="0" y="2"/>
                </a:cxn>
                <a:cxn ang="0">
                  <a:pos x="0" y="3"/>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8"/>
                  </a:lnTo>
                  <a:lnTo>
                    <a:pt x="7" y="2"/>
                  </a:lnTo>
                  <a:lnTo>
                    <a:pt x="7" y="1"/>
                  </a:lnTo>
                  <a:lnTo>
                    <a:pt x="6" y="0"/>
                  </a:lnTo>
                  <a:lnTo>
                    <a:pt x="5" y="0"/>
                  </a:lnTo>
                  <a:lnTo>
                    <a:pt x="4"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234" name="Freeform 322"/>
            <p:cNvSpPr>
              <a:spLocks/>
            </p:cNvSpPr>
            <p:nvPr/>
          </p:nvSpPr>
          <p:spPr bwMode="auto">
            <a:xfrm>
              <a:off x="5411" y="2415"/>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8"/>
                </a:cxn>
                <a:cxn ang="0">
                  <a:pos x="7" y="2"/>
                </a:cxn>
                <a:cxn ang="0">
                  <a:pos x="7" y="1"/>
                </a:cxn>
                <a:cxn ang="0">
                  <a:pos x="6" y="0"/>
                </a:cxn>
                <a:cxn ang="0">
                  <a:pos x="5" y="0"/>
                </a:cxn>
                <a:cxn ang="0">
                  <a:pos x="4" y="0"/>
                </a:cxn>
                <a:cxn ang="0">
                  <a:pos x="2" y="0"/>
                </a:cxn>
                <a:cxn ang="0">
                  <a:pos x="1" y="1"/>
                </a:cxn>
                <a:cxn ang="0">
                  <a:pos x="0" y="2"/>
                </a:cxn>
                <a:cxn ang="0">
                  <a:pos x="0" y="3"/>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8"/>
                  </a:lnTo>
                  <a:lnTo>
                    <a:pt x="7" y="2"/>
                  </a:lnTo>
                  <a:lnTo>
                    <a:pt x="7" y="1"/>
                  </a:lnTo>
                  <a:lnTo>
                    <a:pt x="6" y="0"/>
                  </a:lnTo>
                  <a:lnTo>
                    <a:pt x="5" y="0"/>
                  </a:lnTo>
                  <a:lnTo>
                    <a:pt x="4"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235" name="Freeform 323"/>
            <p:cNvSpPr>
              <a:spLocks/>
            </p:cNvSpPr>
            <p:nvPr/>
          </p:nvSpPr>
          <p:spPr bwMode="auto">
            <a:xfrm>
              <a:off x="5411" y="2370"/>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8"/>
                </a:cxn>
                <a:cxn ang="0">
                  <a:pos x="7" y="2"/>
                </a:cxn>
                <a:cxn ang="0">
                  <a:pos x="7" y="1"/>
                </a:cxn>
                <a:cxn ang="0">
                  <a:pos x="6" y="0"/>
                </a:cxn>
                <a:cxn ang="0">
                  <a:pos x="5" y="0"/>
                </a:cxn>
                <a:cxn ang="0">
                  <a:pos x="4" y="0"/>
                </a:cxn>
                <a:cxn ang="0">
                  <a:pos x="2" y="0"/>
                </a:cxn>
                <a:cxn ang="0">
                  <a:pos x="1" y="1"/>
                </a:cxn>
                <a:cxn ang="0">
                  <a:pos x="0" y="2"/>
                </a:cxn>
                <a:cxn ang="0">
                  <a:pos x="0" y="4"/>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8"/>
                  </a:lnTo>
                  <a:lnTo>
                    <a:pt x="7" y="2"/>
                  </a:lnTo>
                  <a:lnTo>
                    <a:pt x="7" y="1"/>
                  </a:lnTo>
                  <a:lnTo>
                    <a:pt x="6" y="0"/>
                  </a:lnTo>
                  <a:lnTo>
                    <a:pt x="5" y="0"/>
                  </a:lnTo>
                  <a:lnTo>
                    <a:pt x="4" y="0"/>
                  </a:lnTo>
                  <a:lnTo>
                    <a:pt x="2" y="0"/>
                  </a:lnTo>
                  <a:lnTo>
                    <a:pt x="1" y="1"/>
                  </a:lnTo>
                  <a:lnTo>
                    <a:pt x="0" y="2"/>
                  </a:lnTo>
                  <a:lnTo>
                    <a:pt x="0" y="4"/>
                  </a:lnTo>
                  <a:lnTo>
                    <a:pt x="0" y="29"/>
                  </a:lnTo>
                  <a:close/>
                </a:path>
              </a:pathLst>
            </a:custGeom>
            <a:solidFill>
              <a:srgbClr val="000000"/>
            </a:solidFill>
            <a:ln w="9525">
              <a:noFill/>
              <a:round/>
              <a:headEnd/>
              <a:tailEnd/>
            </a:ln>
          </p:spPr>
          <p:txBody>
            <a:bodyPr/>
            <a:lstStyle/>
            <a:p>
              <a:endParaRPr lang="en-US"/>
            </a:p>
          </p:txBody>
        </p:sp>
        <p:sp>
          <p:nvSpPr>
            <p:cNvPr id="423236" name="Freeform 324"/>
            <p:cNvSpPr>
              <a:spLocks/>
            </p:cNvSpPr>
            <p:nvPr/>
          </p:nvSpPr>
          <p:spPr bwMode="auto">
            <a:xfrm>
              <a:off x="5411" y="2325"/>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8"/>
                </a:cxn>
                <a:cxn ang="0">
                  <a:pos x="7" y="3"/>
                </a:cxn>
                <a:cxn ang="0">
                  <a:pos x="7" y="1"/>
                </a:cxn>
                <a:cxn ang="0">
                  <a:pos x="6" y="0"/>
                </a:cxn>
                <a:cxn ang="0">
                  <a:pos x="5" y="0"/>
                </a:cxn>
                <a:cxn ang="0">
                  <a:pos x="4" y="0"/>
                </a:cxn>
                <a:cxn ang="0">
                  <a:pos x="2" y="0"/>
                </a:cxn>
                <a:cxn ang="0">
                  <a:pos x="1" y="1"/>
                </a:cxn>
                <a:cxn ang="0">
                  <a:pos x="0" y="3"/>
                </a:cxn>
                <a:cxn ang="0">
                  <a:pos x="0" y="4"/>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8"/>
                  </a:lnTo>
                  <a:lnTo>
                    <a:pt x="7" y="3"/>
                  </a:lnTo>
                  <a:lnTo>
                    <a:pt x="7" y="1"/>
                  </a:lnTo>
                  <a:lnTo>
                    <a:pt x="6" y="0"/>
                  </a:lnTo>
                  <a:lnTo>
                    <a:pt x="5" y="0"/>
                  </a:lnTo>
                  <a:lnTo>
                    <a:pt x="4" y="0"/>
                  </a:lnTo>
                  <a:lnTo>
                    <a:pt x="2" y="0"/>
                  </a:lnTo>
                  <a:lnTo>
                    <a:pt x="1" y="1"/>
                  </a:lnTo>
                  <a:lnTo>
                    <a:pt x="0" y="3"/>
                  </a:lnTo>
                  <a:lnTo>
                    <a:pt x="0" y="4"/>
                  </a:lnTo>
                  <a:lnTo>
                    <a:pt x="0" y="29"/>
                  </a:lnTo>
                  <a:close/>
                </a:path>
              </a:pathLst>
            </a:custGeom>
            <a:solidFill>
              <a:srgbClr val="000000"/>
            </a:solidFill>
            <a:ln w="9525">
              <a:noFill/>
              <a:round/>
              <a:headEnd/>
              <a:tailEnd/>
            </a:ln>
          </p:spPr>
          <p:txBody>
            <a:bodyPr/>
            <a:lstStyle/>
            <a:p>
              <a:endParaRPr lang="en-US"/>
            </a:p>
          </p:txBody>
        </p:sp>
        <p:sp>
          <p:nvSpPr>
            <p:cNvPr id="423237" name="Freeform 325"/>
            <p:cNvSpPr>
              <a:spLocks/>
            </p:cNvSpPr>
            <p:nvPr/>
          </p:nvSpPr>
          <p:spPr bwMode="auto">
            <a:xfrm>
              <a:off x="5411" y="2280"/>
              <a:ext cx="7" cy="33"/>
            </a:xfrm>
            <a:custGeom>
              <a:avLst/>
              <a:gdLst/>
              <a:ahLst/>
              <a:cxnLst>
                <a:cxn ang="0">
                  <a:pos x="0" y="29"/>
                </a:cxn>
                <a:cxn ang="0">
                  <a:pos x="1" y="30"/>
                </a:cxn>
                <a:cxn ang="0">
                  <a:pos x="2" y="31"/>
                </a:cxn>
                <a:cxn ang="0">
                  <a:pos x="4" y="33"/>
                </a:cxn>
                <a:cxn ang="0">
                  <a:pos x="5" y="33"/>
                </a:cxn>
                <a:cxn ang="0">
                  <a:pos x="6" y="31"/>
                </a:cxn>
                <a:cxn ang="0">
                  <a:pos x="7" y="30"/>
                </a:cxn>
                <a:cxn ang="0">
                  <a:pos x="7" y="29"/>
                </a:cxn>
                <a:cxn ang="0">
                  <a:pos x="7" y="28"/>
                </a:cxn>
                <a:cxn ang="0">
                  <a:pos x="7" y="3"/>
                </a:cxn>
                <a:cxn ang="0">
                  <a:pos x="7" y="2"/>
                </a:cxn>
                <a:cxn ang="0">
                  <a:pos x="6" y="0"/>
                </a:cxn>
                <a:cxn ang="0">
                  <a:pos x="5" y="0"/>
                </a:cxn>
                <a:cxn ang="0">
                  <a:pos x="4" y="0"/>
                </a:cxn>
                <a:cxn ang="0">
                  <a:pos x="2" y="0"/>
                </a:cxn>
                <a:cxn ang="0">
                  <a:pos x="1" y="2"/>
                </a:cxn>
                <a:cxn ang="0">
                  <a:pos x="0" y="3"/>
                </a:cxn>
                <a:cxn ang="0">
                  <a:pos x="0" y="4"/>
                </a:cxn>
                <a:cxn ang="0">
                  <a:pos x="0" y="29"/>
                </a:cxn>
              </a:cxnLst>
              <a:rect l="0" t="0" r="r" b="b"/>
              <a:pathLst>
                <a:path w="7" h="33">
                  <a:moveTo>
                    <a:pt x="0" y="29"/>
                  </a:moveTo>
                  <a:lnTo>
                    <a:pt x="1" y="30"/>
                  </a:lnTo>
                  <a:lnTo>
                    <a:pt x="2" y="31"/>
                  </a:lnTo>
                  <a:lnTo>
                    <a:pt x="4" y="33"/>
                  </a:lnTo>
                  <a:lnTo>
                    <a:pt x="5" y="33"/>
                  </a:lnTo>
                  <a:lnTo>
                    <a:pt x="6" y="31"/>
                  </a:lnTo>
                  <a:lnTo>
                    <a:pt x="7" y="30"/>
                  </a:lnTo>
                  <a:lnTo>
                    <a:pt x="7" y="29"/>
                  </a:lnTo>
                  <a:lnTo>
                    <a:pt x="7" y="28"/>
                  </a:lnTo>
                  <a:lnTo>
                    <a:pt x="7" y="3"/>
                  </a:lnTo>
                  <a:lnTo>
                    <a:pt x="7" y="2"/>
                  </a:lnTo>
                  <a:lnTo>
                    <a:pt x="6" y="0"/>
                  </a:lnTo>
                  <a:lnTo>
                    <a:pt x="5" y="0"/>
                  </a:lnTo>
                  <a:lnTo>
                    <a:pt x="4" y="0"/>
                  </a:lnTo>
                  <a:lnTo>
                    <a:pt x="2" y="0"/>
                  </a:lnTo>
                  <a:lnTo>
                    <a:pt x="1" y="2"/>
                  </a:lnTo>
                  <a:lnTo>
                    <a:pt x="0" y="3"/>
                  </a:lnTo>
                  <a:lnTo>
                    <a:pt x="0" y="4"/>
                  </a:lnTo>
                  <a:lnTo>
                    <a:pt x="0" y="29"/>
                  </a:lnTo>
                  <a:close/>
                </a:path>
              </a:pathLst>
            </a:custGeom>
            <a:solidFill>
              <a:srgbClr val="000000"/>
            </a:solidFill>
            <a:ln w="9525">
              <a:noFill/>
              <a:round/>
              <a:headEnd/>
              <a:tailEnd/>
            </a:ln>
          </p:spPr>
          <p:txBody>
            <a:bodyPr/>
            <a:lstStyle/>
            <a:p>
              <a:endParaRPr lang="en-US"/>
            </a:p>
          </p:txBody>
        </p:sp>
        <p:sp>
          <p:nvSpPr>
            <p:cNvPr id="423238" name="Freeform 326"/>
            <p:cNvSpPr>
              <a:spLocks/>
            </p:cNvSpPr>
            <p:nvPr/>
          </p:nvSpPr>
          <p:spPr bwMode="auto">
            <a:xfrm>
              <a:off x="5411" y="2236"/>
              <a:ext cx="7" cy="32"/>
            </a:xfrm>
            <a:custGeom>
              <a:avLst/>
              <a:gdLst/>
              <a:ahLst/>
              <a:cxnLst>
                <a:cxn ang="0">
                  <a:pos x="0" y="28"/>
                </a:cxn>
                <a:cxn ang="0">
                  <a:pos x="1" y="30"/>
                </a:cxn>
                <a:cxn ang="0">
                  <a:pos x="2" y="31"/>
                </a:cxn>
                <a:cxn ang="0">
                  <a:pos x="4" y="32"/>
                </a:cxn>
                <a:cxn ang="0">
                  <a:pos x="5" y="32"/>
                </a:cxn>
                <a:cxn ang="0">
                  <a:pos x="6" y="31"/>
                </a:cxn>
                <a:cxn ang="0">
                  <a:pos x="7" y="30"/>
                </a:cxn>
                <a:cxn ang="0">
                  <a:pos x="7" y="28"/>
                </a:cxn>
                <a:cxn ang="0">
                  <a:pos x="7" y="27"/>
                </a:cxn>
                <a:cxn ang="0">
                  <a:pos x="7" y="2"/>
                </a:cxn>
                <a:cxn ang="0">
                  <a:pos x="7" y="1"/>
                </a:cxn>
                <a:cxn ang="0">
                  <a:pos x="6" y="0"/>
                </a:cxn>
                <a:cxn ang="0">
                  <a:pos x="5" y="0"/>
                </a:cxn>
                <a:cxn ang="0">
                  <a:pos x="4" y="0"/>
                </a:cxn>
                <a:cxn ang="0">
                  <a:pos x="2" y="0"/>
                </a:cxn>
                <a:cxn ang="0">
                  <a:pos x="1" y="1"/>
                </a:cxn>
                <a:cxn ang="0">
                  <a:pos x="0" y="2"/>
                </a:cxn>
                <a:cxn ang="0">
                  <a:pos x="0" y="3"/>
                </a:cxn>
                <a:cxn ang="0">
                  <a:pos x="0" y="28"/>
                </a:cxn>
              </a:cxnLst>
              <a:rect l="0" t="0" r="r" b="b"/>
              <a:pathLst>
                <a:path w="7" h="32">
                  <a:moveTo>
                    <a:pt x="0" y="28"/>
                  </a:moveTo>
                  <a:lnTo>
                    <a:pt x="1" y="30"/>
                  </a:lnTo>
                  <a:lnTo>
                    <a:pt x="2" y="31"/>
                  </a:lnTo>
                  <a:lnTo>
                    <a:pt x="4" y="32"/>
                  </a:lnTo>
                  <a:lnTo>
                    <a:pt x="5" y="32"/>
                  </a:lnTo>
                  <a:lnTo>
                    <a:pt x="6" y="31"/>
                  </a:lnTo>
                  <a:lnTo>
                    <a:pt x="7" y="30"/>
                  </a:lnTo>
                  <a:lnTo>
                    <a:pt x="7" y="28"/>
                  </a:lnTo>
                  <a:lnTo>
                    <a:pt x="7" y="27"/>
                  </a:lnTo>
                  <a:lnTo>
                    <a:pt x="7" y="2"/>
                  </a:lnTo>
                  <a:lnTo>
                    <a:pt x="7" y="1"/>
                  </a:lnTo>
                  <a:lnTo>
                    <a:pt x="6" y="0"/>
                  </a:lnTo>
                  <a:lnTo>
                    <a:pt x="5" y="0"/>
                  </a:lnTo>
                  <a:lnTo>
                    <a:pt x="4" y="0"/>
                  </a:lnTo>
                  <a:lnTo>
                    <a:pt x="2" y="0"/>
                  </a:lnTo>
                  <a:lnTo>
                    <a:pt x="1" y="1"/>
                  </a:lnTo>
                  <a:lnTo>
                    <a:pt x="0" y="2"/>
                  </a:lnTo>
                  <a:lnTo>
                    <a:pt x="0" y="3"/>
                  </a:lnTo>
                  <a:lnTo>
                    <a:pt x="0" y="28"/>
                  </a:lnTo>
                  <a:close/>
                </a:path>
              </a:pathLst>
            </a:custGeom>
            <a:solidFill>
              <a:srgbClr val="000000"/>
            </a:solidFill>
            <a:ln w="9525">
              <a:noFill/>
              <a:round/>
              <a:headEnd/>
              <a:tailEnd/>
            </a:ln>
          </p:spPr>
          <p:txBody>
            <a:bodyPr/>
            <a:lstStyle/>
            <a:p>
              <a:endParaRPr lang="en-US"/>
            </a:p>
          </p:txBody>
        </p:sp>
        <p:sp>
          <p:nvSpPr>
            <p:cNvPr id="423239" name="Freeform 327"/>
            <p:cNvSpPr>
              <a:spLocks/>
            </p:cNvSpPr>
            <p:nvPr/>
          </p:nvSpPr>
          <p:spPr bwMode="auto">
            <a:xfrm>
              <a:off x="5411" y="2191"/>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7"/>
                </a:cxn>
                <a:cxn ang="0">
                  <a:pos x="7" y="2"/>
                </a:cxn>
                <a:cxn ang="0">
                  <a:pos x="7" y="1"/>
                </a:cxn>
                <a:cxn ang="0">
                  <a:pos x="6" y="0"/>
                </a:cxn>
                <a:cxn ang="0">
                  <a:pos x="5" y="0"/>
                </a:cxn>
                <a:cxn ang="0">
                  <a:pos x="4" y="0"/>
                </a:cxn>
                <a:cxn ang="0">
                  <a:pos x="2" y="0"/>
                </a:cxn>
                <a:cxn ang="0">
                  <a:pos x="1" y="1"/>
                </a:cxn>
                <a:cxn ang="0">
                  <a:pos x="0" y="2"/>
                </a:cxn>
                <a:cxn ang="0">
                  <a:pos x="0" y="3"/>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7"/>
                  </a:lnTo>
                  <a:lnTo>
                    <a:pt x="7" y="2"/>
                  </a:lnTo>
                  <a:lnTo>
                    <a:pt x="7" y="1"/>
                  </a:lnTo>
                  <a:lnTo>
                    <a:pt x="6" y="0"/>
                  </a:lnTo>
                  <a:lnTo>
                    <a:pt x="5" y="0"/>
                  </a:lnTo>
                  <a:lnTo>
                    <a:pt x="4"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240" name="Freeform 328"/>
            <p:cNvSpPr>
              <a:spLocks/>
            </p:cNvSpPr>
            <p:nvPr/>
          </p:nvSpPr>
          <p:spPr bwMode="auto">
            <a:xfrm>
              <a:off x="5411" y="2146"/>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8"/>
                </a:cxn>
                <a:cxn ang="0">
                  <a:pos x="7" y="2"/>
                </a:cxn>
                <a:cxn ang="0">
                  <a:pos x="7" y="1"/>
                </a:cxn>
                <a:cxn ang="0">
                  <a:pos x="6" y="0"/>
                </a:cxn>
                <a:cxn ang="0">
                  <a:pos x="5" y="0"/>
                </a:cxn>
                <a:cxn ang="0">
                  <a:pos x="4" y="0"/>
                </a:cxn>
                <a:cxn ang="0">
                  <a:pos x="2" y="0"/>
                </a:cxn>
                <a:cxn ang="0">
                  <a:pos x="1" y="1"/>
                </a:cxn>
                <a:cxn ang="0">
                  <a:pos x="0" y="2"/>
                </a:cxn>
                <a:cxn ang="0">
                  <a:pos x="0" y="3"/>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8"/>
                  </a:lnTo>
                  <a:lnTo>
                    <a:pt x="7" y="2"/>
                  </a:lnTo>
                  <a:lnTo>
                    <a:pt x="7" y="1"/>
                  </a:lnTo>
                  <a:lnTo>
                    <a:pt x="6" y="0"/>
                  </a:lnTo>
                  <a:lnTo>
                    <a:pt x="5" y="0"/>
                  </a:lnTo>
                  <a:lnTo>
                    <a:pt x="4"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241" name="Freeform 329"/>
            <p:cNvSpPr>
              <a:spLocks/>
            </p:cNvSpPr>
            <p:nvPr/>
          </p:nvSpPr>
          <p:spPr bwMode="auto">
            <a:xfrm>
              <a:off x="5411" y="2101"/>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8"/>
                </a:cxn>
                <a:cxn ang="0">
                  <a:pos x="7" y="2"/>
                </a:cxn>
                <a:cxn ang="0">
                  <a:pos x="7" y="1"/>
                </a:cxn>
                <a:cxn ang="0">
                  <a:pos x="6" y="0"/>
                </a:cxn>
                <a:cxn ang="0">
                  <a:pos x="5" y="0"/>
                </a:cxn>
                <a:cxn ang="0">
                  <a:pos x="4" y="0"/>
                </a:cxn>
                <a:cxn ang="0">
                  <a:pos x="2" y="0"/>
                </a:cxn>
                <a:cxn ang="0">
                  <a:pos x="1" y="1"/>
                </a:cxn>
                <a:cxn ang="0">
                  <a:pos x="0" y="2"/>
                </a:cxn>
                <a:cxn ang="0">
                  <a:pos x="0" y="3"/>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8"/>
                  </a:lnTo>
                  <a:lnTo>
                    <a:pt x="7" y="2"/>
                  </a:lnTo>
                  <a:lnTo>
                    <a:pt x="7" y="1"/>
                  </a:lnTo>
                  <a:lnTo>
                    <a:pt x="6" y="0"/>
                  </a:lnTo>
                  <a:lnTo>
                    <a:pt x="5" y="0"/>
                  </a:lnTo>
                  <a:lnTo>
                    <a:pt x="4"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242" name="Freeform 330"/>
            <p:cNvSpPr>
              <a:spLocks/>
            </p:cNvSpPr>
            <p:nvPr/>
          </p:nvSpPr>
          <p:spPr bwMode="auto">
            <a:xfrm>
              <a:off x="5411" y="2056"/>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8"/>
                </a:cxn>
                <a:cxn ang="0">
                  <a:pos x="7" y="2"/>
                </a:cxn>
                <a:cxn ang="0">
                  <a:pos x="7" y="1"/>
                </a:cxn>
                <a:cxn ang="0">
                  <a:pos x="6" y="0"/>
                </a:cxn>
                <a:cxn ang="0">
                  <a:pos x="5" y="0"/>
                </a:cxn>
                <a:cxn ang="0">
                  <a:pos x="4" y="0"/>
                </a:cxn>
                <a:cxn ang="0">
                  <a:pos x="2" y="0"/>
                </a:cxn>
                <a:cxn ang="0">
                  <a:pos x="1" y="1"/>
                </a:cxn>
                <a:cxn ang="0">
                  <a:pos x="0" y="2"/>
                </a:cxn>
                <a:cxn ang="0">
                  <a:pos x="0" y="3"/>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8"/>
                  </a:lnTo>
                  <a:lnTo>
                    <a:pt x="7" y="2"/>
                  </a:lnTo>
                  <a:lnTo>
                    <a:pt x="7" y="1"/>
                  </a:lnTo>
                  <a:lnTo>
                    <a:pt x="6" y="0"/>
                  </a:lnTo>
                  <a:lnTo>
                    <a:pt x="5" y="0"/>
                  </a:lnTo>
                  <a:lnTo>
                    <a:pt x="4"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243" name="Freeform 331"/>
            <p:cNvSpPr>
              <a:spLocks/>
            </p:cNvSpPr>
            <p:nvPr/>
          </p:nvSpPr>
          <p:spPr bwMode="auto">
            <a:xfrm>
              <a:off x="5411" y="2011"/>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8"/>
                </a:cxn>
                <a:cxn ang="0">
                  <a:pos x="7" y="2"/>
                </a:cxn>
                <a:cxn ang="0">
                  <a:pos x="7" y="1"/>
                </a:cxn>
                <a:cxn ang="0">
                  <a:pos x="6" y="0"/>
                </a:cxn>
                <a:cxn ang="0">
                  <a:pos x="5" y="0"/>
                </a:cxn>
                <a:cxn ang="0">
                  <a:pos x="4" y="0"/>
                </a:cxn>
                <a:cxn ang="0">
                  <a:pos x="2" y="0"/>
                </a:cxn>
                <a:cxn ang="0">
                  <a:pos x="1" y="1"/>
                </a:cxn>
                <a:cxn ang="0">
                  <a:pos x="0" y="2"/>
                </a:cxn>
                <a:cxn ang="0">
                  <a:pos x="0" y="3"/>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8"/>
                  </a:lnTo>
                  <a:lnTo>
                    <a:pt x="7" y="2"/>
                  </a:lnTo>
                  <a:lnTo>
                    <a:pt x="7" y="1"/>
                  </a:lnTo>
                  <a:lnTo>
                    <a:pt x="6" y="0"/>
                  </a:lnTo>
                  <a:lnTo>
                    <a:pt x="5" y="0"/>
                  </a:lnTo>
                  <a:lnTo>
                    <a:pt x="4"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244" name="Freeform 332"/>
            <p:cNvSpPr>
              <a:spLocks/>
            </p:cNvSpPr>
            <p:nvPr/>
          </p:nvSpPr>
          <p:spPr bwMode="auto">
            <a:xfrm>
              <a:off x="5411" y="1966"/>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8"/>
                </a:cxn>
                <a:cxn ang="0">
                  <a:pos x="7" y="2"/>
                </a:cxn>
                <a:cxn ang="0">
                  <a:pos x="7" y="1"/>
                </a:cxn>
                <a:cxn ang="0">
                  <a:pos x="6" y="0"/>
                </a:cxn>
                <a:cxn ang="0">
                  <a:pos x="5" y="0"/>
                </a:cxn>
                <a:cxn ang="0">
                  <a:pos x="4" y="0"/>
                </a:cxn>
                <a:cxn ang="0">
                  <a:pos x="2" y="0"/>
                </a:cxn>
                <a:cxn ang="0">
                  <a:pos x="1" y="1"/>
                </a:cxn>
                <a:cxn ang="0">
                  <a:pos x="0" y="2"/>
                </a:cxn>
                <a:cxn ang="0">
                  <a:pos x="0" y="3"/>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8"/>
                  </a:lnTo>
                  <a:lnTo>
                    <a:pt x="7" y="2"/>
                  </a:lnTo>
                  <a:lnTo>
                    <a:pt x="7" y="1"/>
                  </a:lnTo>
                  <a:lnTo>
                    <a:pt x="6" y="0"/>
                  </a:lnTo>
                  <a:lnTo>
                    <a:pt x="5" y="0"/>
                  </a:lnTo>
                  <a:lnTo>
                    <a:pt x="4"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245" name="Freeform 333"/>
            <p:cNvSpPr>
              <a:spLocks/>
            </p:cNvSpPr>
            <p:nvPr/>
          </p:nvSpPr>
          <p:spPr bwMode="auto">
            <a:xfrm>
              <a:off x="5411" y="1921"/>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8"/>
                </a:cxn>
                <a:cxn ang="0">
                  <a:pos x="7" y="2"/>
                </a:cxn>
                <a:cxn ang="0">
                  <a:pos x="7" y="1"/>
                </a:cxn>
                <a:cxn ang="0">
                  <a:pos x="6" y="0"/>
                </a:cxn>
                <a:cxn ang="0">
                  <a:pos x="5" y="0"/>
                </a:cxn>
                <a:cxn ang="0">
                  <a:pos x="4" y="0"/>
                </a:cxn>
                <a:cxn ang="0">
                  <a:pos x="2" y="0"/>
                </a:cxn>
                <a:cxn ang="0">
                  <a:pos x="1" y="1"/>
                </a:cxn>
                <a:cxn ang="0">
                  <a:pos x="0" y="2"/>
                </a:cxn>
                <a:cxn ang="0">
                  <a:pos x="0" y="3"/>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8"/>
                  </a:lnTo>
                  <a:lnTo>
                    <a:pt x="7" y="2"/>
                  </a:lnTo>
                  <a:lnTo>
                    <a:pt x="7" y="1"/>
                  </a:lnTo>
                  <a:lnTo>
                    <a:pt x="6" y="0"/>
                  </a:lnTo>
                  <a:lnTo>
                    <a:pt x="5" y="0"/>
                  </a:lnTo>
                  <a:lnTo>
                    <a:pt x="4"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246" name="Freeform 334"/>
            <p:cNvSpPr>
              <a:spLocks/>
            </p:cNvSpPr>
            <p:nvPr/>
          </p:nvSpPr>
          <p:spPr bwMode="auto">
            <a:xfrm>
              <a:off x="5411" y="1876"/>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8"/>
                </a:cxn>
                <a:cxn ang="0">
                  <a:pos x="7" y="2"/>
                </a:cxn>
                <a:cxn ang="0">
                  <a:pos x="7" y="1"/>
                </a:cxn>
                <a:cxn ang="0">
                  <a:pos x="6" y="0"/>
                </a:cxn>
                <a:cxn ang="0">
                  <a:pos x="5" y="0"/>
                </a:cxn>
                <a:cxn ang="0">
                  <a:pos x="4" y="0"/>
                </a:cxn>
                <a:cxn ang="0">
                  <a:pos x="2" y="0"/>
                </a:cxn>
                <a:cxn ang="0">
                  <a:pos x="1" y="1"/>
                </a:cxn>
                <a:cxn ang="0">
                  <a:pos x="0" y="2"/>
                </a:cxn>
                <a:cxn ang="0">
                  <a:pos x="0" y="3"/>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8"/>
                  </a:lnTo>
                  <a:lnTo>
                    <a:pt x="7" y="2"/>
                  </a:lnTo>
                  <a:lnTo>
                    <a:pt x="7" y="1"/>
                  </a:lnTo>
                  <a:lnTo>
                    <a:pt x="6" y="0"/>
                  </a:lnTo>
                  <a:lnTo>
                    <a:pt x="5" y="0"/>
                  </a:lnTo>
                  <a:lnTo>
                    <a:pt x="4"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247" name="Freeform 335"/>
            <p:cNvSpPr>
              <a:spLocks/>
            </p:cNvSpPr>
            <p:nvPr/>
          </p:nvSpPr>
          <p:spPr bwMode="auto">
            <a:xfrm>
              <a:off x="5411" y="1831"/>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8"/>
                </a:cxn>
                <a:cxn ang="0">
                  <a:pos x="7" y="2"/>
                </a:cxn>
                <a:cxn ang="0">
                  <a:pos x="7" y="1"/>
                </a:cxn>
                <a:cxn ang="0">
                  <a:pos x="6" y="0"/>
                </a:cxn>
                <a:cxn ang="0">
                  <a:pos x="5" y="0"/>
                </a:cxn>
                <a:cxn ang="0">
                  <a:pos x="4" y="0"/>
                </a:cxn>
                <a:cxn ang="0">
                  <a:pos x="2" y="0"/>
                </a:cxn>
                <a:cxn ang="0">
                  <a:pos x="1" y="1"/>
                </a:cxn>
                <a:cxn ang="0">
                  <a:pos x="0" y="2"/>
                </a:cxn>
                <a:cxn ang="0">
                  <a:pos x="0" y="4"/>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8"/>
                  </a:lnTo>
                  <a:lnTo>
                    <a:pt x="7" y="2"/>
                  </a:lnTo>
                  <a:lnTo>
                    <a:pt x="7" y="1"/>
                  </a:lnTo>
                  <a:lnTo>
                    <a:pt x="6" y="0"/>
                  </a:lnTo>
                  <a:lnTo>
                    <a:pt x="5" y="0"/>
                  </a:lnTo>
                  <a:lnTo>
                    <a:pt x="4" y="0"/>
                  </a:lnTo>
                  <a:lnTo>
                    <a:pt x="2" y="0"/>
                  </a:lnTo>
                  <a:lnTo>
                    <a:pt x="1" y="1"/>
                  </a:lnTo>
                  <a:lnTo>
                    <a:pt x="0" y="2"/>
                  </a:lnTo>
                  <a:lnTo>
                    <a:pt x="0" y="4"/>
                  </a:lnTo>
                  <a:lnTo>
                    <a:pt x="0" y="29"/>
                  </a:lnTo>
                  <a:close/>
                </a:path>
              </a:pathLst>
            </a:custGeom>
            <a:solidFill>
              <a:srgbClr val="000000"/>
            </a:solidFill>
            <a:ln w="9525">
              <a:noFill/>
              <a:round/>
              <a:headEnd/>
              <a:tailEnd/>
            </a:ln>
          </p:spPr>
          <p:txBody>
            <a:bodyPr/>
            <a:lstStyle/>
            <a:p>
              <a:endParaRPr lang="en-US"/>
            </a:p>
          </p:txBody>
        </p:sp>
        <p:sp>
          <p:nvSpPr>
            <p:cNvPr id="423248" name="Freeform 336"/>
            <p:cNvSpPr>
              <a:spLocks/>
            </p:cNvSpPr>
            <p:nvPr/>
          </p:nvSpPr>
          <p:spPr bwMode="auto">
            <a:xfrm>
              <a:off x="5411" y="1786"/>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8"/>
                </a:cxn>
                <a:cxn ang="0">
                  <a:pos x="7" y="3"/>
                </a:cxn>
                <a:cxn ang="0">
                  <a:pos x="7" y="1"/>
                </a:cxn>
                <a:cxn ang="0">
                  <a:pos x="6" y="0"/>
                </a:cxn>
                <a:cxn ang="0">
                  <a:pos x="5" y="0"/>
                </a:cxn>
                <a:cxn ang="0">
                  <a:pos x="4" y="0"/>
                </a:cxn>
                <a:cxn ang="0">
                  <a:pos x="2" y="0"/>
                </a:cxn>
                <a:cxn ang="0">
                  <a:pos x="1" y="1"/>
                </a:cxn>
                <a:cxn ang="0">
                  <a:pos x="0" y="3"/>
                </a:cxn>
                <a:cxn ang="0">
                  <a:pos x="0" y="4"/>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8"/>
                  </a:lnTo>
                  <a:lnTo>
                    <a:pt x="7" y="3"/>
                  </a:lnTo>
                  <a:lnTo>
                    <a:pt x="7" y="1"/>
                  </a:lnTo>
                  <a:lnTo>
                    <a:pt x="6" y="0"/>
                  </a:lnTo>
                  <a:lnTo>
                    <a:pt x="5" y="0"/>
                  </a:lnTo>
                  <a:lnTo>
                    <a:pt x="4" y="0"/>
                  </a:lnTo>
                  <a:lnTo>
                    <a:pt x="2" y="0"/>
                  </a:lnTo>
                  <a:lnTo>
                    <a:pt x="1" y="1"/>
                  </a:lnTo>
                  <a:lnTo>
                    <a:pt x="0" y="3"/>
                  </a:lnTo>
                  <a:lnTo>
                    <a:pt x="0" y="4"/>
                  </a:lnTo>
                  <a:lnTo>
                    <a:pt x="0" y="29"/>
                  </a:lnTo>
                  <a:close/>
                </a:path>
              </a:pathLst>
            </a:custGeom>
            <a:solidFill>
              <a:srgbClr val="000000"/>
            </a:solidFill>
            <a:ln w="9525">
              <a:noFill/>
              <a:round/>
              <a:headEnd/>
              <a:tailEnd/>
            </a:ln>
          </p:spPr>
          <p:txBody>
            <a:bodyPr/>
            <a:lstStyle/>
            <a:p>
              <a:endParaRPr lang="en-US"/>
            </a:p>
          </p:txBody>
        </p:sp>
        <p:sp>
          <p:nvSpPr>
            <p:cNvPr id="423249" name="Freeform 337"/>
            <p:cNvSpPr>
              <a:spLocks/>
            </p:cNvSpPr>
            <p:nvPr/>
          </p:nvSpPr>
          <p:spPr bwMode="auto">
            <a:xfrm>
              <a:off x="5411" y="1741"/>
              <a:ext cx="7" cy="33"/>
            </a:xfrm>
            <a:custGeom>
              <a:avLst/>
              <a:gdLst/>
              <a:ahLst/>
              <a:cxnLst>
                <a:cxn ang="0">
                  <a:pos x="0" y="29"/>
                </a:cxn>
                <a:cxn ang="0">
                  <a:pos x="1" y="30"/>
                </a:cxn>
                <a:cxn ang="0">
                  <a:pos x="2" y="31"/>
                </a:cxn>
                <a:cxn ang="0">
                  <a:pos x="4" y="33"/>
                </a:cxn>
                <a:cxn ang="0">
                  <a:pos x="5" y="33"/>
                </a:cxn>
                <a:cxn ang="0">
                  <a:pos x="6" y="31"/>
                </a:cxn>
                <a:cxn ang="0">
                  <a:pos x="7" y="30"/>
                </a:cxn>
                <a:cxn ang="0">
                  <a:pos x="7" y="29"/>
                </a:cxn>
                <a:cxn ang="0">
                  <a:pos x="7" y="28"/>
                </a:cxn>
                <a:cxn ang="0">
                  <a:pos x="7" y="3"/>
                </a:cxn>
                <a:cxn ang="0">
                  <a:pos x="7" y="2"/>
                </a:cxn>
                <a:cxn ang="0">
                  <a:pos x="6" y="0"/>
                </a:cxn>
                <a:cxn ang="0">
                  <a:pos x="5" y="0"/>
                </a:cxn>
                <a:cxn ang="0">
                  <a:pos x="4" y="0"/>
                </a:cxn>
                <a:cxn ang="0">
                  <a:pos x="2" y="0"/>
                </a:cxn>
                <a:cxn ang="0">
                  <a:pos x="1" y="2"/>
                </a:cxn>
                <a:cxn ang="0">
                  <a:pos x="0" y="3"/>
                </a:cxn>
                <a:cxn ang="0">
                  <a:pos x="0" y="4"/>
                </a:cxn>
                <a:cxn ang="0">
                  <a:pos x="0" y="29"/>
                </a:cxn>
              </a:cxnLst>
              <a:rect l="0" t="0" r="r" b="b"/>
              <a:pathLst>
                <a:path w="7" h="33">
                  <a:moveTo>
                    <a:pt x="0" y="29"/>
                  </a:moveTo>
                  <a:lnTo>
                    <a:pt x="1" y="30"/>
                  </a:lnTo>
                  <a:lnTo>
                    <a:pt x="2" y="31"/>
                  </a:lnTo>
                  <a:lnTo>
                    <a:pt x="4" y="33"/>
                  </a:lnTo>
                  <a:lnTo>
                    <a:pt x="5" y="33"/>
                  </a:lnTo>
                  <a:lnTo>
                    <a:pt x="6" y="31"/>
                  </a:lnTo>
                  <a:lnTo>
                    <a:pt x="7" y="30"/>
                  </a:lnTo>
                  <a:lnTo>
                    <a:pt x="7" y="29"/>
                  </a:lnTo>
                  <a:lnTo>
                    <a:pt x="7" y="28"/>
                  </a:lnTo>
                  <a:lnTo>
                    <a:pt x="7" y="3"/>
                  </a:lnTo>
                  <a:lnTo>
                    <a:pt x="7" y="2"/>
                  </a:lnTo>
                  <a:lnTo>
                    <a:pt x="6" y="0"/>
                  </a:lnTo>
                  <a:lnTo>
                    <a:pt x="5" y="0"/>
                  </a:lnTo>
                  <a:lnTo>
                    <a:pt x="4" y="0"/>
                  </a:lnTo>
                  <a:lnTo>
                    <a:pt x="2" y="0"/>
                  </a:lnTo>
                  <a:lnTo>
                    <a:pt x="1" y="2"/>
                  </a:lnTo>
                  <a:lnTo>
                    <a:pt x="0" y="3"/>
                  </a:lnTo>
                  <a:lnTo>
                    <a:pt x="0" y="4"/>
                  </a:lnTo>
                  <a:lnTo>
                    <a:pt x="0" y="29"/>
                  </a:lnTo>
                  <a:close/>
                </a:path>
              </a:pathLst>
            </a:custGeom>
            <a:solidFill>
              <a:srgbClr val="000000"/>
            </a:solidFill>
            <a:ln w="9525">
              <a:noFill/>
              <a:round/>
              <a:headEnd/>
              <a:tailEnd/>
            </a:ln>
          </p:spPr>
          <p:txBody>
            <a:bodyPr/>
            <a:lstStyle/>
            <a:p>
              <a:endParaRPr lang="en-US"/>
            </a:p>
          </p:txBody>
        </p:sp>
        <p:sp>
          <p:nvSpPr>
            <p:cNvPr id="423250" name="Freeform 338"/>
            <p:cNvSpPr>
              <a:spLocks/>
            </p:cNvSpPr>
            <p:nvPr/>
          </p:nvSpPr>
          <p:spPr bwMode="auto">
            <a:xfrm>
              <a:off x="5411" y="1697"/>
              <a:ext cx="7" cy="32"/>
            </a:xfrm>
            <a:custGeom>
              <a:avLst/>
              <a:gdLst/>
              <a:ahLst/>
              <a:cxnLst>
                <a:cxn ang="0">
                  <a:pos x="0" y="28"/>
                </a:cxn>
                <a:cxn ang="0">
                  <a:pos x="1" y="29"/>
                </a:cxn>
                <a:cxn ang="0">
                  <a:pos x="2" y="31"/>
                </a:cxn>
                <a:cxn ang="0">
                  <a:pos x="4" y="32"/>
                </a:cxn>
                <a:cxn ang="0">
                  <a:pos x="5" y="32"/>
                </a:cxn>
                <a:cxn ang="0">
                  <a:pos x="6" y="31"/>
                </a:cxn>
                <a:cxn ang="0">
                  <a:pos x="7" y="29"/>
                </a:cxn>
                <a:cxn ang="0">
                  <a:pos x="7" y="28"/>
                </a:cxn>
                <a:cxn ang="0">
                  <a:pos x="7" y="27"/>
                </a:cxn>
                <a:cxn ang="0">
                  <a:pos x="7" y="2"/>
                </a:cxn>
                <a:cxn ang="0">
                  <a:pos x="7" y="1"/>
                </a:cxn>
                <a:cxn ang="0">
                  <a:pos x="6" y="0"/>
                </a:cxn>
                <a:cxn ang="0">
                  <a:pos x="5" y="0"/>
                </a:cxn>
                <a:cxn ang="0">
                  <a:pos x="4" y="0"/>
                </a:cxn>
                <a:cxn ang="0">
                  <a:pos x="2" y="0"/>
                </a:cxn>
                <a:cxn ang="0">
                  <a:pos x="1" y="1"/>
                </a:cxn>
                <a:cxn ang="0">
                  <a:pos x="0" y="2"/>
                </a:cxn>
                <a:cxn ang="0">
                  <a:pos x="0" y="3"/>
                </a:cxn>
                <a:cxn ang="0">
                  <a:pos x="0" y="28"/>
                </a:cxn>
              </a:cxnLst>
              <a:rect l="0" t="0" r="r" b="b"/>
              <a:pathLst>
                <a:path w="7" h="32">
                  <a:moveTo>
                    <a:pt x="0" y="28"/>
                  </a:moveTo>
                  <a:lnTo>
                    <a:pt x="1" y="29"/>
                  </a:lnTo>
                  <a:lnTo>
                    <a:pt x="2" y="31"/>
                  </a:lnTo>
                  <a:lnTo>
                    <a:pt x="4" y="32"/>
                  </a:lnTo>
                  <a:lnTo>
                    <a:pt x="5" y="32"/>
                  </a:lnTo>
                  <a:lnTo>
                    <a:pt x="6" y="31"/>
                  </a:lnTo>
                  <a:lnTo>
                    <a:pt x="7" y="29"/>
                  </a:lnTo>
                  <a:lnTo>
                    <a:pt x="7" y="28"/>
                  </a:lnTo>
                  <a:lnTo>
                    <a:pt x="7" y="27"/>
                  </a:lnTo>
                  <a:lnTo>
                    <a:pt x="7" y="2"/>
                  </a:lnTo>
                  <a:lnTo>
                    <a:pt x="7" y="1"/>
                  </a:lnTo>
                  <a:lnTo>
                    <a:pt x="6" y="0"/>
                  </a:lnTo>
                  <a:lnTo>
                    <a:pt x="5" y="0"/>
                  </a:lnTo>
                  <a:lnTo>
                    <a:pt x="4" y="0"/>
                  </a:lnTo>
                  <a:lnTo>
                    <a:pt x="2" y="0"/>
                  </a:lnTo>
                  <a:lnTo>
                    <a:pt x="1" y="1"/>
                  </a:lnTo>
                  <a:lnTo>
                    <a:pt x="0" y="2"/>
                  </a:lnTo>
                  <a:lnTo>
                    <a:pt x="0" y="3"/>
                  </a:lnTo>
                  <a:lnTo>
                    <a:pt x="0" y="28"/>
                  </a:lnTo>
                  <a:close/>
                </a:path>
              </a:pathLst>
            </a:custGeom>
            <a:solidFill>
              <a:srgbClr val="000000"/>
            </a:solidFill>
            <a:ln w="9525">
              <a:noFill/>
              <a:round/>
              <a:headEnd/>
              <a:tailEnd/>
            </a:ln>
          </p:spPr>
          <p:txBody>
            <a:bodyPr/>
            <a:lstStyle/>
            <a:p>
              <a:endParaRPr lang="en-US"/>
            </a:p>
          </p:txBody>
        </p:sp>
        <p:sp>
          <p:nvSpPr>
            <p:cNvPr id="423251" name="Freeform 339"/>
            <p:cNvSpPr>
              <a:spLocks/>
            </p:cNvSpPr>
            <p:nvPr/>
          </p:nvSpPr>
          <p:spPr bwMode="auto">
            <a:xfrm>
              <a:off x="5411" y="1652"/>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7"/>
                </a:cxn>
                <a:cxn ang="0">
                  <a:pos x="7" y="2"/>
                </a:cxn>
                <a:cxn ang="0">
                  <a:pos x="7" y="1"/>
                </a:cxn>
                <a:cxn ang="0">
                  <a:pos x="6" y="0"/>
                </a:cxn>
                <a:cxn ang="0">
                  <a:pos x="5" y="0"/>
                </a:cxn>
                <a:cxn ang="0">
                  <a:pos x="4" y="0"/>
                </a:cxn>
                <a:cxn ang="0">
                  <a:pos x="2" y="0"/>
                </a:cxn>
                <a:cxn ang="0">
                  <a:pos x="1" y="1"/>
                </a:cxn>
                <a:cxn ang="0">
                  <a:pos x="0" y="2"/>
                </a:cxn>
                <a:cxn ang="0">
                  <a:pos x="0" y="3"/>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7"/>
                  </a:lnTo>
                  <a:lnTo>
                    <a:pt x="7" y="2"/>
                  </a:lnTo>
                  <a:lnTo>
                    <a:pt x="7" y="1"/>
                  </a:lnTo>
                  <a:lnTo>
                    <a:pt x="6" y="0"/>
                  </a:lnTo>
                  <a:lnTo>
                    <a:pt x="5" y="0"/>
                  </a:lnTo>
                  <a:lnTo>
                    <a:pt x="4"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252" name="Freeform 340"/>
            <p:cNvSpPr>
              <a:spLocks/>
            </p:cNvSpPr>
            <p:nvPr/>
          </p:nvSpPr>
          <p:spPr bwMode="auto">
            <a:xfrm>
              <a:off x="5411" y="1607"/>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8"/>
                </a:cxn>
                <a:cxn ang="0">
                  <a:pos x="7" y="2"/>
                </a:cxn>
                <a:cxn ang="0">
                  <a:pos x="7" y="1"/>
                </a:cxn>
                <a:cxn ang="0">
                  <a:pos x="6" y="0"/>
                </a:cxn>
                <a:cxn ang="0">
                  <a:pos x="5" y="0"/>
                </a:cxn>
                <a:cxn ang="0">
                  <a:pos x="4" y="0"/>
                </a:cxn>
                <a:cxn ang="0">
                  <a:pos x="2" y="0"/>
                </a:cxn>
                <a:cxn ang="0">
                  <a:pos x="1" y="1"/>
                </a:cxn>
                <a:cxn ang="0">
                  <a:pos x="0" y="2"/>
                </a:cxn>
                <a:cxn ang="0">
                  <a:pos x="0" y="3"/>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8"/>
                  </a:lnTo>
                  <a:lnTo>
                    <a:pt x="7" y="2"/>
                  </a:lnTo>
                  <a:lnTo>
                    <a:pt x="7" y="1"/>
                  </a:lnTo>
                  <a:lnTo>
                    <a:pt x="6" y="0"/>
                  </a:lnTo>
                  <a:lnTo>
                    <a:pt x="5" y="0"/>
                  </a:lnTo>
                  <a:lnTo>
                    <a:pt x="4"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253" name="Freeform 341"/>
            <p:cNvSpPr>
              <a:spLocks/>
            </p:cNvSpPr>
            <p:nvPr/>
          </p:nvSpPr>
          <p:spPr bwMode="auto">
            <a:xfrm>
              <a:off x="5411" y="1562"/>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8"/>
                </a:cxn>
                <a:cxn ang="0">
                  <a:pos x="7" y="2"/>
                </a:cxn>
                <a:cxn ang="0">
                  <a:pos x="7" y="1"/>
                </a:cxn>
                <a:cxn ang="0">
                  <a:pos x="6" y="0"/>
                </a:cxn>
                <a:cxn ang="0">
                  <a:pos x="5" y="0"/>
                </a:cxn>
                <a:cxn ang="0">
                  <a:pos x="4" y="0"/>
                </a:cxn>
                <a:cxn ang="0">
                  <a:pos x="2" y="0"/>
                </a:cxn>
                <a:cxn ang="0">
                  <a:pos x="1" y="1"/>
                </a:cxn>
                <a:cxn ang="0">
                  <a:pos x="0" y="2"/>
                </a:cxn>
                <a:cxn ang="0">
                  <a:pos x="0" y="3"/>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8"/>
                  </a:lnTo>
                  <a:lnTo>
                    <a:pt x="7" y="2"/>
                  </a:lnTo>
                  <a:lnTo>
                    <a:pt x="7" y="1"/>
                  </a:lnTo>
                  <a:lnTo>
                    <a:pt x="6" y="0"/>
                  </a:lnTo>
                  <a:lnTo>
                    <a:pt x="5" y="0"/>
                  </a:lnTo>
                  <a:lnTo>
                    <a:pt x="4"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254" name="Freeform 342"/>
            <p:cNvSpPr>
              <a:spLocks/>
            </p:cNvSpPr>
            <p:nvPr/>
          </p:nvSpPr>
          <p:spPr bwMode="auto">
            <a:xfrm>
              <a:off x="5411" y="1517"/>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8"/>
                </a:cxn>
                <a:cxn ang="0">
                  <a:pos x="7" y="2"/>
                </a:cxn>
                <a:cxn ang="0">
                  <a:pos x="7" y="1"/>
                </a:cxn>
                <a:cxn ang="0">
                  <a:pos x="6" y="0"/>
                </a:cxn>
                <a:cxn ang="0">
                  <a:pos x="5" y="0"/>
                </a:cxn>
                <a:cxn ang="0">
                  <a:pos x="4" y="0"/>
                </a:cxn>
                <a:cxn ang="0">
                  <a:pos x="2" y="0"/>
                </a:cxn>
                <a:cxn ang="0">
                  <a:pos x="1" y="1"/>
                </a:cxn>
                <a:cxn ang="0">
                  <a:pos x="0" y="2"/>
                </a:cxn>
                <a:cxn ang="0">
                  <a:pos x="0" y="3"/>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8"/>
                  </a:lnTo>
                  <a:lnTo>
                    <a:pt x="7" y="2"/>
                  </a:lnTo>
                  <a:lnTo>
                    <a:pt x="7" y="1"/>
                  </a:lnTo>
                  <a:lnTo>
                    <a:pt x="6" y="0"/>
                  </a:lnTo>
                  <a:lnTo>
                    <a:pt x="5" y="0"/>
                  </a:lnTo>
                  <a:lnTo>
                    <a:pt x="4"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255" name="Freeform 343"/>
            <p:cNvSpPr>
              <a:spLocks/>
            </p:cNvSpPr>
            <p:nvPr/>
          </p:nvSpPr>
          <p:spPr bwMode="auto">
            <a:xfrm>
              <a:off x="5411" y="1472"/>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8"/>
                </a:cxn>
                <a:cxn ang="0">
                  <a:pos x="7" y="2"/>
                </a:cxn>
                <a:cxn ang="0">
                  <a:pos x="7" y="1"/>
                </a:cxn>
                <a:cxn ang="0">
                  <a:pos x="6" y="0"/>
                </a:cxn>
                <a:cxn ang="0">
                  <a:pos x="5" y="0"/>
                </a:cxn>
                <a:cxn ang="0">
                  <a:pos x="4" y="0"/>
                </a:cxn>
                <a:cxn ang="0">
                  <a:pos x="2" y="0"/>
                </a:cxn>
                <a:cxn ang="0">
                  <a:pos x="1" y="1"/>
                </a:cxn>
                <a:cxn ang="0">
                  <a:pos x="0" y="2"/>
                </a:cxn>
                <a:cxn ang="0">
                  <a:pos x="0" y="3"/>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8"/>
                  </a:lnTo>
                  <a:lnTo>
                    <a:pt x="7" y="2"/>
                  </a:lnTo>
                  <a:lnTo>
                    <a:pt x="7" y="1"/>
                  </a:lnTo>
                  <a:lnTo>
                    <a:pt x="6" y="0"/>
                  </a:lnTo>
                  <a:lnTo>
                    <a:pt x="5" y="0"/>
                  </a:lnTo>
                  <a:lnTo>
                    <a:pt x="4"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256" name="Freeform 344"/>
            <p:cNvSpPr>
              <a:spLocks/>
            </p:cNvSpPr>
            <p:nvPr/>
          </p:nvSpPr>
          <p:spPr bwMode="auto">
            <a:xfrm>
              <a:off x="5411" y="1427"/>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8"/>
                </a:cxn>
                <a:cxn ang="0">
                  <a:pos x="7" y="2"/>
                </a:cxn>
                <a:cxn ang="0">
                  <a:pos x="7" y="1"/>
                </a:cxn>
                <a:cxn ang="0">
                  <a:pos x="6" y="0"/>
                </a:cxn>
                <a:cxn ang="0">
                  <a:pos x="5" y="0"/>
                </a:cxn>
                <a:cxn ang="0">
                  <a:pos x="4" y="0"/>
                </a:cxn>
                <a:cxn ang="0">
                  <a:pos x="2" y="0"/>
                </a:cxn>
                <a:cxn ang="0">
                  <a:pos x="1" y="1"/>
                </a:cxn>
                <a:cxn ang="0">
                  <a:pos x="0" y="2"/>
                </a:cxn>
                <a:cxn ang="0">
                  <a:pos x="0" y="3"/>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8"/>
                  </a:lnTo>
                  <a:lnTo>
                    <a:pt x="7" y="2"/>
                  </a:lnTo>
                  <a:lnTo>
                    <a:pt x="7" y="1"/>
                  </a:lnTo>
                  <a:lnTo>
                    <a:pt x="6" y="0"/>
                  </a:lnTo>
                  <a:lnTo>
                    <a:pt x="5" y="0"/>
                  </a:lnTo>
                  <a:lnTo>
                    <a:pt x="4"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257" name="Freeform 345"/>
            <p:cNvSpPr>
              <a:spLocks/>
            </p:cNvSpPr>
            <p:nvPr/>
          </p:nvSpPr>
          <p:spPr bwMode="auto">
            <a:xfrm>
              <a:off x="5411" y="1382"/>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8"/>
                </a:cxn>
                <a:cxn ang="0">
                  <a:pos x="7" y="2"/>
                </a:cxn>
                <a:cxn ang="0">
                  <a:pos x="7" y="1"/>
                </a:cxn>
                <a:cxn ang="0">
                  <a:pos x="6" y="0"/>
                </a:cxn>
                <a:cxn ang="0">
                  <a:pos x="5" y="0"/>
                </a:cxn>
                <a:cxn ang="0">
                  <a:pos x="4" y="0"/>
                </a:cxn>
                <a:cxn ang="0">
                  <a:pos x="2" y="0"/>
                </a:cxn>
                <a:cxn ang="0">
                  <a:pos x="1" y="1"/>
                </a:cxn>
                <a:cxn ang="0">
                  <a:pos x="0" y="2"/>
                </a:cxn>
                <a:cxn ang="0">
                  <a:pos x="0" y="3"/>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8"/>
                  </a:lnTo>
                  <a:lnTo>
                    <a:pt x="7" y="2"/>
                  </a:lnTo>
                  <a:lnTo>
                    <a:pt x="7" y="1"/>
                  </a:lnTo>
                  <a:lnTo>
                    <a:pt x="6" y="0"/>
                  </a:lnTo>
                  <a:lnTo>
                    <a:pt x="5" y="0"/>
                  </a:lnTo>
                  <a:lnTo>
                    <a:pt x="4"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258" name="Freeform 346"/>
            <p:cNvSpPr>
              <a:spLocks/>
            </p:cNvSpPr>
            <p:nvPr/>
          </p:nvSpPr>
          <p:spPr bwMode="auto">
            <a:xfrm>
              <a:off x="5411" y="1337"/>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8"/>
                </a:cxn>
                <a:cxn ang="0">
                  <a:pos x="7" y="2"/>
                </a:cxn>
                <a:cxn ang="0">
                  <a:pos x="7" y="1"/>
                </a:cxn>
                <a:cxn ang="0">
                  <a:pos x="6" y="0"/>
                </a:cxn>
                <a:cxn ang="0">
                  <a:pos x="5" y="0"/>
                </a:cxn>
                <a:cxn ang="0">
                  <a:pos x="4" y="0"/>
                </a:cxn>
                <a:cxn ang="0">
                  <a:pos x="2" y="0"/>
                </a:cxn>
                <a:cxn ang="0">
                  <a:pos x="1" y="1"/>
                </a:cxn>
                <a:cxn ang="0">
                  <a:pos x="0" y="2"/>
                </a:cxn>
                <a:cxn ang="0">
                  <a:pos x="0" y="3"/>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8"/>
                  </a:lnTo>
                  <a:lnTo>
                    <a:pt x="7" y="2"/>
                  </a:lnTo>
                  <a:lnTo>
                    <a:pt x="7" y="1"/>
                  </a:lnTo>
                  <a:lnTo>
                    <a:pt x="6" y="0"/>
                  </a:lnTo>
                  <a:lnTo>
                    <a:pt x="5" y="0"/>
                  </a:lnTo>
                  <a:lnTo>
                    <a:pt x="4"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259" name="Freeform 347"/>
            <p:cNvSpPr>
              <a:spLocks/>
            </p:cNvSpPr>
            <p:nvPr/>
          </p:nvSpPr>
          <p:spPr bwMode="auto">
            <a:xfrm>
              <a:off x="5411" y="1292"/>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8"/>
                </a:cxn>
                <a:cxn ang="0">
                  <a:pos x="7" y="2"/>
                </a:cxn>
                <a:cxn ang="0">
                  <a:pos x="7" y="1"/>
                </a:cxn>
                <a:cxn ang="0">
                  <a:pos x="6" y="0"/>
                </a:cxn>
                <a:cxn ang="0">
                  <a:pos x="5" y="0"/>
                </a:cxn>
                <a:cxn ang="0">
                  <a:pos x="4" y="0"/>
                </a:cxn>
                <a:cxn ang="0">
                  <a:pos x="2" y="0"/>
                </a:cxn>
                <a:cxn ang="0">
                  <a:pos x="1" y="1"/>
                </a:cxn>
                <a:cxn ang="0">
                  <a:pos x="0" y="2"/>
                </a:cxn>
                <a:cxn ang="0">
                  <a:pos x="0" y="3"/>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8"/>
                  </a:lnTo>
                  <a:lnTo>
                    <a:pt x="7" y="2"/>
                  </a:lnTo>
                  <a:lnTo>
                    <a:pt x="7" y="1"/>
                  </a:lnTo>
                  <a:lnTo>
                    <a:pt x="6" y="0"/>
                  </a:lnTo>
                  <a:lnTo>
                    <a:pt x="5" y="0"/>
                  </a:lnTo>
                  <a:lnTo>
                    <a:pt x="4" y="0"/>
                  </a:lnTo>
                  <a:lnTo>
                    <a:pt x="2" y="0"/>
                  </a:lnTo>
                  <a:lnTo>
                    <a:pt x="1" y="1"/>
                  </a:lnTo>
                  <a:lnTo>
                    <a:pt x="0" y="2"/>
                  </a:lnTo>
                  <a:lnTo>
                    <a:pt x="0" y="3"/>
                  </a:lnTo>
                  <a:lnTo>
                    <a:pt x="0" y="29"/>
                  </a:lnTo>
                  <a:close/>
                </a:path>
              </a:pathLst>
            </a:custGeom>
            <a:solidFill>
              <a:srgbClr val="000000"/>
            </a:solidFill>
            <a:ln w="9525">
              <a:noFill/>
              <a:round/>
              <a:headEnd/>
              <a:tailEnd/>
            </a:ln>
          </p:spPr>
          <p:txBody>
            <a:bodyPr/>
            <a:lstStyle/>
            <a:p>
              <a:endParaRPr lang="en-US"/>
            </a:p>
          </p:txBody>
        </p:sp>
        <p:sp>
          <p:nvSpPr>
            <p:cNvPr id="423260" name="Freeform 348"/>
            <p:cNvSpPr>
              <a:spLocks/>
            </p:cNvSpPr>
            <p:nvPr/>
          </p:nvSpPr>
          <p:spPr bwMode="auto">
            <a:xfrm>
              <a:off x="5411" y="1247"/>
              <a:ext cx="7" cy="32"/>
            </a:xfrm>
            <a:custGeom>
              <a:avLst/>
              <a:gdLst/>
              <a:ahLst/>
              <a:cxnLst>
                <a:cxn ang="0">
                  <a:pos x="0" y="29"/>
                </a:cxn>
                <a:cxn ang="0">
                  <a:pos x="1" y="30"/>
                </a:cxn>
                <a:cxn ang="0">
                  <a:pos x="2" y="31"/>
                </a:cxn>
                <a:cxn ang="0">
                  <a:pos x="4" y="32"/>
                </a:cxn>
                <a:cxn ang="0">
                  <a:pos x="5" y="32"/>
                </a:cxn>
                <a:cxn ang="0">
                  <a:pos x="6" y="31"/>
                </a:cxn>
                <a:cxn ang="0">
                  <a:pos x="7" y="30"/>
                </a:cxn>
                <a:cxn ang="0">
                  <a:pos x="7" y="29"/>
                </a:cxn>
                <a:cxn ang="0">
                  <a:pos x="7" y="28"/>
                </a:cxn>
                <a:cxn ang="0">
                  <a:pos x="7" y="3"/>
                </a:cxn>
                <a:cxn ang="0">
                  <a:pos x="7" y="1"/>
                </a:cxn>
                <a:cxn ang="0">
                  <a:pos x="6" y="0"/>
                </a:cxn>
                <a:cxn ang="0">
                  <a:pos x="5" y="0"/>
                </a:cxn>
                <a:cxn ang="0">
                  <a:pos x="4" y="0"/>
                </a:cxn>
                <a:cxn ang="0">
                  <a:pos x="2" y="0"/>
                </a:cxn>
                <a:cxn ang="0">
                  <a:pos x="1" y="1"/>
                </a:cxn>
                <a:cxn ang="0">
                  <a:pos x="0" y="3"/>
                </a:cxn>
                <a:cxn ang="0">
                  <a:pos x="0" y="4"/>
                </a:cxn>
                <a:cxn ang="0">
                  <a:pos x="0" y="29"/>
                </a:cxn>
              </a:cxnLst>
              <a:rect l="0" t="0" r="r" b="b"/>
              <a:pathLst>
                <a:path w="7" h="32">
                  <a:moveTo>
                    <a:pt x="0" y="29"/>
                  </a:moveTo>
                  <a:lnTo>
                    <a:pt x="1" y="30"/>
                  </a:lnTo>
                  <a:lnTo>
                    <a:pt x="2" y="31"/>
                  </a:lnTo>
                  <a:lnTo>
                    <a:pt x="4" y="32"/>
                  </a:lnTo>
                  <a:lnTo>
                    <a:pt x="5" y="32"/>
                  </a:lnTo>
                  <a:lnTo>
                    <a:pt x="6" y="31"/>
                  </a:lnTo>
                  <a:lnTo>
                    <a:pt x="7" y="30"/>
                  </a:lnTo>
                  <a:lnTo>
                    <a:pt x="7" y="29"/>
                  </a:lnTo>
                  <a:lnTo>
                    <a:pt x="7" y="28"/>
                  </a:lnTo>
                  <a:lnTo>
                    <a:pt x="7" y="3"/>
                  </a:lnTo>
                  <a:lnTo>
                    <a:pt x="7" y="1"/>
                  </a:lnTo>
                  <a:lnTo>
                    <a:pt x="6" y="0"/>
                  </a:lnTo>
                  <a:lnTo>
                    <a:pt x="5" y="0"/>
                  </a:lnTo>
                  <a:lnTo>
                    <a:pt x="4" y="0"/>
                  </a:lnTo>
                  <a:lnTo>
                    <a:pt x="2" y="0"/>
                  </a:lnTo>
                  <a:lnTo>
                    <a:pt x="1" y="1"/>
                  </a:lnTo>
                  <a:lnTo>
                    <a:pt x="0" y="3"/>
                  </a:lnTo>
                  <a:lnTo>
                    <a:pt x="0" y="4"/>
                  </a:lnTo>
                  <a:lnTo>
                    <a:pt x="0" y="29"/>
                  </a:lnTo>
                  <a:close/>
                </a:path>
              </a:pathLst>
            </a:custGeom>
            <a:solidFill>
              <a:srgbClr val="000000"/>
            </a:solidFill>
            <a:ln w="9525">
              <a:noFill/>
              <a:round/>
              <a:headEnd/>
              <a:tailEnd/>
            </a:ln>
          </p:spPr>
          <p:txBody>
            <a:bodyPr/>
            <a:lstStyle/>
            <a:p>
              <a:endParaRPr lang="en-US"/>
            </a:p>
          </p:txBody>
        </p:sp>
        <p:sp>
          <p:nvSpPr>
            <p:cNvPr id="423261" name="Freeform 349"/>
            <p:cNvSpPr>
              <a:spLocks/>
            </p:cNvSpPr>
            <p:nvPr/>
          </p:nvSpPr>
          <p:spPr bwMode="auto">
            <a:xfrm>
              <a:off x="5410" y="1202"/>
              <a:ext cx="8" cy="33"/>
            </a:xfrm>
            <a:custGeom>
              <a:avLst/>
              <a:gdLst/>
              <a:ahLst/>
              <a:cxnLst>
                <a:cxn ang="0">
                  <a:pos x="1" y="29"/>
                </a:cxn>
                <a:cxn ang="0">
                  <a:pos x="2" y="30"/>
                </a:cxn>
                <a:cxn ang="0">
                  <a:pos x="3" y="31"/>
                </a:cxn>
                <a:cxn ang="0">
                  <a:pos x="5" y="33"/>
                </a:cxn>
                <a:cxn ang="0">
                  <a:pos x="6" y="33"/>
                </a:cxn>
                <a:cxn ang="0">
                  <a:pos x="7" y="31"/>
                </a:cxn>
                <a:cxn ang="0">
                  <a:pos x="8" y="30"/>
                </a:cxn>
                <a:cxn ang="0">
                  <a:pos x="8" y="29"/>
                </a:cxn>
                <a:cxn ang="0">
                  <a:pos x="8" y="28"/>
                </a:cxn>
                <a:cxn ang="0">
                  <a:pos x="8" y="22"/>
                </a:cxn>
                <a:cxn ang="0">
                  <a:pos x="7" y="8"/>
                </a:cxn>
                <a:cxn ang="0">
                  <a:pos x="7" y="3"/>
                </a:cxn>
                <a:cxn ang="0">
                  <a:pos x="6" y="2"/>
                </a:cxn>
                <a:cxn ang="0">
                  <a:pos x="5" y="0"/>
                </a:cxn>
                <a:cxn ang="0">
                  <a:pos x="3" y="0"/>
                </a:cxn>
                <a:cxn ang="0">
                  <a:pos x="2" y="0"/>
                </a:cxn>
                <a:cxn ang="0">
                  <a:pos x="1" y="0"/>
                </a:cxn>
                <a:cxn ang="0">
                  <a:pos x="0" y="2"/>
                </a:cxn>
                <a:cxn ang="0">
                  <a:pos x="0" y="3"/>
                </a:cxn>
                <a:cxn ang="0">
                  <a:pos x="0" y="4"/>
                </a:cxn>
                <a:cxn ang="0">
                  <a:pos x="0" y="9"/>
                </a:cxn>
                <a:cxn ang="0">
                  <a:pos x="1" y="23"/>
                </a:cxn>
                <a:cxn ang="0">
                  <a:pos x="1" y="29"/>
                </a:cxn>
              </a:cxnLst>
              <a:rect l="0" t="0" r="r" b="b"/>
              <a:pathLst>
                <a:path w="8" h="33">
                  <a:moveTo>
                    <a:pt x="1" y="29"/>
                  </a:moveTo>
                  <a:lnTo>
                    <a:pt x="2" y="30"/>
                  </a:lnTo>
                  <a:lnTo>
                    <a:pt x="3" y="31"/>
                  </a:lnTo>
                  <a:lnTo>
                    <a:pt x="5" y="33"/>
                  </a:lnTo>
                  <a:lnTo>
                    <a:pt x="6" y="33"/>
                  </a:lnTo>
                  <a:lnTo>
                    <a:pt x="7" y="31"/>
                  </a:lnTo>
                  <a:lnTo>
                    <a:pt x="8" y="30"/>
                  </a:lnTo>
                  <a:lnTo>
                    <a:pt x="8" y="29"/>
                  </a:lnTo>
                  <a:lnTo>
                    <a:pt x="8" y="28"/>
                  </a:lnTo>
                  <a:lnTo>
                    <a:pt x="8" y="22"/>
                  </a:lnTo>
                  <a:lnTo>
                    <a:pt x="7" y="8"/>
                  </a:lnTo>
                  <a:lnTo>
                    <a:pt x="7" y="3"/>
                  </a:lnTo>
                  <a:lnTo>
                    <a:pt x="6" y="2"/>
                  </a:lnTo>
                  <a:lnTo>
                    <a:pt x="5" y="0"/>
                  </a:lnTo>
                  <a:lnTo>
                    <a:pt x="3" y="0"/>
                  </a:lnTo>
                  <a:lnTo>
                    <a:pt x="2" y="0"/>
                  </a:lnTo>
                  <a:lnTo>
                    <a:pt x="1" y="0"/>
                  </a:lnTo>
                  <a:lnTo>
                    <a:pt x="0" y="2"/>
                  </a:lnTo>
                  <a:lnTo>
                    <a:pt x="0" y="3"/>
                  </a:lnTo>
                  <a:lnTo>
                    <a:pt x="0" y="4"/>
                  </a:lnTo>
                  <a:lnTo>
                    <a:pt x="0" y="9"/>
                  </a:lnTo>
                  <a:lnTo>
                    <a:pt x="1" y="23"/>
                  </a:lnTo>
                  <a:lnTo>
                    <a:pt x="1" y="29"/>
                  </a:lnTo>
                  <a:close/>
                </a:path>
              </a:pathLst>
            </a:custGeom>
            <a:solidFill>
              <a:srgbClr val="000000"/>
            </a:solidFill>
            <a:ln w="9525">
              <a:noFill/>
              <a:round/>
              <a:headEnd/>
              <a:tailEnd/>
            </a:ln>
          </p:spPr>
          <p:txBody>
            <a:bodyPr/>
            <a:lstStyle/>
            <a:p>
              <a:endParaRPr lang="en-US"/>
            </a:p>
          </p:txBody>
        </p:sp>
        <p:sp>
          <p:nvSpPr>
            <p:cNvPr id="423262" name="Freeform 350"/>
            <p:cNvSpPr>
              <a:spLocks/>
            </p:cNvSpPr>
            <p:nvPr/>
          </p:nvSpPr>
          <p:spPr bwMode="auto">
            <a:xfrm>
              <a:off x="5396" y="1160"/>
              <a:ext cx="16" cy="30"/>
            </a:xfrm>
            <a:custGeom>
              <a:avLst/>
              <a:gdLst/>
              <a:ahLst/>
              <a:cxnLst>
                <a:cxn ang="0">
                  <a:pos x="10" y="27"/>
                </a:cxn>
                <a:cxn ang="0">
                  <a:pos x="10" y="29"/>
                </a:cxn>
                <a:cxn ang="0">
                  <a:pos x="11" y="30"/>
                </a:cxn>
                <a:cxn ang="0">
                  <a:pos x="12" y="30"/>
                </a:cxn>
                <a:cxn ang="0">
                  <a:pos x="13" y="30"/>
                </a:cxn>
                <a:cxn ang="0">
                  <a:pos x="14" y="30"/>
                </a:cxn>
                <a:cxn ang="0">
                  <a:pos x="15" y="29"/>
                </a:cxn>
                <a:cxn ang="0">
                  <a:pos x="16" y="27"/>
                </a:cxn>
                <a:cxn ang="0">
                  <a:pos x="16" y="26"/>
                </a:cxn>
                <a:cxn ang="0">
                  <a:pos x="15" y="23"/>
                </a:cxn>
                <a:cxn ang="0">
                  <a:pos x="11" y="11"/>
                </a:cxn>
                <a:cxn ang="0">
                  <a:pos x="6" y="2"/>
                </a:cxn>
                <a:cxn ang="0">
                  <a:pos x="6" y="1"/>
                </a:cxn>
                <a:cxn ang="0">
                  <a:pos x="5" y="0"/>
                </a:cxn>
                <a:cxn ang="0">
                  <a:pos x="4" y="0"/>
                </a:cxn>
                <a:cxn ang="0">
                  <a:pos x="3" y="0"/>
                </a:cxn>
                <a:cxn ang="0">
                  <a:pos x="2" y="0"/>
                </a:cxn>
                <a:cxn ang="0">
                  <a:pos x="1" y="1"/>
                </a:cxn>
                <a:cxn ang="0">
                  <a:pos x="0" y="2"/>
                </a:cxn>
                <a:cxn ang="0">
                  <a:pos x="0" y="3"/>
                </a:cxn>
                <a:cxn ang="0">
                  <a:pos x="4" y="13"/>
                </a:cxn>
                <a:cxn ang="0">
                  <a:pos x="9" y="24"/>
                </a:cxn>
                <a:cxn ang="0">
                  <a:pos x="10" y="27"/>
                </a:cxn>
              </a:cxnLst>
              <a:rect l="0" t="0" r="r" b="b"/>
              <a:pathLst>
                <a:path w="16" h="30">
                  <a:moveTo>
                    <a:pt x="10" y="27"/>
                  </a:moveTo>
                  <a:lnTo>
                    <a:pt x="10" y="29"/>
                  </a:lnTo>
                  <a:lnTo>
                    <a:pt x="11" y="30"/>
                  </a:lnTo>
                  <a:lnTo>
                    <a:pt x="12" y="30"/>
                  </a:lnTo>
                  <a:lnTo>
                    <a:pt x="13" y="30"/>
                  </a:lnTo>
                  <a:lnTo>
                    <a:pt x="14" y="30"/>
                  </a:lnTo>
                  <a:lnTo>
                    <a:pt x="15" y="29"/>
                  </a:lnTo>
                  <a:lnTo>
                    <a:pt x="16" y="27"/>
                  </a:lnTo>
                  <a:lnTo>
                    <a:pt x="16" y="26"/>
                  </a:lnTo>
                  <a:lnTo>
                    <a:pt x="15" y="23"/>
                  </a:lnTo>
                  <a:lnTo>
                    <a:pt x="11" y="11"/>
                  </a:lnTo>
                  <a:lnTo>
                    <a:pt x="6" y="2"/>
                  </a:lnTo>
                  <a:lnTo>
                    <a:pt x="6" y="1"/>
                  </a:lnTo>
                  <a:lnTo>
                    <a:pt x="5" y="0"/>
                  </a:lnTo>
                  <a:lnTo>
                    <a:pt x="4" y="0"/>
                  </a:lnTo>
                  <a:lnTo>
                    <a:pt x="3" y="0"/>
                  </a:lnTo>
                  <a:lnTo>
                    <a:pt x="2" y="0"/>
                  </a:lnTo>
                  <a:lnTo>
                    <a:pt x="1" y="1"/>
                  </a:lnTo>
                  <a:lnTo>
                    <a:pt x="0" y="2"/>
                  </a:lnTo>
                  <a:lnTo>
                    <a:pt x="0" y="3"/>
                  </a:lnTo>
                  <a:lnTo>
                    <a:pt x="4" y="13"/>
                  </a:lnTo>
                  <a:lnTo>
                    <a:pt x="9" y="24"/>
                  </a:lnTo>
                  <a:lnTo>
                    <a:pt x="10" y="27"/>
                  </a:lnTo>
                  <a:close/>
                </a:path>
              </a:pathLst>
            </a:custGeom>
            <a:solidFill>
              <a:srgbClr val="000000"/>
            </a:solidFill>
            <a:ln w="9525">
              <a:noFill/>
              <a:round/>
              <a:headEnd/>
              <a:tailEnd/>
            </a:ln>
          </p:spPr>
          <p:txBody>
            <a:bodyPr/>
            <a:lstStyle/>
            <a:p>
              <a:endParaRPr lang="en-US"/>
            </a:p>
          </p:txBody>
        </p:sp>
        <p:sp>
          <p:nvSpPr>
            <p:cNvPr id="423263" name="Freeform 351"/>
            <p:cNvSpPr>
              <a:spLocks/>
            </p:cNvSpPr>
            <p:nvPr/>
          </p:nvSpPr>
          <p:spPr bwMode="auto">
            <a:xfrm>
              <a:off x="5368" y="1124"/>
              <a:ext cx="24" cy="26"/>
            </a:xfrm>
            <a:custGeom>
              <a:avLst/>
              <a:gdLst/>
              <a:ahLst/>
              <a:cxnLst>
                <a:cxn ang="0">
                  <a:pos x="18" y="24"/>
                </a:cxn>
                <a:cxn ang="0">
                  <a:pos x="19" y="25"/>
                </a:cxn>
                <a:cxn ang="0">
                  <a:pos x="20" y="26"/>
                </a:cxn>
                <a:cxn ang="0">
                  <a:pos x="21" y="26"/>
                </a:cxn>
                <a:cxn ang="0">
                  <a:pos x="22" y="25"/>
                </a:cxn>
                <a:cxn ang="0">
                  <a:pos x="23" y="24"/>
                </a:cxn>
                <a:cxn ang="0">
                  <a:pos x="24" y="23"/>
                </a:cxn>
                <a:cxn ang="0">
                  <a:pos x="24" y="22"/>
                </a:cxn>
                <a:cxn ang="0">
                  <a:pos x="23" y="21"/>
                </a:cxn>
                <a:cxn ang="0">
                  <a:pos x="9" y="4"/>
                </a:cxn>
                <a:cxn ang="0">
                  <a:pos x="8" y="3"/>
                </a:cxn>
                <a:cxn ang="0">
                  <a:pos x="4" y="0"/>
                </a:cxn>
                <a:cxn ang="0">
                  <a:pos x="3" y="0"/>
                </a:cxn>
                <a:cxn ang="0">
                  <a:pos x="2" y="0"/>
                </a:cxn>
                <a:cxn ang="0">
                  <a:pos x="1" y="0"/>
                </a:cxn>
                <a:cxn ang="0">
                  <a:pos x="0" y="1"/>
                </a:cxn>
                <a:cxn ang="0">
                  <a:pos x="0" y="3"/>
                </a:cxn>
                <a:cxn ang="0">
                  <a:pos x="0" y="4"/>
                </a:cxn>
                <a:cxn ang="0">
                  <a:pos x="0" y="5"/>
                </a:cxn>
                <a:cxn ang="0">
                  <a:pos x="1" y="6"/>
                </a:cxn>
                <a:cxn ang="0">
                  <a:pos x="4" y="8"/>
                </a:cxn>
                <a:cxn ang="0">
                  <a:pos x="5" y="6"/>
                </a:cxn>
                <a:cxn ang="0">
                  <a:pos x="3" y="7"/>
                </a:cxn>
                <a:cxn ang="0">
                  <a:pos x="18" y="24"/>
                </a:cxn>
              </a:cxnLst>
              <a:rect l="0" t="0" r="r" b="b"/>
              <a:pathLst>
                <a:path w="24" h="26">
                  <a:moveTo>
                    <a:pt x="18" y="24"/>
                  </a:moveTo>
                  <a:lnTo>
                    <a:pt x="19" y="25"/>
                  </a:lnTo>
                  <a:lnTo>
                    <a:pt x="20" y="26"/>
                  </a:lnTo>
                  <a:lnTo>
                    <a:pt x="21" y="26"/>
                  </a:lnTo>
                  <a:lnTo>
                    <a:pt x="22" y="25"/>
                  </a:lnTo>
                  <a:lnTo>
                    <a:pt x="23" y="24"/>
                  </a:lnTo>
                  <a:lnTo>
                    <a:pt x="24" y="23"/>
                  </a:lnTo>
                  <a:lnTo>
                    <a:pt x="24" y="22"/>
                  </a:lnTo>
                  <a:lnTo>
                    <a:pt x="23" y="21"/>
                  </a:lnTo>
                  <a:lnTo>
                    <a:pt x="9" y="4"/>
                  </a:lnTo>
                  <a:lnTo>
                    <a:pt x="8" y="3"/>
                  </a:lnTo>
                  <a:lnTo>
                    <a:pt x="4" y="0"/>
                  </a:lnTo>
                  <a:lnTo>
                    <a:pt x="3" y="0"/>
                  </a:lnTo>
                  <a:lnTo>
                    <a:pt x="2" y="0"/>
                  </a:lnTo>
                  <a:lnTo>
                    <a:pt x="1" y="0"/>
                  </a:lnTo>
                  <a:lnTo>
                    <a:pt x="0" y="1"/>
                  </a:lnTo>
                  <a:lnTo>
                    <a:pt x="0" y="3"/>
                  </a:lnTo>
                  <a:lnTo>
                    <a:pt x="0" y="4"/>
                  </a:lnTo>
                  <a:lnTo>
                    <a:pt x="0" y="5"/>
                  </a:lnTo>
                  <a:lnTo>
                    <a:pt x="1" y="6"/>
                  </a:lnTo>
                  <a:lnTo>
                    <a:pt x="4" y="8"/>
                  </a:lnTo>
                  <a:lnTo>
                    <a:pt x="5" y="6"/>
                  </a:lnTo>
                  <a:lnTo>
                    <a:pt x="3" y="7"/>
                  </a:lnTo>
                  <a:lnTo>
                    <a:pt x="18" y="24"/>
                  </a:lnTo>
                  <a:close/>
                </a:path>
              </a:pathLst>
            </a:custGeom>
            <a:solidFill>
              <a:srgbClr val="000000"/>
            </a:solidFill>
            <a:ln w="9525">
              <a:noFill/>
              <a:round/>
              <a:headEnd/>
              <a:tailEnd/>
            </a:ln>
          </p:spPr>
          <p:txBody>
            <a:bodyPr/>
            <a:lstStyle/>
            <a:p>
              <a:endParaRPr lang="en-US"/>
            </a:p>
          </p:txBody>
        </p:sp>
        <p:sp>
          <p:nvSpPr>
            <p:cNvPr id="423264" name="Freeform 352"/>
            <p:cNvSpPr>
              <a:spLocks/>
            </p:cNvSpPr>
            <p:nvPr/>
          </p:nvSpPr>
          <p:spPr bwMode="auto">
            <a:xfrm>
              <a:off x="5329" y="1099"/>
              <a:ext cx="30" cy="19"/>
            </a:xfrm>
            <a:custGeom>
              <a:avLst/>
              <a:gdLst/>
              <a:ahLst/>
              <a:cxnLst>
                <a:cxn ang="0">
                  <a:pos x="24" y="19"/>
                </a:cxn>
                <a:cxn ang="0">
                  <a:pos x="25" y="19"/>
                </a:cxn>
                <a:cxn ang="0">
                  <a:pos x="26" y="19"/>
                </a:cxn>
                <a:cxn ang="0">
                  <a:pos x="28" y="19"/>
                </a:cxn>
                <a:cxn ang="0">
                  <a:pos x="29" y="18"/>
                </a:cxn>
                <a:cxn ang="0">
                  <a:pos x="30" y="17"/>
                </a:cxn>
                <a:cxn ang="0">
                  <a:pos x="30" y="16"/>
                </a:cxn>
                <a:cxn ang="0">
                  <a:pos x="29" y="15"/>
                </a:cxn>
                <a:cxn ang="0">
                  <a:pos x="28" y="14"/>
                </a:cxn>
                <a:cxn ang="0">
                  <a:pos x="25" y="11"/>
                </a:cxn>
                <a:cxn ang="0">
                  <a:pos x="14" y="5"/>
                </a:cxn>
                <a:cxn ang="0">
                  <a:pos x="13" y="4"/>
                </a:cxn>
                <a:cxn ang="0">
                  <a:pos x="4" y="0"/>
                </a:cxn>
                <a:cxn ang="0">
                  <a:pos x="3" y="0"/>
                </a:cxn>
                <a:cxn ang="0">
                  <a:pos x="2" y="1"/>
                </a:cxn>
                <a:cxn ang="0">
                  <a:pos x="1" y="2"/>
                </a:cxn>
                <a:cxn ang="0">
                  <a:pos x="0" y="3"/>
                </a:cxn>
                <a:cxn ang="0">
                  <a:pos x="0" y="4"/>
                </a:cxn>
                <a:cxn ang="0">
                  <a:pos x="1" y="5"/>
                </a:cxn>
                <a:cxn ang="0">
                  <a:pos x="2" y="6"/>
                </a:cxn>
                <a:cxn ang="0">
                  <a:pos x="3" y="6"/>
                </a:cxn>
                <a:cxn ang="0">
                  <a:pos x="12" y="10"/>
                </a:cxn>
                <a:cxn ang="0">
                  <a:pos x="13" y="7"/>
                </a:cxn>
                <a:cxn ang="0">
                  <a:pos x="11" y="10"/>
                </a:cxn>
                <a:cxn ang="0">
                  <a:pos x="22" y="17"/>
                </a:cxn>
                <a:cxn ang="0">
                  <a:pos x="24" y="19"/>
                </a:cxn>
              </a:cxnLst>
              <a:rect l="0" t="0" r="r" b="b"/>
              <a:pathLst>
                <a:path w="30" h="19">
                  <a:moveTo>
                    <a:pt x="24" y="19"/>
                  </a:moveTo>
                  <a:lnTo>
                    <a:pt x="25" y="19"/>
                  </a:lnTo>
                  <a:lnTo>
                    <a:pt x="26" y="19"/>
                  </a:lnTo>
                  <a:lnTo>
                    <a:pt x="28" y="19"/>
                  </a:lnTo>
                  <a:lnTo>
                    <a:pt x="29" y="18"/>
                  </a:lnTo>
                  <a:lnTo>
                    <a:pt x="30" y="17"/>
                  </a:lnTo>
                  <a:lnTo>
                    <a:pt x="30" y="16"/>
                  </a:lnTo>
                  <a:lnTo>
                    <a:pt x="29" y="15"/>
                  </a:lnTo>
                  <a:lnTo>
                    <a:pt x="28" y="14"/>
                  </a:lnTo>
                  <a:lnTo>
                    <a:pt x="25" y="11"/>
                  </a:lnTo>
                  <a:lnTo>
                    <a:pt x="14" y="5"/>
                  </a:lnTo>
                  <a:lnTo>
                    <a:pt x="13" y="4"/>
                  </a:lnTo>
                  <a:lnTo>
                    <a:pt x="4" y="0"/>
                  </a:lnTo>
                  <a:lnTo>
                    <a:pt x="3" y="0"/>
                  </a:lnTo>
                  <a:lnTo>
                    <a:pt x="2" y="1"/>
                  </a:lnTo>
                  <a:lnTo>
                    <a:pt x="1" y="2"/>
                  </a:lnTo>
                  <a:lnTo>
                    <a:pt x="0" y="3"/>
                  </a:lnTo>
                  <a:lnTo>
                    <a:pt x="0" y="4"/>
                  </a:lnTo>
                  <a:lnTo>
                    <a:pt x="1" y="5"/>
                  </a:lnTo>
                  <a:lnTo>
                    <a:pt x="2" y="6"/>
                  </a:lnTo>
                  <a:lnTo>
                    <a:pt x="3" y="6"/>
                  </a:lnTo>
                  <a:lnTo>
                    <a:pt x="12" y="10"/>
                  </a:lnTo>
                  <a:lnTo>
                    <a:pt x="13" y="7"/>
                  </a:lnTo>
                  <a:lnTo>
                    <a:pt x="11" y="10"/>
                  </a:lnTo>
                  <a:lnTo>
                    <a:pt x="22" y="17"/>
                  </a:lnTo>
                  <a:lnTo>
                    <a:pt x="24" y="19"/>
                  </a:lnTo>
                  <a:close/>
                </a:path>
              </a:pathLst>
            </a:custGeom>
            <a:solidFill>
              <a:srgbClr val="000000"/>
            </a:solidFill>
            <a:ln w="9525">
              <a:noFill/>
              <a:round/>
              <a:headEnd/>
              <a:tailEnd/>
            </a:ln>
          </p:spPr>
          <p:txBody>
            <a:bodyPr/>
            <a:lstStyle/>
            <a:p>
              <a:endParaRPr lang="en-US"/>
            </a:p>
          </p:txBody>
        </p:sp>
        <p:sp>
          <p:nvSpPr>
            <p:cNvPr id="423265" name="Freeform 353"/>
            <p:cNvSpPr>
              <a:spLocks/>
            </p:cNvSpPr>
            <p:nvPr/>
          </p:nvSpPr>
          <p:spPr bwMode="auto">
            <a:xfrm>
              <a:off x="5284" y="1088"/>
              <a:ext cx="32" cy="11"/>
            </a:xfrm>
            <a:custGeom>
              <a:avLst/>
              <a:gdLst/>
              <a:ahLst/>
              <a:cxnLst>
                <a:cxn ang="0">
                  <a:pos x="29" y="11"/>
                </a:cxn>
                <a:cxn ang="0">
                  <a:pos x="30" y="11"/>
                </a:cxn>
                <a:cxn ang="0">
                  <a:pos x="31" y="10"/>
                </a:cxn>
                <a:cxn ang="0">
                  <a:pos x="32" y="9"/>
                </a:cxn>
                <a:cxn ang="0">
                  <a:pos x="32" y="8"/>
                </a:cxn>
                <a:cxn ang="0">
                  <a:pos x="32" y="6"/>
                </a:cxn>
                <a:cxn ang="0">
                  <a:pos x="32" y="5"/>
                </a:cxn>
                <a:cxn ang="0">
                  <a:pos x="31" y="4"/>
                </a:cxn>
                <a:cxn ang="0">
                  <a:pos x="30" y="4"/>
                </a:cxn>
                <a:cxn ang="0">
                  <a:pos x="20" y="2"/>
                </a:cxn>
                <a:cxn ang="0">
                  <a:pos x="6" y="0"/>
                </a:cxn>
                <a:cxn ang="0">
                  <a:pos x="5" y="0"/>
                </a:cxn>
                <a:cxn ang="0">
                  <a:pos x="2" y="0"/>
                </a:cxn>
                <a:cxn ang="0">
                  <a:pos x="1" y="0"/>
                </a:cxn>
                <a:cxn ang="0">
                  <a:pos x="0" y="1"/>
                </a:cxn>
                <a:cxn ang="0">
                  <a:pos x="0" y="2"/>
                </a:cxn>
                <a:cxn ang="0">
                  <a:pos x="0" y="3"/>
                </a:cxn>
                <a:cxn ang="0">
                  <a:pos x="0" y="4"/>
                </a:cxn>
                <a:cxn ang="0">
                  <a:pos x="1" y="5"/>
                </a:cxn>
                <a:cxn ang="0">
                  <a:pos x="2" y="6"/>
                </a:cxn>
                <a:cxn ang="0">
                  <a:pos x="3" y="6"/>
                </a:cxn>
                <a:cxn ang="0">
                  <a:pos x="6" y="6"/>
                </a:cxn>
                <a:cxn ang="0">
                  <a:pos x="6" y="3"/>
                </a:cxn>
                <a:cxn ang="0">
                  <a:pos x="5" y="6"/>
                </a:cxn>
                <a:cxn ang="0">
                  <a:pos x="19" y="9"/>
                </a:cxn>
                <a:cxn ang="0">
                  <a:pos x="29" y="11"/>
                </a:cxn>
              </a:cxnLst>
              <a:rect l="0" t="0" r="r" b="b"/>
              <a:pathLst>
                <a:path w="32" h="11">
                  <a:moveTo>
                    <a:pt x="29" y="11"/>
                  </a:moveTo>
                  <a:lnTo>
                    <a:pt x="30" y="11"/>
                  </a:lnTo>
                  <a:lnTo>
                    <a:pt x="31" y="10"/>
                  </a:lnTo>
                  <a:lnTo>
                    <a:pt x="32" y="9"/>
                  </a:lnTo>
                  <a:lnTo>
                    <a:pt x="32" y="8"/>
                  </a:lnTo>
                  <a:lnTo>
                    <a:pt x="32" y="6"/>
                  </a:lnTo>
                  <a:lnTo>
                    <a:pt x="32" y="5"/>
                  </a:lnTo>
                  <a:lnTo>
                    <a:pt x="31" y="4"/>
                  </a:lnTo>
                  <a:lnTo>
                    <a:pt x="30" y="4"/>
                  </a:lnTo>
                  <a:lnTo>
                    <a:pt x="20" y="2"/>
                  </a:lnTo>
                  <a:lnTo>
                    <a:pt x="6" y="0"/>
                  </a:lnTo>
                  <a:lnTo>
                    <a:pt x="5" y="0"/>
                  </a:lnTo>
                  <a:lnTo>
                    <a:pt x="2" y="0"/>
                  </a:lnTo>
                  <a:lnTo>
                    <a:pt x="1" y="0"/>
                  </a:lnTo>
                  <a:lnTo>
                    <a:pt x="0" y="1"/>
                  </a:lnTo>
                  <a:lnTo>
                    <a:pt x="0" y="2"/>
                  </a:lnTo>
                  <a:lnTo>
                    <a:pt x="0" y="3"/>
                  </a:lnTo>
                  <a:lnTo>
                    <a:pt x="0" y="4"/>
                  </a:lnTo>
                  <a:lnTo>
                    <a:pt x="1" y="5"/>
                  </a:lnTo>
                  <a:lnTo>
                    <a:pt x="2" y="6"/>
                  </a:lnTo>
                  <a:lnTo>
                    <a:pt x="3" y="6"/>
                  </a:lnTo>
                  <a:lnTo>
                    <a:pt x="6" y="6"/>
                  </a:lnTo>
                  <a:lnTo>
                    <a:pt x="6" y="3"/>
                  </a:lnTo>
                  <a:lnTo>
                    <a:pt x="5" y="6"/>
                  </a:lnTo>
                  <a:lnTo>
                    <a:pt x="19" y="9"/>
                  </a:lnTo>
                  <a:lnTo>
                    <a:pt x="29" y="11"/>
                  </a:lnTo>
                  <a:close/>
                </a:path>
              </a:pathLst>
            </a:custGeom>
            <a:solidFill>
              <a:srgbClr val="000000"/>
            </a:solidFill>
            <a:ln w="9525">
              <a:noFill/>
              <a:round/>
              <a:headEnd/>
              <a:tailEnd/>
            </a:ln>
          </p:spPr>
          <p:txBody>
            <a:bodyPr/>
            <a:lstStyle/>
            <a:p>
              <a:endParaRPr lang="en-US"/>
            </a:p>
          </p:txBody>
        </p:sp>
        <p:sp>
          <p:nvSpPr>
            <p:cNvPr id="423266" name="Freeform 354"/>
            <p:cNvSpPr>
              <a:spLocks/>
            </p:cNvSpPr>
            <p:nvPr/>
          </p:nvSpPr>
          <p:spPr bwMode="auto">
            <a:xfrm>
              <a:off x="5237" y="1087"/>
              <a:ext cx="34" cy="6"/>
            </a:xfrm>
            <a:custGeom>
              <a:avLst/>
              <a:gdLst/>
              <a:ahLst/>
              <a:cxnLst>
                <a:cxn ang="0">
                  <a:pos x="30" y="6"/>
                </a:cxn>
                <a:cxn ang="0">
                  <a:pos x="31" y="6"/>
                </a:cxn>
                <a:cxn ang="0">
                  <a:pos x="33" y="5"/>
                </a:cxn>
                <a:cxn ang="0">
                  <a:pos x="34" y="4"/>
                </a:cxn>
                <a:cxn ang="0">
                  <a:pos x="34" y="3"/>
                </a:cxn>
                <a:cxn ang="0">
                  <a:pos x="33" y="2"/>
                </a:cxn>
                <a:cxn ang="0">
                  <a:pos x="31" y="1"/>
                </a:cxn>
                <a:cxn ang="0">
                  <a:pos x="30" y="0"/>
                </a:cxn>
                <a:cxn ang="0">
                  <a:pos x="29" y="0"/>
                </a:cxn>
                <a:cxn ang="0">
                  <a:pos x="2" y="0"/>
                </a:cxn>
                <a:cxn ang="0">
                  <a:pos x="1" y="1"/>
                </a:cxn>
                <a:cxn ang="0">
                  <a:pos x="0" y="2"/>
                </a:cxn>
                <a:cxn ang="0">
                  <a:pos x="0" y="3"/>
                </a:cxn>
                <a:cxn ang="0">
                  <a:pos x="0" y="4"/>
                </a:cxn>
                <a:cxn ang="0">
                  <a:pos x="0" y="5"/>
                </a:cxn>
                <a:cxn ang="0">
                  <a:pos x="1" y="6"/>
                </a:cxn>
                <a:cxn ang="0">
                  <a:pos x="2" y="6"/>
                </a:cxn>
                <a:cxn ang="0">
                  <a:pos x="4" y="6"/>
                </a:cxn>
                <a:cxn ang="0">
                  <a:pos x="30" y="6"/>
                </a:cxn>
              </a:cxnLst>
              <a:rect l="0" t="0" r="r" b="b"/>
              <a:pathLst>
                <a:path w="34" h="6">
                  <a:moveTo>
                    <a:pt x="30" y="6"/>
                  </a:moveTo>
                  <a:lnTo>
                    <a:pt x="31" y="6"/>
                  </a:lnTo>
                  <a:lnTo>
                    <a:pt x="33" y="5"/>
                  </a:lnTo>
                  <a:lnTo>
                    <a:pt x="34" y="4"/>
                  </a:lnTo>
                  <a:lnTo>
                    <a:pt x="34" y="3"/>
                  </a:lnTo>
                  <a:lnTo>
                    <a:pt x="33" y="2"/>
                  </a:lnTo>
                  <a:lnTo>
                    <a:pt x="31" y="1"/>
                  </a:lnTo>
                  <a:lnTo>
                    <a:pt x="30" y="0"/>
                  </a:lnTo>
                  <a:lnTo>
                    <a:pt x="29" y="0"/>
                  </a:lnTo>
                  <a:lnTo>
                    <a:pt x="2" y="0"/>
                  </a:lnTo>
                  <a:lnTo>
                    <a:pt x="1" y="1"/>
                  </a:lnTo>
                  <a:lnTo>
                    <a:pt x="0" y="2"/>
                  </a:lnTo>
                  <a:lnTo>
                    <a:pt x="0" y="3"/>
                  </a:lnTo>
                  <a:lnTo>
                    <a:pt x="0" y="4"/>
                  </a:lnTo>
                  <a:lnTo>
                    <a:pt x="0" y="5"/>
                  </a:lnTo>
                  <a:lnTo>
                    <a:pt x="1" y="6"/>
                  </a:lnTo>
                  <a:lnTo>
                    <a:pt x="2" y="6"/>
                  </a:lnTo>
                  <a:lnTo>
                    <a:pt x="4" y="6"/>
                  </a:lnTo>
                  <a:lnTo>
                    <a:pt x="30" y="6"/>
                  </a:lnTo>
                  <a:close/>
                </a:path>
              </a:pathLst>
            </a:custGeom>
            <a:solidFill>
              <a:srgbClr val="000000"/>
            </a:solidFill>
            <a:ln w="9525">
              <a:noFill/>
              <a:round/>
              <a:headEnd/>
              <a:tailEnd/>
            </a:ln>
          </p:spPr>
          <p:txBody>
            <a:bodyPr/>
            <a:lstStyle/>
            <a:p>
              <a:endParaRPr lang="en-US"/>
            </a:p>
          </p:txBody>
        </p:sp>
        <p:sp>
          <p:nvSpPr>
            <p:cNvPr id="423267" name="Freeform 355"/>
            <p:cNvSpPr>
              <a:spLocks/>
            </p:cNvSpPr>
            <p:nvPr/>
          </p:nvSpPr>
          <p:spPr bwMode="auto">
            <a:xfrm>
              <a:off x="5190" y="1087"/>
              <a:ext cx="34" cy="6"/>
            </a:xfrm>
            <a:custGeom>
              <a:avLst/>
              <a:gdLst/>
              <a:ahLst/>
              <a:cxnLst>
                <a:cxn ang="0">
                  <a:pos x="31" y="6"/>
                </a:cxn>
                <a:cxn ang="0">
                  <a:pos x="32" y="6"/>
                </a:cxn>
                <a:cxn ang="0">
                  <a:pos x="33" y="5"/>
                </a:cxn>
                <a:cxn ang="0">
                  <a:pos x="34" y="4"/>
                </a:cxn>
                <a:cxn ang="0">
                  <a:pos x="34" y="3"/>
                </a:cxn>
                <a:cxn ang="0">
                  <a:pos x="33" y="2"/>
                </a:cxn>
                <a:cxn ang="0">
                  <a:pos x="32" y="1"/>
                </a:cxn>
                <a:cxn ang="0">
                  <a:pos x="31" y="0"/>
                </a:cxn>
                <a:cxn ang="0">
                  <a:pos x="29" y="0"/>
                </a:cxn>
                <a:cxn ang="0">
                  <a:pos x="3" y="0"/>
                </a:cxn>
                <a:cxn ang="0">
                  <a:pos x="2" y="1"/>
                </a:cxn>
                <a:cxn ang="0">
                  <a:pos x="0" y="2"/>
                </a:cxn>
                <a:cxn ang="0">
                  <a:pos x="0" y="3"/>
                </a:cxn>
                <a:cxn ang="0">
                  <a:pos x="0" y="4"/>
                </a:cxn>
                <a:cxn ang="0">
                  <a:pos x="0" y="5"/>
                </a:cxn>
                <a:cxn ang="0">
                  <a:pos x="2" y="6"/>
                </a:cxn>
                <a:cxn ang="0">
                  <a:pos x="3" y="6"/>
                </a:cxn>
                <a:cxn ang="0">
                  <a:pos x="4" y="6"/>
                </a:cxn>
                <a:cxn ang="0">
                  <a:pos x="31" y="6"/>
                </a:cxn>
              </a:cxnLst>
              <a:rect l="0" t="0" r="r" b="b"/>
              <a:pathLst>
                <a:path w="34" h="6">
                  <a:moveTo>
                    <a:pt x="31" y="6"/>
                  </a:moveTo>
                  <a:lnTo>
                    <a:pt x="32" y="6"/>
                  </a:lnTo>
                  <a:lnTo>
                    <a:pt x="33" y="5"/>
                  </a:lnTo>
                  <a:lnTo>
                    <a:pt x="34" y="4"/>
                  </a:lnTo>
                  <a:lnTo>
                    <a:pt x="34" y="3"/>
                  </a:lnTo>
                  <a:lnTo>
                    <a:pt x="33" y="2"/>
                  </a:lnTo>
                  <a:lnTo>
                    <a:pt x="32" y="1"/>
                  </a:lnTo>
                  <a:lnTo>
                    <a:pt x="31" y="0"/>
                  </a:lnTo>
                  <a:lnTo>
                    <a:pt x="29" y="0"/>
                  </a:lnTo>
                  <a:lnTo>
                    <a:pt x="3" y="0"/>
                  </a:lnTo>
                  <a:lnTo>
                    <a:pt x="2" y="1"/>
                  </a:lnTo>
                  <a:lnTo>
                    <a:pt x="0" y="2"/>
                  </a:lnTo>
                  <a:lnTo>
                    <a:pt x="0" y="3"/>
                  </a:lnTo>
                  <a:lnTo>
                    <a:pt x="0" y="4"/>
                  </a:lnTo>
                  <a:lnTo>
                    <a:pt x="0" y="5"/>
                  </a:lnTo>
                  <a:lnTo>
                    <a:pt x="2" y="6"/>
                  </a:lnTo>
                  <a:lnTo>
                    <a:pt x="3" y="6"/>
                  </a:lnTo>
                  <a:lnTo>
                    <a:pt x="4" y="6"/>
                  </a:lnTo>
                  <a:lnTo>
                    <a:pt x="31" y="6"/>
                  </a:lnTo>
                  <a:close/>
                </a:path>
              </a:pathLst>
            </a:custGeom>
            <a:solidFill>
              <a:srgbClr val="000000"/>
            </a:solidFill>
            <a:ln w="9525">
              <a:noFill/>
              <a:round/>
              <a:headEnd/>
              <a:tailEnd/>
            </a:ln>
          </p:spPr>
          <p:txBody>
            <a:bodyPr/>
            <a:lstStyle/>
            <a:p>
              <a:endParaRPr lang="en-US"/>
            </a:p>
          </p:txBody>
        </p:sp>
        <p:sp>
          <p:nvSpPr>
            <p:cNvPr id="423268" name="Freeform 356"/>
            <p:cNvSpPr>
              <a:spLocks/>
            </p:cNvSpPr>
            <p:nvPr/>
          </p:nvSpPr>
          <p:spPr bwMode="auto">
            <a:xfrm>
              <a:off x="5144" y="1087"/>
              <a:ext cx="33" cy="6"/>
            </a:xfrm>
            <a:custGeom>
              <a:avLst/>
              <a:gdLst/>
              <a:ahLst/>
              <a:cxnLst>
                <a:cxn ang="0">
                  <a:pos x="30" y="6"/>
                </a:cxn>
                <a:cxn ang="0">
                  <a:pos x="31" y="6"/>
                </a:cxn>
                <a:cxn ang="0">
                  <a:pos x="32" y="5"/>
                </a:cxn>
                <a:cxn ang="0">
                  <a:pos x="33" y="4"/>
                </a:cxn>
                <a:cxn ang="0">
                  <a:pos x="33" y="3"/>
                </a:cxn>
                <a:cxn ang="0">
                  <a:pos x="32" y="2"/>
                </a:cxn>
                <a:cxn ang="0">
                  <a:pos x="31" y="1"/>
                </a:cxn>
                <a:cxn ang="0">
                  <a:pos x="30" y="0"/>
                </a:cxn>
                <a:cxn ang="0">
                  <a:pos x="29" y="0"/>
                </a:cxn>
                <a:cxn ang="0">
                  <a:pos x="2" y="0"/>
                </a:cxn>
                <a:cxn ang="0">
                  <a:pos x="1" y="1"/>
                </a:cxn>
                <a:cxn ang="0">
                  <a:pos x="0" y="2"/>
                </a:cxn>
                <a:cxn ang="0">
                  <a:pos x="0" y="3"/>
                </a:cxn>
                <a:cxn ang="0">
                  <a:pos x="0" y="4"/>
                </a:cxn>
                <a:cxn ang="0">
                  <a:pos x="0" y="5"/>
                </a:cxn>
                <a:cxn ang="0">
                  <a:pos x="1" y="6"/>
                </a:cxn>
                <a:cxn ang="0">
                  <a:pos x="2" y="6"/>
                </a:cxn>
                <a:cxn ang="0">
                  <a:pos x="3" y="6"/>
                </a:cxn>
                <a:cxn ang="0">
                  <a:pos x="30" y="6"/>
                </a:cxn>
              </a:cxnLst>
              <a:rect l="0" t="0" r="r" b="b"/>
              <a:pathLst>
                <a:path w="33" h="6">
                  <a:moveTo>
                    <a:pt x="30" y="6"/>
                  </a:moveTo>
                  <a:lnTo>
                    <a:pt x="31" y="6"/>
                  </a:lnTo>
                  <a:lnTo>
                    <a:pt x="32" y="5"/>
                  </a:lnTo>
                  <a:lnTo>
                    <a:pt x="33" y="4"/>
                  </a:lnTo>
                  <a:lnTo>
                    <a:pt x="33" y="3"/>
                  </a:lnTo>
                  <a:lnTo>
                    <a:pt x="32" y="2"/>
                  </a:lnTo>
                  <a:lnTo>
                    <a:pt x="31" y="1"/>
                  </a:lnTo>
                  <a:lnTo>
                    <a:pt x="30" y="0"/>
                  </a:lnTo>
                  <a:lnTo>
                    <a:pt x="29" y="0"/>
                  </a:lnTo>
                  <a:lnTo>
                    <a:pt x="2" y="0"/>
                  </a:lnTo>
                  <a:lnTo>
                    <a:pt x="1" y="1"/>
                  </a:lnTo>
                  <a:lnTo>
                    <a:pt x="0" y="2"/>
                  </a:lnTo>
                  <a:lnTo>
                    <a:pt x="0" y="3"/>
                  </a:lnTo>
                  <a:lnTo>
                    <a:pt x="0" y="4"/>
                  </a:lnTo>
                  <a:lnTo>
                    <a:pt x="0" y="5"/>
                  </a:lnTo>
                  <a:lnTo>
                    <a:pt x="1" y="6"/>
                  </a:lnTo>
                  <a:lnTo>
                    <a:pt x="2" y="6"/>
                  </a:lnTo>
                  <a:lnTo>
                    <a:pt x="3" y="6"/>
                  </a:lnTo>
                  <a:lnTo>
                    <a:pt x="30" y="6"/>
                  </a:lnTo>
                  <a:close/>
                </a:path>
              </a:pathLst>
            </a:custGeom>
            <a:solidFill>
              <a:srgbClr val="000000"/>
            </a:solidFill>
            <a:ln w="9525">
              <a:noFill/>
              <a:round/>
              <a:headEnd/>
              <a:tailEnd/>
            </a:ln>
          </p:spPr>
          <p:txBody>
            <a:bodyPr/>
            <a:lstStyle/>
            <a:p>
              <a:endParaRPr lang="en-US"/>
            </a:p>
          </p:txBody>
        </p:sp>
        <p:sp>
          <p:nvSpPr>
            <p:cNvPr id="423269" name="Freeform 357"/>
            <p:cNvSpPr>
              <a:spLocks/>
            </p:cNvSpPr>
            <p:nvPr/>
          </p:nvSpPr>
          <p:spPr bwMode="auto">
            <a:xfrm>
              <a:off x="5097" y="1087"/>
              <a:ext cx="33" cy="6"/>
            </a:xfrm>
            <a:custGeom>
              <a:avLst/>
              <a:gdLst/>
              <a:ahLst/>
              <a:cxnLst>
                <a:cxn ang="0">
                  <a:pos x="30" y="6"/>
                </a:cxn>
                <a:cxn ang="0">
                  <a:pos x="31" y="6"/>
                </a:cxn>
                <a:cxn ang="0">
                  <a:pos x="32" y="5"/>
                </a:cxn>
                <a:cxn ang="0">
                  <a:pos x="33" y="4"/>
                </a:cxn>
                <a:cxn ang="0">
                  <a:pos x="33" y="3"/>
                </a:cxn>
                <a:cxn ang="0">
                  <a:pos x="32" y="2"/>
                </a:cxn>
                <a:cxn ang="0">
                  <a:pos x="31" y="1"/>
                </a:cxn>
                <a:cxn ang="0">
                  <a:pos x="30" y="0"/>
                </a:cxn>
                <a:cxn ang="0">
                  <a:pos x="29" y="0"/>
                </a:cxn>
                <a:cxn ang="0">
                  <a:pos x="2" y="0"/>
                </a:cxn>
                <a:cxn ang="0">
                  <a:pos x="1" y="1"/>
                </a:cxn>
                <a:cxn ang="0">
                  <a:pos x="0" y="2"/>
                </a:cxn>
                <a:cxn ang="0">
                  <a:pos x="0" y="3"/>
                </a:cxn>
                <a:cxn ang="0">
                  <a:pos x="0" y="4"/>
                </a:cxn>
                <a:cxn ang="0">
                  <a:pos x="0" y="5"/>
                </a:cxn>
                <a:cxn ang="0">
                  <a:pos x="1" y="6"/>
                </a:cxn>
                <a:cxn ang="0">
                  <a:pos x="2" y="6"/>
                </a:cxn>
                <a:cxn ang="0">
                  <a:pos x="3" y="6"/>
                </a:cxn>
                <a:cxn ang="0">
                  <a:pos x="30" y="6"/>
                </a:cxn>
              </a:cxnLst>
              <a:rect l="0" t="0" r="r" b="b"/>
              <a:pathLst>
                <a:path w="33" h="6">
                  <a:moveTo>
                    <a:pt x="30" y="6"/>
                  </a:moveTo>
                  <a:lnTo>
                    <a:pt x="31" y="6"/>
                  </a:lnTo>
                  <a:lnTo>
                    <a:pt x="32" y="5"/>
                  </a:lnTo>
                  <a:lnTo>
                    <a:pt x="33" y="4"/>
                  </a:lnTo>
                  <a:lnTo>
                    <a:pt x="33" y="3"/>
                  </a:lnTo>
                  <a:lnTo>
                    <a:pt x="32" y="2"/>
                  </a:lnTo>
                  <a:lnTo>
                    <a:pt x="31" y="1"/>
                  </a:lnTo>
                  <a:lnTo>
                    <a:pt x="30" y="0"/>
                  </a:lnTo>
                  <a:lnTo>
                    <a:pt x="29" y="0"/>
                  </a:lnTo>
                  <a:lnTo>
                    <a:pt x="2" y="0"/>
                  </a:lnTo>
                  <a:lnTo>
                    <a:pt x="1" y="1"/>
                  </a:lnTo>
                  <a:lnTo>
                    <a:pt x="0" y="2"/>
                  </a:lnTo>
                  <a:lnTo>
                    <a:pt x="0" y="3"/>
                  </a:lnTo>
                  <a:lnTo>
                    <a:pt x="0" y="4"/>
                  </a:lnTo>
                  <a:lnTo>
                    <a:pt x="0" y="5"/>
                  </a:lnTo>
                  <a:lnTo>
                    <a:pt x="1" y="6"/>
                  </a:lnTo>
                  <a:lnTo>
                    <a:pt x="2" y="6"/>
                  </a:lnTo>
                  <a:lnTo>
                    <a:pt x="3" y="6"/>
                  </a:lnTo>
                  <a:lnTo>
                    <a:pt x="30" y="6"/>
                  </a:lnTo>
                  <a:close/>
                </a:path>
              </a:pathLst>
            </a:custGeom>
            <a:solidFill>
              <a:srgbClr val="000000"/>
            </a:solidFill>
            <a:ln w="9525">
              <a:noFill/>
              <a:round/>
              <a:headEnd/>
              <a:tailEnd/>
            </a:ln>
          </p:spPr>
          <p:txBody>
            <a:bodyPr/>
            <a:lstStyle/>
            <a:p>
              <a:endParaRPr lang="en-US"/>
            </a:p>
          </p:txBody>
        </p:sp>
        <p:sp>
          <p:nvSpPr>
            <p:cNvPr id="423270" name="Freeform 358"/>
            <p:cNvSpPr>
              <a:spLocks/>
            </p:cNvSpPr>
            <p:nvPr/>
          </p:nvSpPr>
          <p:spPr bwMode="auto">
            <a:xfrm>
              <a:off x="5050" y="1087"/>
              <a:ext cx="33" cy="6"/>
            </a:xfrm>
            <a:custGeom>
              <a:avLst/>
              <a:gdLst/>
              <a:ahLst/>
              <a:cxnLst>
                <a:cxn ang="0">
                  <a:pos x="30" y="6"/>
                </a:cxn>
                <a:cxn ang="0">
                  <a:pos x="31" y="6"/>
                </a:cxn>
                <a:cxn ang="0">
                  <a:pos x="32" y="5"/>
                </a:cxn>
                <a:cxn ang="0">
                  <a:pos x="33" y="4"/>
                </a:cxn>
                <a:cxn ang="0">
                  <a:pos x="33" y="3"/>
                </a:cxn>
                <a:cxn ang="0">
                  <a:pos x="32" y="2"/>
                </a:cxn>
                <a:cxn ang="0">
                  <a:pos x="31" y="1"/>
                </a:cxn>
                <a:cxn ang="0">
                  <a:pos x="30" y="0"/>
                </a:cxn>
                <a:cxn ang="0">
                  <a:pos x="29" y="0"/>
                </a:cxn>
                <a:cxn ang="0">
                  <a:pos x="2" y="0"/>
                </a:cxn>
                <a:cxn ang="0">
                  <a:pos x="1" y="1"/>
                </a:cxn>
                <a:cxn ang="0">
                  <a:pos x="0" y="2"/>
                </a:cxn>
                <a:cxn ang="0">
                  <a:pos x="0" y="3"/>
                </a:cxn>
                <a:cxn ang="0">
                  <a:pos x="0" y="4"/>
                </a:cxn>
                <a:cxn ang="0">
                  <a:pos x="0" y="5"/>
                </a:cxn>
                <a:cxn ang="0">
                  <a:pos x="1" y="6"/>
                </a:cxn>
                <a:cxn ang="0">
                  <a:pos x="2" y="6"/>
                </a:cxn>
                <a:cxn ang="0">
                  <a:pos x="3" y="6"/>
                </a:cxn>
                <a:cxn ang="0">
                  <a:pos x="30" y="6"/>
                </a:cxn>
              </a:cxnLst>
              <a:rect l="0" t="0" r="r" b="b"/>
              <a:pathLst>
                <a:path w="33" h="6">
                  <a:moveTo>
                    <a:pt x="30" y="6"/>
                  </a:moveTo>
                  <a:lnTo>
                    <a:pt x="31" y="6"/>
                  </a:lnTo>
                  <a:lnTo>
                    <a:pt x="32" y="5"/>
                  </a:lnTo>
                  <a:lnTo>
                    <a:pt x="33" y="4"/>
                  </a:lnTo>
                  <a:lnTo>
                    <a:pt x="33" y="3"/>
                  </a:lnTo>
                  <a:lnTo>
                    <a:pt x="32" y="2"/>
                  </a:lnTo>
                  <a:lnTo>
                    <a:pt x="31" y="1"/>
                  </a:lnTo>
                  <a:lnTo>
                    <a:pt x="30" y="0"/>
                  </a:lnTo>
                  <a:lnTo>
                    <a:pt x="29" y="0"/>
                  </a:lnTo>
                  <a:lnTo>
                    <a:pt x="2" y="0"/>
                  </a:lnTo>
                  <a:lnTo>
                    <a:pt x="1" y="1"/>
                  </a:lnTo>
                  <a:lnTo>
                    <a:pt x="0" y="2"/>
                  </a:lnTo>
                  <a:lnTo>
                    <a:pt x="0" y="3"/>
                  </a:lnTo>
                  <a:lnTo>
                    <a:pt x="0" y="4"/>
                  </a:lnTo>
                  <a:lnTo>
                    <a:pt x="0" y="5"/>
                  </a:lnTo>
                  <a:lnTo>
                    <a:pt x="1" y="6"/>
                  </a:lnTo>
                  <a:lnTo>
                    <a:pt x="2" y="6"/>
                  </a:lnTo>
                  <a:lnTo>
                    <a:pt x="3" y="6"/>
                  </a:lnTo>
                  <a:lnTo>
                    <a:pt x="30" y="6"/>
                  </a:lnTo>
                  <a:close/>
                </a:path>
              </a:pathLst>
            </a:custGeom>
            <a:solidFill>
              <a:srgbClr val="000000"/>
            </a:solidFill>
            <a:ln w="9525">
              <a:noFill/>
              <a:round/>
              <a:headEnd/>
              <a:tailEnd/>
            </a:ln>
          </p:spPr>
          <p:txBody>
            <a:bodyPr/>
            <a:lstStyle/>
            <a:p>
              <a:endParaRPr lang="en-US"/>
            </a:p>
          </p:txBody>
        </p:sp>
        <p:sp>
          <p:nvSpPr>
            <p:cNvPr id="423271" name="Freeform 359"/>
            <p:cNvSpPr>
              <a:spLocks/>
            </p:cNvSpPr>
            <p:nvPr/>
          </p:nvSpPr>
          <p:spPr bwMode="auto">
            <a:xfrm>
              <a:off x="5003" y="1087"/>
              <a:ext cx="34" cy="6"/>
            </a:xfrm>
            <a:custGeom>
              <a:avLst/>
              <a:gdLst/>
              <a:ahLst/>
              <a:cxnLst>
                <a:cxn ang="0">
                  <a:pos x="30" y="6"/>
                </a:cxn>
                <a:cxn ang="0">
                  <a:pos x="31" y="6"/>
                </a:cxn>
                <a:cxn ang="0">
                  <a:pos x="32" y="5"/>
                </a:cxn>
                <a:cxn ang="0">
                  <a:pos x="34" y="4"/>
                </a:cxn>
                <a:cxn ang="0">
                  <a:pos x="34" y="3"/>
                </a:cxn>
                <a:cxn ang="0">
                  <a:pos x="32" y="2"/>
                </a:cxn>
                <a:cxn ang="0">
                  <a:pos x="31" y="1"/>
                </a:cxn>
                <a:cxn ang="0">
                  <a:pos x="30" y="0"/>
                </a:cxn>
                <a:cxn ang="0">
                  <a:pos x="29" y="0"/>
                </a:cxn>
                <a:cxn ang="0">
                  <a:pos x="2" y="0"/>
                </a:cxn>
                <a:cxn ang="0">
                  <a:pos x="1" y="1"/>
                </a:cxn>
                <a:cxn ang="0">
                  <a:pos x="0" y="2"/>
                </a:cxn>
                <a:cxn ang="0">
                  <a:pos x="0" y="3"/>
                </a:cxn>
                <a:cxn ang="0">
                  <a:pos x="0" y="4"/>
                </a:cxn>
                <a:cxn ang="0">
                  <a:pos x="0" y="5"/>
                </a:cxn>
                <a:cxn ang="0">
                  <a:pos x="1" y="6"/>
                </a:cxn>
                <a:cxn ang="0">
                  <a:pos x="2" y="6"/>
                </a:cxn>
                <a:cxn ang="0">
                  <a:pos x="3" y="6"/>
                </a:cxn>
                <a:cxn ang="0">
                  <a:pos x="30" y="6"/>
                </a:cxn>
              </a:cxnLst>
              <a:rect l="0" t="0" r="r" b="b"/>
              <a:pathLst>
                <a:path w="34" h="6">
                  <a:moveTo>
                    <a:pt x="30" y="6"/>
                  </a:moveTo>
                  <a:lnTo>
                    <a:pt x="31" y="6"/>
                  </a:lnTo>
                  <a:lnTo>
                    <a:pt x="32" y="5"/>
                  </a:lnTo>
                  <a:lnTo>
                    <a:pt x="34" y="4"/>
                  </a:lnTo>
                  <a:lnTo>
                    <a:pt x="34" y="3"/>
                  </a:lnTo>
                  <a:lnTo>
                    <a:pt x="32" y="2"/>
                  </a:lnTo>
                  <a:lnTo>
                    <a:pt x="31" y="1"/>
                  </a:lnTo>
                  <a:lnTo>
                    <a:pt x="30" y="0"/>
                  </a:lnTo>
                  <a:lnTo>
                    <a:pt x="29" y="0"/>
                  </a:lnTo>
                  <a:lnTo>
                    <a:pt x="2" y="0"/>
                  </a:lnTo>
                  <a:lnTo>
                    <a:pt x="1" y="1"/>
                  </a:lnTo>
                  <a:lnTo>
                    <a:pt x="0" y="2"/>
                  </a:lnTo>
                  <a:lnTo>
                    <a:pt x="0" y="3"/>
                  </a:lnTo>
                  <a:lnTo>
                    <a:pt x="0" y="4"/>
                  </a:lnTo>
                  <a:lnTo>
                    <a:pt x="0" y="5"/>
                  </a:lnTo>
                  <a:lnTo>
                    <a:pt x="1" y="6"/>
                  </a:lnTo>
                  <a:lnTo>
                    <a:pt x="2" y="6"/>
                  </a:lnTo>
                  <a:lnTo>
                    <a:pt x="3" y="6"/>
                  </a:lnTo>
                  <a:lnTo>
                    <a:pt x="30" y="6"/>
                  </a:lnTo>
                  <a:close/>
                </a:path>
              </a:pathLst>
            </a:custGeom>
            <a:solidFill>
              <a:srgbClr val="000000"/>
            </a:solidFill>
            <a:ln w="9525">
              <a:noFill/>
              <a:round/>
              <a:headEnd/>
              <a:tailEnd/>
            </a:ln>
          </p:spPr>
          <p:txBody>
            <a:bodyPr/>
            <a:lstStyle/>
            <a:p>
              <a:endParaRPr lang="en-US"/>
            </a:p>
          </p:txBody>
        </p:sp>
        <p:sp>
          <p:nvSpPr>
            <p:cNvPr id="423272" name="Freeform 360"/>
            <p:cNvSpPr>
              <a:spLocks/>
            </p:cNvSpPr>
            <p:nvPr/>
          </p:nvSpPr>
          <p:spPr bwMode="auto">
            <a:xfrm>
              <a:off x="4956" y="1087"/>
              <a:ext cx="34" cy="6"/>
            </a:xfrm>
            <a:custGeom>
              <a:avLst/>
              <a:gdLst/>
              <a:ahLst/>
              <a:cxnLst>
                <a:cxn ang="0">
                  <a:pos x="30" y="6"/>
                </a:cxn>
                <a:cxn ang="0">
                  <a:pos x="31" y="6"/>
                </a:cxn>
                <a:cxn ang="0">
                  <a:pos x="33" y="5"/>
                </a:cxn>
                <a:cxn ang="0">
                  <a:pos x="34" y="4"/>
                </a:cxn>
                <a:cxn ang="0">
                  <a:pos x="34" y="3"/>
                </a:cxn>
                <a:cxn ang="0">
                  <a:pos x="33" y="2"/>
                </a:cxn>
                <a:cxn ang="0">
                  <a:pos x="31" y="1"/>
                </a:cxn>
                <a:cxn ang="0">
                  <a:pos x="30" y="0"/>
                </a:cxn>
                <a:cxn ang="0">
                  <a:pos x="29" y="0"/>
                </a:cxn>
                <a:cxn ang="0">
                  <a:pos x="2" y="0"/>
                </a:cxn>
                <a:cxn ang="0">
                  <a:pos x="1" y="1"/>
                </a:cxn>
                <a:cxn ang="0">
                  <a:pos x="0" y="2"/>
                </a:cxn>
                <a:cxn ang="0">
                  <a:pos x="0" y="3"/>
                </a:cxn>
                <a:cxn ang="0">
                  <a:pos x="0" y="4"/>
                </a:cxn>
                <a:cxn ang="0">
                  <a:pos x="0" y="5"/>
                </a:cxn>
                <a:cxn ang="0">
                  <a:pos x="1" y="6"/>
                </a:cxn>
                <a:cxn ang="0">
                  <a:pos x="2" y="6"/>
                </a:cxn>
                <a:cxn ang="0">
                  <a:pos x="4" y="6"/>
                </a:cxn>
                <a:cxn ang="0">
                  <a:pos x="30" y="6"/>
                </a:cxn>
              </a:cxnLst>
              <a:rect l="0" t="0" r="r" b="b"/>
              <a:pathLst>
                <a:path w="34" h="6">
                  <a:moveTo>
                    <a:pt x="30" y="6"/>
                  </a:moveTo>
                  <a:lnTo>
                    <a:pt x="31" y="6"/>
                  </a:lnTo>
                  <a:lnTo>
                    <a:pt x="33" y="5"/>
                  </a:lnTo>
                  <a:lnTo>
                    <a:pt x="34" y="4"/>
                  </a:lnTo>
                  <a:lnTo>
                    <a:pt x="34" y="3"/>
                  </a:lnTo>
                  <a:lnTo>
                    <a:pt x="33" y="2"/>
                  </a:lnTo>
                  <a:lnTo>
                    <a:pt x="31" y="1"/>
                  </a:lnTo>
                  <a:lnTo>
                    <a:pt x="30" y="0"/>
                  </a:lnTo>
                  <a:lnTo>
                    <a:pt x="29" y="0"/>
                  </a:lnTo>
                  <a:lnTo>
                    <a:pt x="2" y="0"/>
                  </a:lnTo>
                  <a:lnTo>
                    <a:pt x="1" y="1"/>
                  </a:lnTo>
                  <a:lnTo>
                    <a:pt x="0" y="2"/>
                  </a:lnTo>
                  <a:lnTo>
                    <a:pt x="0" y="3"/>
                  </a:lnTo>
                  <a:lnTo>
                    <a:pt x="0" y="4"/>
                  </a:lnTo>
                  <a:lnTo>
                    <a:pt x="0" y="5"/>
                  </a:lnTo>
                  <a:lnTo>
                    <a:pt x="1" y="6"/>
                  </a:lnTo>
                  <a:lnTo>
                    <a:pt x="2" y="6"/>
                  </a:lnTo>
                  <a:lnTo>
                    <a:pt x="4" y="6"/>
                  </a:lnTo>
                  <a:lnTo>
                    <a:pt x="30" y="6"/>
                  </a:lnTo>
                  <a:close/>
                </a:path>
              </a:pathLst>
            </a:custGeom>
            <a:solidFill>
              <a:srgbClr val="000000"/>
            </a:solidFill>
            <a:ln w="9525">
              <a:noFill/>
              <a:round/>
              <a:headEnd/>
              <a:tailEnd/>
            </a:ln>
          </p:spPr>
          <p:txBody>
            <a:bodyPr/>
            <a:lstStyle/>
            <a:p>
              <a:endParaRPr lang="en-US"/>
            </a:p>
          </p:txBody>
        </p:sp>
        <p:sp>
          <p:nvSpPr>
            <p:cNvPr id="423273" name="Freeform 361"/>
            <p:cNvSpPr>
              <a:spLocks/>
            </p:cNvSpPr>
            <p:nvPr/>
          </p:nvSpPr>
          <p:spPr bwMode="auto">
            <a:xfrm>
              <a:off x="4909" y="1087"/>
              <a:ext cx="34" cy="6"/>
            </a:xfrm>
            <a:custGeom>
              <a:avLst/>
              <a:gdLst/>
              <a:ahLst/>
              <a:cxnLst>
                <a:cxn ang="0">
                  <a:pos x="30" y="6"/>
                </a:cxn>
                <a:cxn ang="0">
                  <a:pos x="32" y="6"/>
                </a:cxn>
                <a:cxn ang="0">
                  <a:pos x="33" y="5"/>
                </a:cxn>
                <a:cxn ang="0">
                  <a:pos x="34" y="4"/>
                </a:cxn>
                <a:cxn ang="0">
                  <a:pos x="34" y="3"/>
                </a:cxn>
                <a:cxn ang="0">
                  <a:pos x="33" y="2"/>
                </a:cxn>
                <a:cxn ang="0">
                  <a:pos x="32" y="1"/>
                </a:cxn>
                <a:cxn ang="0">
                  <a:pos x="30" y="0"/>
                </a:cxn>
                <a:cxn ang="0">
                  <a:pos x="29" y="0"/>
                </a:cxn>
                <a:cxn ang="0">
                  <a:pos x="3" y="0"/>
                </a:cxn>
                <a:cxn ang="0">
                  <a:pos x="1" y="1"/>
                </a:cxn>
                <a:cxn ang="0">
                  <a:pos x="0" y="2"/>
                </a:cxn>
                <a:cxn ang="0">
                  <a:pos x="0" y="3"/>
                </a:cxn>
                <a:cxn ang="0">
                  <a:pos x="0" y="4"/>
                </a:cxn>
                <a:cxn ang="0">
                  <a:pos x="0" y="5"/>
                </a:cxn>
                <a:cxn ang="0">
                  <a:pos x="1" y="6"/>
                </a:cxn>
                <a:cxn ang="0">
                  <a:pos x="3" y="6"/>
                </a:cxn>
                <a:cxn ang="0">
                  <a:pos x="4" y="6"/>
                </a:cxn>
                <a:cxn ang="0">
                  <a:pos x="30" y="6"/>
                </a:cxn>
              </a:cxnLst>
              <a:rect l="0" t="0" r="r" b="b"/>
              <a:pathLst>
                <a:path w="34" h="6">
                  <a:moveTo>
                    <a:pt x="30" y="6"/>
                  </a:moveTo>
                  <a:lnTo>
                    <a:pt x="32" y="6"/>
                  </a:lnTo>
                  <a:lnTo>
                    <a:pt x="33" y="5"/>
                  </a:lnTo>
                  <a:lnTo>
                    <a:pt x="34" y="4"/>
                  </a:lnTo>
                  <a:lnTo>
                    <a:pt x="34" y="3"/>
                  </a:lnTo>
                  <a:lnTo>
                    <a:pt x="33" y="2"/>
                  </a:lnTo>
                  <a:lnTo>
                    <a:pt x="32" y="1"/>
                  </a:lnTo>
                  <a:lnTo>
                    <a:pt x="30" y="0"/>
                  </a:lnTo>
                  <a:lnTo>
                    <a:pt x="29" y="0"/>
                  </a:lnTo>
                  <a:lnTo>
                    <a:pt x="3" y="0"/>
                  </a:lnTo>
                  <a:lnTo>
                    <a:pt x="1" y="1"/>
                  </a:lnTo>
                  <a:lnTo>
                    <a:pt x="0" y="2"/>
                  </a:lnTo>
                  <a:lnTo>
                    <a:pt x="0" y="3"/>
                  </a:lnTo>
                  <a:lnTo>
                    <a:pt x="0" y="4"/>
                  </a:lnTo>
                  <a:lnTo>
                    <a:pt x="0" y="5"/>
                  </a:lnTo>
                  <a:lnTo>
                    <a:pt x="1" y="6"/>
                  </a:lnTo>
                  <a:lnTo>
                    <a:pt x="3" y="6"/>
                  </a:lnTo>
                  <a:lnTo>
                    <a:pt x="4" y="6"/>
                  </a:lnTo>
                  <a:lnTo>
                    <a:pt x="30" y="6"/>
                  </a:lnTo>
                  <a:close/>
                </a:path>
              </a:pathLst>
            </a:custGeom>
            <a:solidFill>
              <a:srgbClr val="000000"/>
            </a:solidFill>
            <a:ln w="9525">
              <a:noFill/>
              <a:round/>
              <a:headEnd/>
              <a:tailEnd/>
            </a:ln>
          </p:spPr>
          <p:txBody>
            <a:bodyPr/>
            <a:lstStyle/>
            <a:p>
              <a:endParaRPr lang="en-US"/>
            </a:p>
          </p:txBody>
        </p:sp>
        <p:sp>
          <p:nvSpPr>
            <p:cNvPr id="423274" name="Freeform 362"/>
            <p:cNvSpPr>
              <a:spLocks/>
            </p:cNvSpPr>
            <p:nvPr/>
          </p:nvSpPr>
          <p:spPr bwMode="auto">
            <a:xfrm>
              <a:off x="4863" y="1087"/>
              <a:ext cx="33" cy="6"/>
            </a:xfrm>
            <a:custGeom>
              <a:avLst/>
              <a:gdLst/>
              <a:ahLst/>
              <a:cxnLst>
                <a:cxn ang="0">
                  <a:pos x="30" y="6"/>
                </a:cxn>
                <a:cxn ang="0">
                  <a:pos x="31" y="6"/>
                </a:cxn>
                <a:cxn ang="0">
                  <a:pos x="32" y="5"/>
                </a:cxn>
                <a:cxn ang="0">
                  <a:pos x="33" y="4"/>
                </a:cxn>
                <a:cxn ang="0">
                  <a:pos x="33" y="3"/>
                </a:cxn>
                <a:cxn ang="0">
                  <a:pos x="32" y="2"/>
                </a:cxn>
                <a:cxn ang="0">
                  <a:pos x="31" y="1"/>
                </a:cxn>
                <a:cxn ang="0">
                  <a:pos x="30" y="0"/>
                </a:cxn>
                <a:cxn ang="0">
                  <a:pos x="29" y="0"/>
                </a:cxn>
                <a:cxn ang="0">
                  <a:pos x="2" y="0"/>
                </a:cxn>
                <a:cxn ang="0">
                  <a:pos x="1" y="1"/>
                </a:cxn>
                <a:cxn ang="0">
                  <a:pos x="0" y="2"/>
                </a:cxn>
                <a:cxn ang="0">
                  <a:pos x="0" y="3"/>
                </a:cxn>
                <a:cxn ang="0">
                  <a:pos x="0" y="4"/>
                </a:cxn>
                <a:cxn ang="0">
                  <a:pos x="0" y="5"/>
                </a:cxn>
                <a:cxn ang="0">
                  <a:pos x="1" y="6"/>
                </a:cxn>
                <a:cxn ang="0">
                  <a:pos x="2" y="6"/>
                </a:cxn>
                <a:cxn ang="0">
                  <a:pos x="3" y="6"/>
                </a:cxn>
                <a:cxn ang="0">
                  <a:pos x="30" y="6"/>
                </a:cxn>
              </a:cxnLst>
              <a:rect l="0" t="0" r="r" b="b"/>
              <a:pathLst>
                <a:path w="33" h="6">
                  <a:moveTo>
                    <a:pt x="30" y="6"/>
                  </a:moveTo>
                  <a:lnTo>
                    <a:pt x="31" y="6"/>
                  </a:lnTo>
                  <a:lnTo>
                    <a:pt x="32" y="5"/>
                  </a:lnTo>
                  <a:lnTo>
                    <a:pt x="33" y="4"/>
                  </a:lnTo>
                  <a:lnTo>
                    <a:pt x="33" y="3"/>
                  </a:lnTo>
                  <a:lnTo>
                    <a:pt x="32" y="2"/>
                  </a:lnTo>
                  <a:lnTo>
                    <a:pt x="31" y="1"/>
                  </a:lnTo>
                  <a:lnTo>
                    <a:pt x="30" y="0"/>
                  </a:lnTo>
                  <a:lnTo>
                    <a:pt x="29" y="0"/>
                  </a:lnTo>
                  <a:lnTo>
                    <a:pt x="2" y="0"/>
                  </a:lnTo>
                  <a:lnTo>
                    <a:pt x="1" y="1"/>
                  </a:lnTo>
                  <a:lnTo>
                    <a:pt x="0" y="2"/>
                  </a:lnTo>
                  <a:lnTo>
                    <a:pt x="0" y="3"/>
                  </a:lnTo>
                  <a:lnTo>
                    <a:pt x="0" y="4"/>
                  </a:lnTo>
                  <a:lnTo>
                    <a:pt x="0" y="5"/>
                  </a:lnTo>
                  <a:lnTo>
                    <a:pt x="1" y="6"/>
                  </a:lnTo>
                  <a:lnTo>
                    <a:pt x="2" y="6"/>
                  </a:lnTo>
                  <a:lnTo>
                    <a:pt x="3" y="6"/>
                  </a:lnTo>
                  <a:lnTo>
                    <a:pt x="30" y="6"/>
                  </a:lnTo>
                  <a:close/>
                </a:path>
              </a:pathLst>
            </a:custGeom>
            <a:solidFill>
              <a:srgbClr val="000000"/>
            </a:solidFill>
            <a:ln w="9525">
              <a:noFill/>
              <a:round/>
              <a:headEnd/>
              <a:tailEnd/>
            </a:ln>
          </p:spPr>
          <p:txBody>
            <a:bodyPr/>
            <a:lstStyle/>
            <a:p>
              <a:endParaRPr lang="en-US"/>
            </a:p>
          </p:txBody>
        </p:sp>
        <p:sp>
          <p:nvSpPr>
            <p:cNvPr id="423275" name="Freeform 363"/>
            <p:cNvSpPr>
              <a:spLocks/>
            </p:cNvSpPr>
            <p:nvPr/>
          </p:nvSpPr>
          <p:spPr bwMode="auto">
            <a:xfrm>
              <a:off x="4816" y="1087"/>
              <a:ext cx="33" cy="6"/>
            </a:xfrm>
            <a:custGeom>
              <a:avLst/>
              <a:gdLst/>
              <a:ahLst/>
              <a:cxnLst>
                <a:cxn ang="0">
                  <a:pos x="30" y="6"/>
                </a:cxn>
                <a:cxn ang="0">
                  <a:pos x="31" y="6"/>
                </a:cxn>
                <a:cxn ang="0">
                  <a:pos x="32" y="5"/>
                </a:cxn>
                <a:cxn ang="0">
                  <a:pos x="33" y="4"/>
                </a:cxn>
                <a:cxn ang="0">
                  <a:pos x="33" y="3"/>
                </a:cxn>
                <a:cxn ang="0">
                  <a:pos x="32" y="2"/>
                </a:cxn>
                <a:cxn ang="0">
                  <a:pos x="31" y="1"/>
                </a:cxn>
                <a:cxn ang="0">
                  <a:pos x="30" y="0"/>
                </a:cxn>
                <a:cxn ang="0">
                  <a:pos x="29" y="0"/>
                </a:cxn>
                <a:cxn ang="0">
                  <a:pos x="2" y="0"/>
                </a:cxn>
                <a:cxn ang="0">
                  <a:pos x="1" y="1"/>
                </a:cxn>
                <a:cxn ang="0">
                  <a:pos x="0" y="2"/>
                </a:cxn>
                <a:cxn ang="0">
                  <a:pos x="0" y="3"/>
                </a:cxn>
                <a:cxn ang="0">
                  <a:pos x="0" y="4"/>
                </a:cxn>
                <a:cxn ang="0">
                  <a:pos x="0" y="5"/>
                </a:cxn>
                <a:cxn ang="0">
                  <a:pos x="1" y="6"/>
                </a:cxn>
                <a:cxn ang="0">
                  <a:pos x="2" y="6"/>
                </a:cxn>
                <a:cxn ang="0">
                  <a:pos x="3" y="6"/>
                </a:cxn>
                <a:cxn ang="0">
                  <a:pos x="30" y="6"/>
                </a:cxn>
              </a:cxnLst>
              <a:rect l="0" t="0" r="r" b="b"/>
              <a:pathLst>
                <a:path w="33" h="6">
                  <a:moveTo>
                    <a:pt x="30" y="6"/>
                  </a:moveTo>
                  <a:lnTo>
                    <a:pt x="31" y="6"/>
                  </a:lnTo>
                  <a:lnTo>
                    <a:pt x="32" y="5"/>
                  </a:lnTo>
                  <a:lnTo>
                    <a:pt x="33" y="4"/>
                  </a:lnTo>
                  <a:lnTo>
                    <a:pt x="33" y="3"/>
                  </a:lnTo>
                  <a:lnTo>
                    <a:pt x="32" y="2"/>
                  </a:lnTo>
                  <a:lnTo>
                    <a:pt x="31" y="1"/>
                  </a:lnTo>
                  <a:lnTo>
                    <a:pt x="30" y="0"/>
                  </a:lnTo>
                  <a:lnTo>
                    <a:pt x="29" y="0"/>
                  </a:lnTo>
                  <a:lnTo>
                    <a:pt x="2" y="0"/>
                  </a:lnTo>
                  <a:lnTo>
                    <a:pt x="1" y="1"/>
                  </a:lnTo>
                  <a:lnTo>
                    <a:pt x="0" y="2"/>
                  </a:lnTo>
                  <a:lnTo>
                    <a:pt x="0" y="3"/>
                  </a:lnTo>
                  <a:lnTo>
                    <a:pt x="0" y="4"/>
                  </a:lnTo>
                  <a:lnTo>
                    <a:pt x="0" y="5"/>
                  </a:lnTo>
                  <a:lnTo>
                    <a:pt x="1" y="6"/>
                  </a:lnTo>
                  <a:lnTo>
                    <a:pt x="2" y="6"/>
                  </a:lnTo>
                  <a:lnTo>
                    <a:pt x="3" y="6"/>
                  </a:lnTo>
                  <a:lnTo>
                    <a:pt x="30" y="6"/>
                  </a:lnTo>
                  <a:close/>
                </a:path>
              </a:pathLst>
            </a:custGeom>
            <a:solidFill>
              <a:srgbClr val="000000"/>
            </a:solidFill>
            <a:ln w="9525">
              <a:noFill/>
              <a:round/>
              <a:headEnd/>
              <a:tailEnd/>
            </a:ln>
          </p:spPr>
          <p:txBody>
            <a:bodyPr/>
            <a:lstStyle/>
            <a:p>
              <a:endParaRPr lang="en-US"/>
            </a:p>
          </p:txBody>
        </p:sp>
        <p:sp>
          <p:nvSpPr>
            <p:cNvPr id="423276" name="Freeform 364"/>
            <p:cNvSpPr>
              <a:spLocks/>
            </p:cNvSpPr>
            <p:nvPr/>
          </p:nvSpPr>
          <p:spPr bwMode="auto">
            <a:xfrm>
              <a:off x="4769" y="1087"/>
              <a:ext cx="33" cy="6"/>
            </a:xfrm>
            <a:custGeom>
              <a:avLst/>
              <a:gdLst/>
              <a:ahLst/>
              <a:cxnLst>
                <a:cxn ang="0">
                  <a:pos x="30" y="6"/>
                </a:cxn>
                <a:cxn ang="0">
                  <a:pos x="31" y="6"/>
                </a:cxn>
                <a:cxn ang="0">
                  <a:pos x="32" y="5"/>
                </a:cxn>
                <a:cxn ang="0">
                  <a:pos x="33" y="4"/>
                </a:cxn>
                <a:cxn ang="0">
                  <a:pos x="33" y="3"/>
                </a:cxn>
                <a:cxn ang="0">
                  <a:pos x="32" y="2"/>
                </a:cxn>
                <a:cxn ang="0">
                  <a:pos x="31" y="1"/>
                </a:cxn>
                <a:cxn ang="0">
                  <a:pos x="30" y="0"/>
                </a:cxn>
                <a:cxn ang="0">
                  <a:pos x="29" y="0"/>
                </a:cxn>
                <a:cxn ang="0">
                  <a:pos x="2" y="0"/>
                </a:cxn>
                <a:cxn ang="0">
                  <a:pos x="1" y="1"/>
                </a:cxn>
                <a:cxn ang="0">
                  <a:pos x="0" y="2"/>
                </a:cxn>
                <a:cxn ang="0">
                  <a:pos x="0" y="3"/>
                </a:cxn>
                <a:cxn ang="0">
                  <a:pos x="0" y="4"/>
                </a:cxn>
                <a:cxn ang="0">
                  <a:pos x="0" y="5"/>
                </a:cxn>
                <a:cxn ang="0">
                  <a:pos x="1" y="6"/>
                </a:cxn>
                <a:cxn ang="0">
                  <a:pos x="2" y="6"/>
                </a:cxn>
                <a:cxn ang="0">
                  <a:pos x="3" y="6"/>
                </a:cxn>
                <a:cxn ang="0">
                  <a:pos x="30" y="6"/>
                </a:cxn>
              </a:cxnLst>
              <a:rect l="0" t="0" r="r" b="b"/>
              <a:pathLst>
                <a:path w="33" h="6">
                  <a:moveTo>
                    <a:pt x="30" y="6"/>
                  </a:moveTo>
                  <a:lnTo>
                    <a:pt x="31" y="6"/>
                  </a:lnTo>
                  <a:lnTo>
                    <a:pt x="32" y="5"/>
                  </a:lnTo>
                  <a:lnTo>
                    <a:pt x="33" y="4"/>
                  </a:lnTo>
                  <a:lnTo>
                    <a:pt x="33" y="3"/>
                  </a:lnTo>
                  <a:lnTo>
                    <a:pt x="32" y="2"/>
                  </a:lnTo>
                  <a:lnTo>
                    <a:pt x="31" y="1"/>
                  </a:lnTo>
                  <a:lnTo>
                    <a:pt x="30" y="0"/>
                  </a:lnTo>
                  <a:lnTo>
                    <a:pt x="29" y="0"/>
                  </a:lnTo>
                  <a:lnTo>
                    <a:pt x="2" y="0"/>
                  </a:lnTo>
                  <a:lnTo>
                    <a:pt x="1" y="1"/>
                  </a:lnTo>
                  <a:lnTo>
                    <a:pt x="0" y="2"/>
                  </a:lnTo>
                  <a:lnTo>
                    <a:pt x="0" y="3"/>
                  </a:lnTo>
                  <a:lnTo>
                    <a:pt x="0" y="4"/>
                  </a:lnTo>
                  <a:lnTo>
                    <a:pt x="0" y="5"/>
                  </a:lnTo>
                  <a:lnTo>
                    <a:pt x="1" y="6"/>
                  </a:lnTo>
                  <a:lnTo>
                    <a:pt x="2" y="6"/>
                  </a:lnTo>
                  <a:lnTo>
                    <a:pt x="3" y="6"/>
                  </a:lnTo>
                  <a:lnTo>
                    <a:pt x="30" y="6"/>
                  </a:lnTo>
                  <a:close/>
                </a:path>
              </a:pathLst>
            </a:custGeom>
            <a:solidFill>
              <a:srgbClr val="000000"/>
            </a:solidFill>
            <a:ln w="9525">
              <a:noFill/>
              <a:round/>
              <a:headEnd/>
              <a:tailEnd/>
            </a:ln>
          </p:spPr>
          <p:txBody>
            <a:bodyPr/>
            <a:lstStyle/>
            <a:p>
              <a:endParaRPr lang="en-US"/>
            </a:p>
          </p:txBody>
        </p:sp>
        <p:sp>
          <p:nvSpPr>
            <p:cNvPr id="423277" name="Freeform 365"/>
            <p:cNvSpPr>
              <a:spLocks/>
            </p:cNvSpPr>
            <p:nvPr/>
          </p:nvSpPr>
          <p:spPr bwMode="auto">
            <a:xfrm>
              <a:off x="4722" y="1087"/>
              <a:ext cx="33" cy="6"/>
            </a:xfrm>
            <a:custGeom>
              <a:avLst/>
              <a:gdLst/>
              <a:ahLst/>
              <a:cxnLst>
                <a:cxn ang="0">
                  <a:pos x="30" y="6"/>
                </a:cxn>
                <a:cxn ang="0">
                  <a:pos x="31" y="6"/>
                </a:cxn>
                <a:cxn ang="0">
                  <a:pos x="32" y="5"/>
                </a:cxn>
                <a:cxn ang="0">
                  <a:pos x="33" y="4"/>
                </a:cxn>
                <a:cxn ang="0">
                  <a:pos x="33" y="3"/>
                </a:cxn>
                <a:cxn ang="0">
                  <a:pos x="32" y="2"/>
                </a:cxn>
                <a:cxn ang="0">
                  <a:pos x="31" y="1"/>
                </a:cxn>
                <a:cxn ang="0">
                  <a:pos x="30" y="0"/>
                </a:cxn>
                <a:cxn ang="0">
                  <a:pos x="29" y="0"/>
                </a:cxn>
                <a:cxn ang="0">
                  <a:pos x="2" y="0"/>
                </a:cxn>
                <a:cxn ang="0">
                  <a:pos x="1" y="1"/>
                </a:cxn>
                <a:cxn ang="0">
                  <a:pos x="0" y="2"/>
                </a:cxn>
                <a:cxn ang="0">
                  <a:pos x="0" y="3"/>
                </a:cxn>
                <a:cxn ang="0">
                  <a:pos x="0" y="4"/>
                </a:cxn>
                <a:cxn ang="0">
                  <a:pos x="0" y="5"/>
                </a:cxn>
                <a:cxn ang="0">
                  <a:pos x="1" y="6"/>
                </a:cxn>
                <a:cxn ang="0">
                  <a:pos x="2" y="6"/>
                </a:cxn>
                <a:cxn ang="0">
                  <a:pos x="3" y="6"/>
                </a:cxn>
                <a:cxn ang="0">
                  <a:pos x="30" y="6"/>
                </a:cxn>
              </a:cxnLst>
              <a:rect l="0" t="0" r="r" b="b"/>
              <a:pathLst>
                <a:path w="33" h="6">
                  <a:moveTo>
                    <a:pt x="30" y="6"/>
                  </a:moveTo>
                  <a:lnTo>
                    <a:pt x="31" y="6"/>
                  </a:lnTo>
                  <a:lnTo>
                    <a:pt x="32" y="5"/>
                  </a:lnTo>
                  <a:lnTo>
                    <a:pt x="33" y="4"/>
                  </a:lnTo>
                  <a:lnTo>
                    <a:pt x="33" y="3"/>
                  </a:lnTo>
                  <a:lnTo>
                    <a:pt x="32" y="2"/>
                  </a:lnTo>
                  <a:lnTo>
                    <a:pt x="31" y="1"/>
                  </a:lnTo>
                  <a:lnTo>
                    <a:pt x="30" y="0"/>
                  </a:lnTo>
                  <a:lnTo>
                    <a:pt x="29" y="0"/>
                  </a:lnTo>
                  <a:lnTo>
                    <a:pt x="2" y="0"/>
                  </a:lnTo>
                  <a:lnTo>
                    <a:pt x="1" y="1"/>
                  </a:lnTo>
                  <a:lnTo>
                    <a:pt x="0" y="2"/>
                  </a:lnTo>
                  <a:lnTo>
                    <a:pt x="0" y="3"/>
                  </a:lnTo>
                  <a:lnTo>
                    <a:pt x="0" y="4"/>
                  </a:lnTo>
                  <a:lnTo>
                    <a:pt x="0" y="5"/>
                  </a:lnTo>
                  <a:lnTo>
                    <a:pt x="1" y="6"/>
                  </a:lnTo>
                  <a:lnTo>
                    <a:pt x="2" y="6"/>
                  </a:lnTo>
                  <a:lnTo>
                    <a:pt x="3" y="6"/>
                  </a:lnTo>
                  <a:lnTo>
                    <a:pt x="30" y="6"/>
                  </a:lnTo>
                  <a:close/>
                </a:path>
              </a:pathLst>
            </a:custGeom>
            <a:solidFill>
              <a:srgbClr val="000000"/>
            </a:solidFill>
            <a:ln w="9525">
              <a:noFill/>
              <a:round/>
              <a:headEnd/>
              <a:tailEnd/>
            </a:ln>
          </p:spPr>
          <p:txBody>
            <a:bodyPr/>
            <a:lstStyle/>
            <a:p>
              <a:endParaRPr lang="en-US"/>
            </a:p>
          </p:txBody>
        </p:sp>
      </p:grpSp>
      <p:grpSp>
        <p:nvGrpSpPr>
          <p:cNvPr id="423293" name="Group 381"/>
          <p:cNvGrpSpPr>
            <a:grpSpLocks/>
          </p:cNvGrpSpPr>
          <p:nvPr/>
        </p:nvGrpSpPr>
        <p:grpSpPr bwMode="auto">
          <a:xfrm>
            <a:off x="7719646" y="3114676"/>
            <a:ext cx="1103435" cy="138113"/>
            <a:chOff x="5268" y="2010"/>
            <a:chExt cx="753" cy="87"/>
          </a:xfrm>
        </p:grpSpPr>
        <p:sp>
          <p:nvSpPr>
            <p:cNvPr id="423291" name="Rectangle 379"/>
            <p:cNvSpPr>
              <a:spLocks noChangeArrowheads="1"/>
            </p:cNvSpPr>
            <p:nvPr/>
          </p:nvSpPr>
          <p:spPr bwMode="auto">
            <a:xfrm>
              <a:off x="5357" y="2046"/>
              <a:ext cx="664" cy="13"/>
            </a:xfrm>
            <a:prstGeom prst="rect">
              <a:avLst/>
            </a:prstGeom>
            <a:solidFill>
              <a:srgbClr val="000000"/>
            </a:solidFill>
            <a:ln w="9525">
              <a:noFill/>
              <a:miter lim="800000"/>
              <a:headEnd/>
              <a:tailEnd/>
            </a:ln>
          </p:spPr>
          <p:txBody>
            <a:bodyPr/>
            <a:lstStyle/>
            <a:p>
              <a:endParaRPr lang="en-US"/>
            </a:p>
          </p:txBody>
        </p:sp>
        <p:sp>
          <p:nvSpPr>
            <p:cNvPr id="423292" name="Freeform 380"/>
            <p:cNvSpPr>
              <a:spLocks/>
            </p:cNvSpPr>
            <p:nvPr/>
          </p:nvSpPr>
          <p:spPr bwMode="auto">
            <a:xfrm>
              <a:off x="5268" y="2010"/>
              <a:ext cx="92" cy="87"/>
            </a:xfrm>
            <a:custGeom>
              <a:avLst/>
              <a:gdLst/>
              <a:ahLst/>
              <a:cxnLst>
                <a:cxn ang="0">
                  <a:pos x="92" y="0"/>
                </a:cxn>
                <a:cxn ang="0">
                  <a:pos x="0" y="44"/>
                </a:cxn>
                <a:cxn ang="0">
                  <a:pos x="92" y="87"/>
                </a:cxn>
                <a:cxn ang="0">
                  <a:pos x="92" y="0"/>
                </a:cxn>
              </a:cxnLst>
              <a:rect l="0" t="0" r="r" b="b"/>
              <a:pathLst>
                <a:path w="92" h="87">
                  <a:moveTo>
                    <a:pt x="92" y="0"/>
                  </a:moveTo>
                  <a:lnTo>
                    <a:pt x="0" y="44"/>
                  </a:lnTo>
                  <a:lnTo>
                    <a:pt x="92" y="87"/>
                  </a:lnTo>
                  <a:lnTo>
                    <a:pt x="92" y="0"/>
                  </a:lnTo>
                  <a:close/>
                </a:path>
              </a:pathLst>
            </a:custGeom>
            <a:solidFill>
              <a:srgbClr val="000000"/>
            </a:solidFill>
            <a:ln w="9525">
              <a:noFill/>
              <a:round/>
              <a:headEnd/>
              <a:tailEnd/>
            </a:ln>
          </p:spPr>
          <p:txBody>
            <a:bodyPr/>
            <a:lstStyle/>
            <a:p>
              <a:endParaRPr lang="en-US"/>
            </a:p>
          </p:txBody>
        </p:sp>
      </p:grpSp>
      <p:grpSp>
        <p:nvGrpSpPr>
          <p:cNvPr id="423296" name="Group 384"/>
          <p:cNvGrpSpPr>
            <a:grpSpLocks/>
          </p:cNvGrpSpPr>
          <p:nvPr/>
        </p:nvGrpSpPr>
        <p:grpSpPr bwMode="auto">
          <a:xfrm>
            <a:off x="7719646" y="5151438"/>
            <a:ext cx="1103435" cy="138112"/>
            <a:chOff x="5268" y="3293"/>
            <a:chExt cx="753" cy="87"/>
          </a:xfrm>
        </p:grpSpPr>
        <p:sp>
          <p:nvSpPr>
            <p:cNvPr id="423294" name="Rectangle 382"/>
            <p:cNvSpPr>
              <a:spLocks noChangeArrowheads="1"/>
            </p:cNvSpPr>
            <p:nvPr/>
          </p:nvSpPr>
          <p:spPr bwMode="auto">
            <a:xfrm>
              <a:off x="5357" y="3330"/>
              <a:ext cx="664" cy="12"/>
            </a:xfrm>
            <a:prstGeom prst="rect">
              <a:avLst/>
            </a:prstGeom>
            <a:solidFill>
              <a:srgbClr val="000000"/>
            </a:solidFill>
            <a:ln w="9525">
              <a:noFill/>
              <a:miter lim="800000"/>
              <a:headEnd/>
              <a:tailEnd/>
            </a:ln>
          </p:spPr>
          <p:txBody>
            <a:bodyPr/>
            <a:lstStyle/>
            <a:p>
              <a:endParaRPr lang="en-US"/>
            </a:p>
          </p:txBody>
        </p:sp>
        <p:sp>
          <p:nvSpPr>
            <p:cNvPr id="423295" name="Freeform 383"/>
            <p:cNvSpPr>
              <a:spLocks/>
            </p:cNvSpPr>
            <p:nvPr/>
          </p:nvSpPr>
          <p:spPr bwMode="auto">
            <a:xfrm>
              <a:off x="5268" y="3293"/>
              <a:ext cx="92" cy="87"/>
            </a:xfrm>
            <a:custGeom>
              <a:avLst/>
              <a:gdLst/>
              <a:ahLst/>
              <a:cxnLst>
                <a:cxn ang="0">
                  <a:pos x="92" y="0"/>
                </a:cxn>
                <a:cxn ang="0">
                  <a:pos x="0" y="44"/>
                </a:cxn>
                <a:cxn ang="0">
                  <a:pos x="92" y="87"/>
                </a:cxn>
                <a:cxn ang="0">
                  <a:pos x="92" y="0"/>
                </a:cxn>
              </a:cxnLst>
              <a:rect l="0" t="0" r="r" b="b"/>
              <a:pathLst>
                <a:path w="92" h="87">
                  <a:moveTo>
                    <a:pt x="92" y="0"/>
                  </a:moveTo>
                  <a:lnTo>
                    <a:pt x="0" y="44"/>
                  </a:lnTo>
                  <a:lnTo>
                    <a:pt x="92" y="87"/>
                  </a:lnTo>
                  <a:lnTo>
                    <a:pt x="92" y="0"/>
                  </a:lnTo>
                  <a:close/>
                </a:path>
              </a:pathLst>
            </a:custGeom>
            <a:solidFill>
              <a:srgbClr val="000000"/>
            </a:solidFill>
            <a:ln w="9525">
              <a:noFill/>
              <a:round/>
              <a:headEnd/>
              <a:tailEnd/>
            </a:ln>
          </p:spPr>
          <p:txBody>
            <a:bodyPr/>
            <a:lstStyle/>
            <a:p>
              <a:endParaRPr lang="en-US"/>
            </a:p>
          </p:txBody>
        </p:sp>
      </p:grpSp>
      <p:sp>
        <p:nvSpPr>
          <p:cNvPr id="423300" name="Rectangle 388"/>
          <p:cNvSpPr>
            <a:spLocks noChangeArrowheads="1"/>
          </p:cNvSpPr>
          <p:nvPr/>
        </p:nvSpPr>
        <p:spPr bwMode="auto">
          <a:xfrm>
            <a:off x="6157547" y="3840164"/>
            <a:ext cx="41678" cy="200055"/>
          </a:xfrm>
          <a:prstGeom prst="rect">
            <a:avLst/>
          </a:prstGeom>
          <a:noFill/>
          <a:ln w="9525">
            <a:noFill/>
            <a:miter lim="800000"/>
            <a:headEnd/>
            <a:tailEnd/>
          </a:ln>
        </p:spPr>
        <p:txBody>
          <a:bodyPr wrap="none" lIns="0" tIns="0" rIns="0" bIns="0">
            <a:spAutoFit/>
          </a:bodyPr>
          <a:lstStyle/>
          <a:p>
            <a:r>
              <a:rPr lang="en-US" sz="1300">
                <a:solidFill>
                  <a:srgbClr val="000000"/>
                </a:solidFill>
                <a:latin typeface="Times New Roman" pitchFamily="18" charset="0"/>
              </a:rPr>
              <a:t> </a:t>
            </a:r>
            <a:endParaRPr lang="en-US"/>
          </a:p>
        </p:txBody>
      </p:sp>
      <p:grpSp>
        <p:nvGrpSpPr>
          <p:cNvPr id="423353" name="Group 441"/>
          <p:cNvGrpSpPr>
            <a:grpSpLocks/>
          </p:cNvGrpSpPr>
          <p:nvPr/>
        </p:nvGrpSpPr>
        <p:grpSpPr bwMode="auto">
          <a:xfrm>
            <a:off x="5190393" y="3101976"/>
            <a:ext cx="1880089" cy="2100263"/>
            <a:chOff x="3542" y="2002"/>
            <a:chExt cx="1283" cy="1323"/>
          </a:xfrm>
        </p:grpSpPr>
        <p:sp>
          <p:nvSpPr>
            <p:cNvPr id="423299" name="Freeform 387"/>
            <p:cNvSpPr>
              <a:spLocks/>
            </p:cNvSpPr>
            <p:nvPr/>
          </p:nvSpPr>
          <p:spPr bwMode="auto">
            <a:xfrm>
              <a:off x="3542" y="2002"/>
              <a:ext cx="1283" cy="1323"/>
            </a:xfrm>
            <a:custGeom>
              <a:avLst/>
              <a:gdLst/>
              <a:ahLst/>
              <a:cxnLst>
                <a:cxn ang="0">
                  <a:pos x="805" y="446"/>
                </a:cxn>
                <a:cxn ang="0">
                  <a:pos x="774" y="189"/>
                </a:cxn>
                <a:cxn ang="0">
                  <a:pos x="608" y="394"/>
                </a:cxn>
                <a:cxn ang="0">
                  <a:pos x="355" y="0"/>
                </a:cxn>
                <a:cxn ang="0">
                  <a:pos x="431" y="406"/>
                </a:cxn>
                <a:cxn ang="0">
                  <a:pos x="159" y="353"/>
                </a:cxn>
                <a:cxn ang="0">
                  <a:pos x="267" y="622"/>
                </a:cxn>
                <a:cxn ang="0">
                  <a:pos x="0" y="699"/>
                </a:cxn>
                <a:cxn ang="0">
                  <a:pos x="309" y="792"/>
                </a:cxn>
                <a:cxn ang="0">
                  <a:pos x="160" y="981"/>
                </a:cxn>
                <a:cxn ang="0">
                  <a:pos x="370" y="936"/>
                </a:cxn>
                <a:cxn ang="0">
                  <a:pos x="244" y="1297"/>
                </a:cxn>
                <a:cxn ang="0">
                  <a:pos x="538" y="963"/>
                </a:cxn>
                <a:cxn ang="0">
                  <a:pos x="547" y="1302"/>
                </a:cxn>
                <a:cxn ang="0">
                  <a:pos x="735" y="1017"/>
                </a:cxn>
                <a:cxn ang="0">
                  <a:pos x="850" y="1323"/>
                </a:cxn>
                <a:cxn ang="0">
                  <a:pos x="925" y="997"/>
                </a:cxn>
                <a:cxn ang="0">
                  <a:pos x="1166" y="1130"/>
                </a:cxn>
                <a:cxn ang="0">
                  <a:pos x="1034" y="874"/>
                </a:cxn>
                <a:cxn ang="0">
                  <a:pos x="1283" y="823"/>
                </a:cxn>
                <a:cxn ang="0">
                  <a:pos x="1074" y="672"/>
                </a:cxn>
                <a:cxn ang="0">
                  <a:pos x="1242" y="548"/>
                </a:cxn>
                <a:cxn ang="0">
                  <a:pos x="996" y="499"/>
                </a:cxn>
                <a:cxn ang="0">
                  <a:pos x="1163" y="203"/>
                </a:cxn>
                <a:cxn ang="0">
                  <a:pos x="805" y="446"/>
                </a:cxn>
              </a:cxnLst>
              <a:rect l="0" t="0" r="r" b="b"/>
              <a:pathLst>
                <a:path w="1283" h="1323">
                  <a:moveTo>
                    <a:pt x="805" y="446"/>
                  </a:moveTo>
                  <a:lnTo>
                    <a:pt x="774" y="189"/>
                  </a:lnTo>
                  <a:lnTo>
                    <a:pt x="608" y="394"/>
                  </a:lnTo>
                  <a:lnTo>
                    <a:pt x="355" y="0"/>
                  </a:lnTo>
                  <a:lnTo>
                    <a:pt x="431" y="406"/>
                  </a:lnTo>
                  <a:lnTo>
                    <a:pt x="159" y="353"/>
                  </a:lnTo>
                  <a:lnTo>
                    <a:pt x="267" y="622"/>
                  </a:lnTo>
                  <a:lnTo>
                    <a:pt x="0" y="699"/>
                  </a:lnTo>
                  <a:lnTo>
                    <a:pt x="309" y="792"/>
                  </a:lnTo>
                  <a:lnTo>
                    <a:pt x="160" y="981"/>
                  </a:lnTo>
                  <a:lnTo>
                    <a:pt x="370" y="936"/>
                  </a:lnTo>
                  <a:lnTo>
                    <a:pt x="244" y="1297"/>
                  </a:lnTo>
                  <a:lnTo>
                    <a:pt x="538" y="963"/>
                  </a:lnTo>
                  <a:lnTo>
                    <a:pt x="547" y="1302"/>
                  </a:lnTo>
                  <a:lnTo>
                    <a:pt x="735" y="1017"/>
                  </a:lnTo>
                  <a:lnTo>
                    <a:pt x="850" y="1323"/>
                  </a:lnTo>
                  <a:lnTo>
                    <a:pt x="925" y="997"/>
                  </a:lnTo>
                  <a:lnTo>
                    <a:pt x="1166" y="1130"/>
                  </a:lnTo>
                  <a:lnTo>
                    <a:pt x="1034" y="874"/>
                  </a:lnTo>
                  <a:lnTo>
                    <a:pt x="1283" y="823"/>
                  </a:lnTo>
                  <a:lnTo>
                    <a:pt x="1074" y="672"/>
                  </a:lnTo>
                  <a:lnTo>
                    <a:pt x="1242" y="548"/>
                  </a:lnTo>
                  <a:lnTo>
                    <a:pt x="996" y="499"/>
                  </a:lnTo>
                  <a:lnTo>
                    <a:pt x="1163" y="203"/>
                  </a:lnTo>
                  <a:lnTo>
                    <a:pt x="805" y="446"/>
                  </a:lnTo>
                  <a:close/>
                </a:path>
              </a:pathLst>
            </a:custGeom>
            <a:solidFill>
              <a:srgbClr val="DDDDDD"/>
            </a:solidFill>
            <a:ln w="11113">
              <a:solidFill>
                <a:srgbClr val="000000"/>
              </a:solidFill>
              <a:prstDash val="solid"/>
              <a:round/>
              <a:headEnd/>
              <a:tailEnd/>
            </a:ln>
          </p:spPr>
          <p:txBody>
            <a:bodyPr/>
            <a:lstStyle/>
            <a:p>
              <a:endParaRPr lang="en-US"/>
            </a:p>
          </p:txBody>
        </p:sp>
        <p:sp>
          <p:nvSpPr>
            <p:cNvPr id="423301" name="Rectangle 389"/>
            <p:cNvSpPr>
              <a:spLocks noChangeArrowheads="1"/>
            </p:cNvSpPr>
            <p:nvPr/>
          </p:nvSpPr>
          <p:spPr bwMode="auto">
            <a:xfrm>
              <a:off x="4040" y="2645"/>
              <a:ext cx="359" cy="107"/>
            </a:xfrm>
            <a:prstGeom prst="rect">
              <a:avLst/>
            </a:prstGeom>
            <a:noFill/>
            <a:ln w="9525">
              <a:noFill/>
              <a:miter lim="800000"/>
              <a:headEnd/>
              <a:tailEnd/>
            </a:ln>
          </p:spPr>
          <p:txBody>
            <a:bodyPr wrap="none" lIns="0" tIns="0" rIns="0" bIns="0">
              <a:spAutoFit/>
            </a:bodyPr>
            <a:lstStyle/>
            <a:p>
              <a:r>
                <a:rPr lang="en-US" sz="1100">
                  <a:solidFill>
                    <a:srgbClr val="000000"/>
                  </a:solidFill>
                </a:rPr>
                <a:t>Combat</a:t>
              </a:r>
              <a:endParaRPr lang="en-US"/>
            </a:p>
          </p:txBody>
        </p:sp>
      </p:grpSp>
      <p:sp>
        <p:nvSpPr>
          <p:cNvPr id="423302" name="Rectangle 390"/>
          <p:cNvSpPr>
            <a:spLocks noChangeArrowheads="1"/>
          </p:cNvSpPr>
          <p:nvPr/>
        </p:nvSpPr>
        <p:spPr bwMode="auto">
          <a:xfrm>
            <a:off x="6396404" y="4122739"/>
            <a:ext cx="38472" cy="169277"/>
          </a:xfrm>
          <a:prstGeom prst="rect">
            <a:avLst/>
          </a:prstGeom>
          <a:noFill/>
          <a:ln w="9525">
            <a:noFill/>
            <a:miter lim="800000"/>
            <a:headEnd/>
            <a:tailEnd/>
          </a:ln>
        </p:spPr>
        <p:txBody>
          <a:bodyPr wrap="none" lIns="0" tIns="0" rIns="0" bIns="0">
            <a:spAutoFit/>
          </a:bodyPr>
          <a:lstStyle/>
          <a:p>
            <a:r>
              <a:rPr lang="en-US" sz="1100">
                <a:solidFill>
                  <a:srgbClr val="000000"/>
                </a:solidFill>
              </a:rPr>
              <a:t> </a:t>
            </a:r>
            <a:endParaRPr lang="en-US"/>
          </a:p>
        </p:txBody>
      </p:sp>
      <p:sp>
        <p:nvSpPr>
          <p:cNvPr id="423313" name="Rectangle 401"/>
          <p:cNvSpPr>
            <a:spLocks noChangeArrowheads="1"/>
          </p:cNvSpPr>
          <p:nvPr/>
        </p:nvSpPr>
        <p:spPr bwMode="auto">
          <a:xfrm>
            <a:off x="1714501" y="4837114"/>
            <a:ext cx="860181" cy="511175"/>
          </a:xfrm>
          <a:prstGeom prst="rect">
            <a:avLst/>
          </a:prstGeom>
          <a:noFill/>
          <a:ln w="9525">
            <a:noFill/>
            <a:miter lim="800000"/>
            <a:headEnd/>
            <a:tailEnd/>
          </a:ln>
        </p:spPr>
        <p:txBody>
          <a:bodyPr/>
          <a:lstStyle/>
          <a:p>
            <a:endParaRPr lang="en-US"/>
          </a:p>
        </p:txBody>
      </p:sp>
      <p:grpSp>
        <p:nvGrpSpPr>
          <p:cNvPr id="423357" name="Group 445"/>
          <p:cNvGrpSpPr>
            <a:grpSpLocks/>
          </p:cNvGrpSpPr>
          <p:nvPr/>
        </p:nvGrpSpPr>
        <p:grpSpPr bwMode="auto">
          <a:xfrm>
            <a:off x="1714501" y="2800350"/>
            <a:ext cx="860181" cy="2489200"/>
            <a:chOff x="1170" y="1812"/>
            <a:chExt cx="587" cy="1568"/>
          </a:xfrm>
        </p:grpSpPr>
        <p:sp>
          <p:nvSpPr>
            <p:cNvPr id="423314" name="Rectangle 402"/>
            <p:cNvSpPr>
              <a:spLocks noChangeArrowheads="1"/>
            </p:cNvSpPr>
            <p:nvPr/>
          </p:nvSpPr>
          <p:spPr bwMode="auto">
            <a:xfrm>
              <a:off x="1280" y="3131"/>
              <a:ext cx="428" cy="107"/>
            </a:xfrm>
            <a:prstGeom prst="rect">
              <a:avLst/>
            </a:prstGeom>
            <a:noFill/>
            <a:ln w="9525">
              <a:noFill/>
              <a:miter lim="800000"/>
              <a:headEnd/>
              <a:tailEnd/>
            </a:ln>
          </p:spPr>
          <p:txBody>
            <a:bodyPr wrap="none" lIns="0" tIns="0" rIns="0" bIns="0">
              <a:spAutoFit/>
            </a:bodyPr>
            <a:lstStyle/>
            <a:p>
              <a:r>
                <a:rPr lang="en-US" sz="1100">
                  <a:solidFill>
                    <a:srgbClr val="000000"/>
                  </a:solidFill>
                </a:rPr>
                <a:t>generate </a:t>
              </a:r>
              <a:endParaRPr lang="en-US"/>
            </a:p>
          </p:txBody>
        </p:sp>
        <p:grpSp>
          <p:nvGrpSpPr>
            <p:cNvPr id="423355" name="Group 443"/>
            <p:cNvGrpSpPr>
              <a:grpSpLocks/>
            </p:cNvGrpSpPr>
            <p:nvPr/>
          </p:nvGrpSpPr>
          <p:grpSpPr bwMode="auto">
            <a:xfrm>
              <a:off x="1170" y="1812"/>
              <a:ext cx="587" cy="1568"/>
              <a:chOff x="1170" y="1812"/>
              <a:chExt cx="587" cy="1568"/>
            </a:xfrm>
          </p:grpSpPr>
          <p:grpSp>
            <p:nvGrpSpPr>
              <p:cNvPr id="423281" name="Group 369"/>
              <p:cNvGrpSpPr>
                <a:grpSpLocks/>
              </p:cNvGrpSpPr>
              <p:nvPr/>
            </p:nvGrpSpPr>
            <p:grpSpPr bwMode="auto">
              <a:xfrm>
                <a:off x="1170" y="2010"/>
                <a:ext cx="586" cy="87"/>
                <a:chOff x="1170" y="2010"/>
                <a:chExt cx="586" cy="87"/>
              </a:xfrm>
            </p:grpSpPr>
            <p:sp>
              <p:nvSpPr>
                <p:cNvPr id="423279" name="Rectangle 367"/>
                <p:cNvSpPr>
                  <a:spLocks noChangeArrowheads="1"/>
                </p:cNvSpPr>
                <p:nvPr/>
              </p:nvSpPr>
              <p:spPr bwMode="auto">
                <a:xfrm>
                  <a:off x="1170" y="2046"/>
                  <a:ext cx="498" cy="13"/>
                </a:xfrm>
                <a:prstGeom prst="rect">
                  <a:avLst/>
                </a:prstGeom>
                <a:solidFill>
                  <a:srgbClr val="000000"/>
                </a:solidFill>
                <a:ln w="9525">
                  <a:noFill/>
                  <a:miter lim="800000"/>
                  <a:headEnd/>
                  <a:tailEnd/>
                </a:ln>
              </p:spPr>
              <p:txBody>
                <a:bodyPr/>
                <a:lstStyle/>
                <a:p>
                  <a:endParaRPr lang="en-US"/>
                </a:p>
              </p:txBody>
            </p:sp>
            <p:sp>
              <p:nvSpPr>
                <p:cNvPr id="423280" name="Freeform 368"/>
                <p:cNvSpPr>
                  <a:spLocks/>
                </p:cNvSpPr>
                <p:nvPr/>
              </p:nvSpPr>
              <p:spPr bwMode="auto">
                <a:xfrm>
                  <a:off x="1665" y="2010"/>
                  <a:ext cx="91" cy="87"/>
                </a:xfrm>
                <a:custGeom>
                  <a:avLst/>
                  <a:gdLst/>
                  <a:ahLst/>
                  <a:cxnLst>
                    <a:cxn ang="0">
                      <a:pos x="0" y="87"/>
                    </a:cxn>
                    <a:cxn ang="0">
                      <a:pos x="91" y="44"/>
                    </a:cxn>
                    <a:cxn ang="0">
                      <a:pos x="0" y="0"/>
                    </a:cxn>
                    <a:cxn ang="0">
                      <a:pos x="0" y="87"/>
                    </a:cxn>
                  </a:cxnLst>
                  <a:rect l="0" t="0" r="r" b="b"/>
                  <a:pathLst>
                    <a:path w="91" h="87">
                      <a:moveTo>
                        <a:pt x="0" y="87"/>
                      </a:moveTo>
                      <a:lnTo>
                        <a:pt x="91" y="44"/>
                      </a:lnTo>
                      <a:lnTo>
                        <a:pt x="0" y="0"/>
                      </a:lnTo>
                      <a:lnTo>
                        <a:pt x="0" y="87"/>
                      </a:lnTo>
                      <a:close/>
                    </a:path>
                  </a:pathLst>
                </a:custGeom>
                <a:solidFill>
                  <a:srgbClr val="000000"/>
                </a:solidFill>
                <a:ln w="9525">
                  <a:noFill/>
                  <a:round/>
                  <a:headEnd/>
                  <a:tailEnd/>
                </a:ln>
              </p:spPr>
              <p:txBody>
                <a:bodyPr/>
                <a:lstStyle/>
                <a:p>
                  <a:endParaRPr lang="en-US"/>
                </a:p>
              </p:txBody>
            </p:sp>
          </p:grpSp>
          <p:grpSp>
            <p:nvGrpSpPr>
              <p:cNvPr id="423284" name="Group 372"/>
              <p:cNvGrpSpPr>
                <a:grpSpLocks/>
              </p:cNvGrpSpPr>
              <p:nvPr/>
            </p:nvGrpSpPr>
            <p:grpSpPr bwMode="auto">
              <a:xfrm>
                <a:off x="1170" y="3293"/>
                <a:ext cx="586" cy="87"/>
                <a:chOff x="1170" y="3293"/>
                <a:chExt cx="586" cy="87"/>
              </a:xfrm>
            </p:grpSpPr>
            <p:sp>
              <p:nvSpPr>
                <p:cNvPr id="423282" name="Rectangle 370"/>
                <p:cNvSpPr>
                  <a:spLocks noChangeArrowheads="1"/>
                </p:cNvSpPr>
                <p:nvPr/>
              </p:nvSpPr>
              <p:spPr bwMode="auto">
                <a:xfrm>
                  <a:off x="1170" y="3330"/>
                  <a:ext cx="498" cy="12"/>
                </a:xfrm>
                <a:prstGeom prst="rect">
                  <a:avLst/>
                </a:prstGeom>
                <a:solidFill>
                  <a:srgbClr val="000000"/>
                </a:solidFill>
                <a:ln w="9525">
                  <a:noFill/>
                  <a:miter lim="800000"/>
                  <a:headEnd/>
                  <a:tailEnd/>
                </a:ln>
              </p:spPr>
              <p:txBody>
                <a:bodyPr/>
                <a:lstStyle/>
                <a:p>
                  <a:endParaRPr lang="en-US"/>
                </a:p>
              </p:txBody>
            </p:sp>
            <p:sp>
              <p:nvSpPr>
                <p:cNvPr id="423283" name="Freeform 371"/>
                <p:cNvSpPr>
                  <a:spLocks/>
                </p:cNvSpPr>
                <p:nvPr/>
              </p:nvSpPr>
              <p:spPr bwMode="auto">
                <a:xfrm>
                  <a:off x="1665" y="3293"/>
                  <a:ext cx="91" cy="87"/>
                </a:xfrm>
                <a:custGeom>
                  <a:avLst/>
                  <a:gdLst/>
                  <a:ahLst/>
                  <a:cxnLst>
                    <a:cxn ang="0">
                      <a:pos x="0" y="87"/>
                    </a:cxn>
                    <a:cxn ang="0">
                      <a:pos x="91" y="44"/>
                    </a:cxn>
                    <a:cxn ang="0">
                      <a:pos x="0" y="0"/>
                    </a:cxn>
                    <a:cxn ang="0">
                      <a:pos x="0" y="87"/>
                    </a:cxn>
                  </a:cxnLst>
                  <a:rect l="0" t="0" r="r" b="b"/>
                  <a:pathLst>
                    <a:path w="91" h="87">
                      <a:moveTo>
                        <a:pt x="0" y="87"/>
                      </a:moveTo>
                      <a:lnTo>
                        <a:pt x="91" y="44"/>
                      </a:lnTo>
                      <a:lnTo>
                        <a:pt x="0" y="0"/>
                      </a:lnTo>
                      <a:lnTo>
                        <a:pt x="0" y="87"/>
                      </a:lnTo>
                      <a:close/>
                    </a:path>
                  </a:pathLst>
                </a:custGeom>
                <a:solidFill>
                  <a:srgbClr val="000000"/>
                </a:solidFill>
                <a:ln w="9525">
                  <a:noFill/>
                  <a:round/>
                  <a:headEnd/>
                  <a:tailEnd/>
                </a:ln>
              </p:spPr>
              <p:txBody>
                <a:bodyPr/>
                <a:lstStyle/>
                <a:p>
                  <a:endParaRPr lang="en-US"/>
                </a:p>
              </p:txBody>
            </p:sp>
          </p:grpSp>
          <p:sp>
            <p:nvSpPr>
              <p:cNvPr id="423309" name="Rectangle 397"/>
              <p:cNvSpPr>
                <a:spLocks noChangeArrowheads="1"/>
              </p:cNvSpPr>
              <p:nvPr/>
            </p:nvSpPr>
            <p:spPr bwMode="auto">
              <a:xfrm>
                <a:off x="1170" y="1812"/>
                <a:ext cx="587" cy="322"/>
              </a:xfrm>
              <a:prstGeom prst="rect">
                <a:avLst/>
              </a:prstGeom>
              <a:noFill/>
              <a:ln w="9525">
                <a:noFill/>
                <a:miter lim="800000"/>
                <a:headEnd/>
                <a:tailEnd/>
              </a:ln>
            </p:spPr>
            <p:txBody>
              <a:bodyPr/>
              <a:lstStyle/>
              <a:p>
                <a:endParaRPr lang="en-US"/>
              </a:p>
            </p:txBody>
          </p:sp>
          <p:sp>
            <p:nvSpPr>
              <p:cNvPr id="423310" name="Rectangle 398"/>
              <p:cNvSpPr>
                <a:spLocks noChangeArrowheads="1"/>
              </p:cNvSpPr>
              <p:nvPr/>
            </p:nvSpPr>
            <p:spPr bwMode="auto">
              <a:xfrm>
                <a:off x="1280" y="1847"/>
                <a:ext cx="428" cy="107"/>
              </a:xfrm>
              <a:prstGeom prst="rect">
                <a:avLst/>
              </a:prstGeom>
              <a:noFill/>
              <a:ln w="9525">
                <a:noFill/>
                <a:miter lim="800000"/>
                <a:headEnd/>
                <a:tailEnd/>
              </a:ln>
            </p:spPr>
            <p:txBody>
              <a:bodyPr wrap="none" lIns="0" tIns="0" rIns="0" bIns="0">
                <a:spAutoFit/>
              </a:bodyPr>
              <a:lstStyle/>
              <a:p>
                <a:r>
                  <a:rPr lang="en-US" sz="1100">
                    <a:solidFill>
                      <a:srgbClr val="000000"/>
                    </a:solidFill>
                  </a:rPr>
                  <a:t>generate </a:t>
                </a:r>
                <a:endParaRPr lang="en-US"/>
              </a:p>
            </p:txBody>
          </p:sp>
          <p:sp>
            <p:nvSpPr>
              <p:cNvPr id="423311" name="Rectangle 399"/>
              <p:cNvSpPr>
                <a:spLocks noChangeArrowheads="1"/>
              </p:cNvSpPr>
              <p:nvPr/>
            </p:nvSpPr>
            <p:spPr bwMode="auto">
              <a:xfrm>
                <a:off x="1352" y="1949"/>
                <a:ext cx="261" cy="107"/>
              </a:xfrm>
              <a:prstGeom prst="rect">
                <a:avLst/>
              </a:prstGeom>
              <a:noFill/>
              <a:ln w="9525">
                <a:noFill/>
                <a:miter lim="800000"/>
                <a:headEnd/>
                <a:tailEnd/>
              </a:ln>
            </p:spPr>
            <p:txBody>
              <a:bodyPr wrap="none" lIns="0" tIns="0" rIns="0" bIns="0">
                <a:spAutoFit/>
              </a:bodyPr>
              <a:lstStyle/>
              <a:p>
                <a:r>
                  <a:rPr lang="en-US" sz="1100">
                    <a:solidFill>
                      <a:srgbClr val="000000"/>
                    </a:solidFill>
                  </a:rPr>
                  <a:t>script</a:t>
                </a:r>
                <a:endParaRPr lang="en-US"/>
              </a:p>
            </p:txBody>
          </p:sp>
          <p:sp>
            <p:nvSpPr>
              <p:cNvPr id="423312" name="Rectangle 400"/>
              <p:cNvSpPr>
                <a:spLocks noChangeArrowheads="1"/>
              </p:cNvSpPr>
              <p:nvPr/>
            </p:nvSpPr>
            <p:spPr bwMode="auto">
              <a:xfrm>
                <a:off x="1574" y="1949"/>
                <a:ext cx="26" cy="107"/>
              </a:xfrm>
              <a:prstGeom prst="rect">
                <a:avLst/>
              </a:prstGeom>
              <a:noFill/>
              <a:ln w="9525">
                <a:noFill/>
                <a:miter lim="800000"/>
                <a:headEnd/>
                <a:tailEnd/>
              </a:ln>
            </p:spPr>
            <p:txBody>
              <a:bodyPr wrap="none" lIns="0" tIns="0" rIns="0" bIns="0">
                <a:spAutoFit/>
              </a:bodyPr>
              <a:lstStyle/>
              <a:p>
                <a:r>
                  <a:rPr lang="en-US" sz="1100">
                    <a:solidFill>
                      <a:srgbClr val="000000"/>
                    </a:solidFill>
                  </a:rPr>
                  <a:t> </a:t>
                </a:r>
                <a:endParaRPr lang="en-US"/>
              </a:p>
            </p:txBody>
          </p:sp>
          <p:sp>
            <p:nvSpPr>
              <p:cNvPr id="423315" name="Rectangle 403"/>
              <p:cNvSpPr>
                <a:spLocks noChangeArrowheads="1"/>
              </p:cNvSpPr>
              <p:nvPr/>
            </p:nvSpPr>
            <p:spPr bwMode="auto">
              <a:xfrm>
                <a:off x="1352" y="3232"/>
                <a:ext cx="261" cy="107"/>
              </a:xfrm>
              <a:prstGeom prst="rect">
                <a:avLst/>
              </a:prstGeom>
              <a:noFill/>
              <a:ln w="9525">
                <a:noFill/>
                <a:miter lim="800000"/>
                <a:headEnd/>
                <a:tailEnd/>
              </a:ln>
            </p:spPr>
            <p:txBody>
              <a:bodyPr wrap="none" lIns="0" tIns="0" rIns="0" bIns="0">
                <a:spAutoFit/>
              </a:bodyPr>
              <a:lstStyle/>
              <a:p>
                <a:r>
                  <a:rPr lang="en-US" sz="1100">
                    <a:solidFill>
                      <a:srgbClr val="000000"/>
                    </a:solidFill>
                  </a:rPr>
                  <a:t>script</a:t>
                </a:r>
                <a:endParaRPr lang="en-US"/>
              </a:p>
            </p:txBody>
          </p:sp>
        </p:grpSp>
      </p:grpSp>
      <p:sp>
        <p:nvSpPr>
          <p:cNvPr id="423316" name="Rectangle 404"/>
          <p:cNvSpPr>
            <a:spLocks noChangeArrowheads="1"/>
          </p:cNvSpPr>
          <p:nvPr/>
        </p:nvSpPr>
        <p:spPr bwMode="auto">
          <a:xfrm>
            <a:off x="2306516" y="5054601"/>
            <a:ext cx="38472" cy="169277"/>
          </a:xfrm>
          <a:prstGeom prst="rect">
            <a:avLst/>
          </a:prstGeom>
          <a:noFill/>
          <a:ln w="9525">
            <a:noFill/>
            <a:miter lim="800000"/>
            <a:headEnd/>
            <a:tailEnd/>
          </a:ln>
        </p:spPr>
        <p:txBody>
          <a:bodyPr wrap="none" lIns="0" tIns="0" rIns="0" bIns="0">
            <a:spAutoFit/>
          </a:bodyPr>
          <a:lstStyle/>
          <a:p>
            <a:r>
              <a:rPr lang="en-US" sz="1100">
                <a:solidFill>
                  <a:srgbClr val="000000"/>
                </a:solidFill>
              </a:rPr>
              <a:t> </a:t>
            </a:r>
            <a:endParaRPr lang="en-US"/>
          </a:p>
        </p:txBody>
      </p:sp>
      <p:grpSp>
        <p:nvGrpSpPr>
          <p:cNvPr id="423358" name="Group 446"/>
          <p:cNvGrpSpPr>
            <a:grpSpLocks/>
          </p:cNvGrpSpPr>
          <p:nvPr/>
        </p:nvGrpSpPr>
        <p:grpSpPr bwMode="auto">
          <a:xfrm>
            <a:off x="3553559" y="2800350"/>
            <a:ext cx="1104900" cy="2547938"/>
            <a:chOff x="2425" y="1812"/>
            <a:chExt cx="754" cy="1605"/>
          </a:xfrm>
        </p:grpSpPr>
        <p:sp>
          <p:nvSpPr>
            <p:cNvPr id="423318" name="Rectangle 406"/>
            <p:cNvSpPr>
              <a:spLocks noChangeArrowheads="1"/>
            </p:cNvSpPr>
            <p:nvPr/>
          </p:nvSpPr>
          <p:spPr bwMode="auto">
            <a:xfrm>
              <a:off x="2555" y="1847"/>
              <a:ext cx="400" cy="107"/>
            </a:xfrm>
            <a:prstGeom prst="rect">
              <a:avLst/>
            </a:prstGeom>
            <a:noFill/>
            <a:ln w="9525">
              <a:noFill/>
              <a:miter lim="800000"/>
              <a:headEnd/>
              <a:tailEnd/>
            </a:ln>
          </p:spPr>
          <p:txBody>
            <a:bodyPr wrap="none" lIns="0" tIns="0" rIns="0" bIns="0">
              <a:spAutoFit/>
            </a:bodyPr>
            <a:lstStyle/>
            <a:p>
              <a:r>
                <a:rPr lang="en-US" sz="1100">
                  <a:solidFill>
                    <a:srgbClr val="000000"/>
                  </a:solidFill>
                </a:rPr>
                <a:t>scripted </a:t>
              </a:r>
              <a:endParaRPr lang="en-US"/>
            </a:p>
          </p:txBody>
        </p:sp>
        <p:sp>
          <p:nvSpPr>
            <p:cNvPr id="423322" name="Rectangle 410"/>
            <p:cNvSpPr>
              <a:spLocks noChangeArrowheads="1"/>
            </p:cNvSpPr>
            <p:nvPr/>
          </p:nvSpPr>
          <p:spPr bwMode="auto">
            <a:xfrm>
              <a:off x="2555" y="3131"/>
              <a:ext cx="400" cy="107"/>
            </a:xfrm>
            <a:prstGeom prst="rect">
              <a:avLst/>
            </a:prstGeom>
            <a:noFill/>
            <a:ln w="9525">
              <a:noFill/>
              <a:miter lim="800000"/>
              <a:headEnd/>
              <a:tailEnd/>
            </a:ln>
          </p:spPr>
          <p:txBody>
            <a:bodyPr wrap="none" lIns="0" tIns="0" rIns="0" bIns="0">
              <a:spAutoFit/>
            </a:bodyPr>
            <a:lstStyle/>
            <a:p>
              <a:r>
                <a:rPr lang="en-US" sz="1100">
                  <a:solidFill>
                    <a:srgbClr val="000000"/>
                  </a:solidFill>
                </a:rPr>
                <a:t>scripted </a:t>
              </a:r>
              <a:endParaRPr lang="en-US"/>
            </a:p>
          </p:txBody>
        </p:sp>
        <p:grpSp>
          <p:nvGrpSpPr>
            <p:cNvPr id="423356" name="Group 444"/>
            <p:cNvGrpSpPr>
              <a:grpSpLocks/>
            </p:cNvGrpSpPr>
            <p:nvPr/>
          </p:nvGrpSpPr>
          <p:grpSpPr bwMode="auto">
            <a:xfrm>
              <a:off x="2425" y="1812"/>
              <a:ext cx="754" cy="1605"/>
              <a:chOff x="2425" y="1812"/>
              <a:chExt cx="754" cy="1605"/>
            </a:xfrm>
          </p:grpSpPr>
          <p:grpSp>
            <p:nvGrpSpPr>
              <p:cNvPr id="423287" name="Group 375"/>
              <p:cNvGrpSpPr>
                <a:grpSpLocks/>
              </p:cNvGrpSpPr>
              <p:nvPr/>
            </p:nvGrpSpPr>
            <p:grpSpPr bwMode="auto">
              <a:xfrm>
                <a:off x="2425" y="2010"/>
                <a:ext cx="754" cy="87"/>
                <a:chOff x="2425" y="2010"/>
                <a:chExt cx="754" cy="87"/>
              </a:xfrm>
            </p:grpSpPr>
            <p:sp>
              <p:nvSpPr>
                <p:cNvPr id="423285" name="Rectangle 373"/>
                <p:cNvSpPr>
                  <a:spLocks noChangeArrowheads="1"/>
                </p:cNvSpPr>
                <p:nvPr/>
              </p:nvSpPr>
              <p:spPr bwMode="auto">
                <a:xfrm>
                  <a:off x="2425" y="2046"/>
                  <a:ext cx="664" cy="13"/>
                </a:xfrm>
                <a:prstGeom prst="rect">
                  <a:avLst/>
                </a:prstGeom>
                <a:solidFill>
                  <a:srgbClr val="000000"/>
                </a:solidFill>
                <a:ln w="9525">
                  <a:noFill/>
                  <a:miter lim="800000"/>
                  <a:headEnd/>
                  <a:tailEnd/>
                </a:ln>
              </p:spPr>
              <p:txBody>
                <a:bodyPr/>
                <a:lstStyle/>
                <a:p>
                  <a:endParaRPr lang="en-US"/>
                </a:p>
              </p:txBody>
            </p:sp>
            <p:sp>
              <p:nvSpPr>
                <p:cNvPr id="423286" name="Freeform 374"/>
                <p:cNvSpPr>
                  <a:spLocks/>
                </p:cNvSpPr>
                <p:nvPr/>
              </p:nvSpPr>
              <p:spPr bwMode="auto">
                <a:xfrm>
                  <a:off x="3087" y="2010"/>
                  <a:ext cx="92" cy="87"/>
                </a:xfrm>
                <a:custGeom>
                  <a:avLst/>
                  <a:gdLst/>
                  <a:ahLst/>
                  <a:cxnLst>
                    <a:cxn ang="0">
                      <a:pos x="0" y="87"/>
                    </a:cxn>
                    <a:cxn ang="0">
                      <a:pos x="92" y="44"/>
                    </a:cxn>
                    <a:cxn ang="0">
                      <a:pos x="0" y="0"/>
                    </a:cxn>
                    <a:cxn ang="0">
                      <a:pos x="0" y="87"/>
                    </a:cxn>
                  </a:cxnLst>
                  <a:rect l="0" t="0" r="r" b="b"/>
                  <a:pathLst>
                    <a:path w="92" h="87">
                      <a:moveTo>
                        <a:pt x="0" y="87"/>
                      </a:moveTo>
                      <a:lnTo>
                        <a:pt x="92" y="44"/>
                      </a:lnTo>
                      <a:lnTo>
                        <a:pt x="0" y="0"/>
                      </a:lnTo>
                      <a:lnTo>
                        <a:pt x="0" y="87"/>
                      </a:lnTo>
                      <a:close/>
                    </a:path>
                  </a:pathLst>
                </a:custGeom>
                <a:solidFill>
                  <a:srgbClr val="000000"/>
                </a:solidFill>
                <a:ln w="9525">
                  <a:noFill/>
                  <a:round/>
                  <a:headEnd/>
                  <a:tailEnd/>
                </a:ln>
              </p:spPr>
              <p:txBody>
                <a:bodyPr/>
                <a:lstStyle/>
                <a:p>
                  <a:endParaRPr lang="en-US"/>
                </a:p>
              </p:txBody>
            </p:sp>
          </p:grpSp>
          <p:grpSp>
            <p:nvGrpSpPr>
              <p:cNvPr id="423290" name="Group 378"/>
              <p:cNvGrpSpPr>
                <a:grpSpLocks/>
              </p:cNvGrpSpPr>
              <p:nvPr/>
            </p:nvGrpSpPr>
            <p:grpSpPr bwMode="auto">
              <a:xfrm>
                <a:off x="2425" y="3293"/>
                <a:ext cx="754" cy="87"/>
                <a:chOff x="2425" y="3293"/>
                <a:chExt cx="754" cy="87"/>
              </a:xfrm>
            </p:grpSpPr>
            <p:sp>
              <p:nvSpPr>
                <p:cNvPr id="423288" name="Rectangle 376"/>
                <p:cNvSpPr>
                  <a:spLocks noChangeArrowheads="1"/>
                </p:cNvSpPr>
                <p:nvPr/>
              </p:nvSpPr>
              <p:spPr bwMode="auto">
                <a:xfrm>
                  <a:off x="2425" y="3330"/>
                  <a:ext cx="664" cy="12"/>
                </a:xfrm>
                <a:prstGeom prst="rect">
                  <a:avLst/>
                </a:prstGeom>
                <a:solidFill>
                  <a:srgbClr val="000000"/>
                </a:solidFill>
                <a:ln w="9525">
                  <a:noFill/>
                  <a:miter lim="800000"/>
                  <a:headEnd/>
                  <a:tailEnd/>
                </a:ln>
              </p:spPr>
              <p:txBody>
                <a:bodyPr/>
                <a:lstStyle/>
                <a:p>
                  <a:endParaRPr lang="en-US"/>
                </a:p>
              </p:txBody>
            </p:sp>
            <p:sp>
              <p:nvSpPr>
                <p:cNvPr id="423289" name="Freeform 377"/>
                <p:cNvSpPr>
                  <a:spLocks/>
                </p:cNvSpPr>
                <p:nvPr/>
              </p:nvSpPr>
              <p:spPr bwMode="auto">
                <a:xfrm>
                  <a:off x="3087" y="3293"/>
                  <a:ext cx="92" cy="87"/>
                </a:xfrm>
                <a:custGeom>
                  <a:avLst/>
                  <a:gdLst/>
                  <a:ahLst/>
                  <a:cxnLst>
                    <a:cxn ang="0">
                      <a:pos x="0" y="87"/>
                    </a:cxn>
                    <a:cxn ang="0">
                      <a:pos x="92" y="44"/>
                    </a:cxn>
                    <a:cxn ang="0">
                      <a:pos x="0" y="0"/>
                    </a:cxn>
                    <a:cxn ang="0">
                      <a:pos x="0" y="87"/>
                    </a:cxn>
                  </a:cxnLst>
                  <a:rect l="0" t="0" r="r" b="b"/>
                  <a:pathLst>
                    <a:path w="92" h="87">
                      <a:moveTo>
                        <a:pt x="0" y="87"/>
                      </a:moveTo>
                      <a:lnTo>
                        <a:pt x="92" y="44"/>
                      </a:lnTo>
                      <a:lnTo>
                        <a:pt x="0" y="0"/>
                      </a:lnTo>
                      <a:lnTo>
                        <a:pt x="0" y="87"/>
                      </a:lnTo>
                      <a:close/>
                    </a:path>
                  </a:pathLst>
                </a:custGeom>
                <a:solidFill>
                  <a:srgbClr val="000000"/>
                </a:solidFill>
                <a:ln w="9525">
                  <a:noFill/>
                  <a:round/>
                  <a:headEnd/>
                  <a:tailEnd/>
                </a:ln>
              </p:spPr>
              <p:txBody>
                <a:bodyPr/>
                <a:lstStyle/>
                <a:p>
                  <a:endParaRPr lang="en-US"/>
                </a:p>
              </p:txBody>
            </p:sp>
          </p:grpSp>
          <p:sp>
            <p:nvSpPr>
              <p:cNvPr id="423317" name="Rectangle 405"/>
              <p:cNvSpPr>
                <a:spLocks noChangeArrowheads="1"/>
              </p:cNvSpPr>
              <p:nvPr/>
            </p:nvSpPr>
            <p:spPr bwMode="auto">
              <a:xfrm>
                <a:off x="2425" y="1812"/>
                <a:ext cx="586" cy="322"/>
              </a:xfrm>
              <a:prstGeom prst="rect">
                <a:avLst/>
              </a:prstGeom>
              <a:noFill/>
              <a:ln w="9525">
                <a:noFill/>
                <a:miter lim="800000"/>
                <a:headEnd/>
                <a:tailEnd/>
              </a:ln>
            </p:spPr>
            <p:txBody>
              <a:bodyPr/>
              <a:lstStyle/>
              <a:p>
                <a:endParaRPr lang="en-US"/>
              </a:p>
            </p:txBody>
          </p:sp>
          <p:sp>
            <p:nvSpPr>
              <p:cNvPr id="423319" name="Rectangle 407"/>
              <p:cNvSpPr>
                <a:spLocks noChangeArrowheads="1"/>
              </p:cNvSpPr>
              <p:nvPr/>
            </p:nvSpPr>
            <p:spPr bwMode="auto">
              <a:xfrm>
                <a:off x="2579" y="1949"/>
                <a:ext cx="326" cy="107"/>
              </a:xfrm>
              <a:prstGeom prst="rect">
                <a:avLst/>
              </a:prstGeom>
              <a:noFill/>
              <a:ln w="9525">
                <a:noFill/>
                <a:miter lim="800000"/>
                <a:headEnd/>
                <a:tailEnd/>
              </a:ln>
            </p:spPr>
            <p:txBody>
              <a:bodyPr wrap="none" lIns="0" tIns="0" rIns="0" bIns="0">
                <a:spAutoFit/>
              </a:bodyPr>
              <a:lstStyle/>
              <a:p>
                <a:r>
                  <a:rPr lang="en-US" sz="1100">
                    <a:solidFill>
                      <a:srgbClr val="000000"/>
                    </a:solidFill>
                  </a:rPr>
                  <a:t>control</a:t>
                </a:r>
                <a:endParaRPr lang="en-US"/>
              </a:p>
            </p:txBody>
          </p:sp>
          <p:sp>
            <p:nvSpPr>
              <p:cNvPr id="423320" name="Rectangle 408"/>
              <p:cNvSpPr>
                <a:spLocks noChangeArrowheads="1"/>
              </p:cNvSpPr>
              <p:nvPr/>
            </p:nvSpPr>
            <p:spPr bwMode="auto">
              <a:xfrm>
                <a:off x="2856" y="1949"/>
                <a:ext cx="26" cy="107"/>
              </a:xfrm>
              <a:prstGeom prst="rect">
                <a:avLst/>
              </a:prstGeom>
              <a:noFill/>
              <a:ln w="9525">
                <a:noFill/>
                <a:miter lim="800000"/>
                <a:headEnd/>
                <a:tailEnd/>
              </a:ln>
            </p:spPr>
            <p:txBody>
              <a:bodyPr wrap="none" lIns="0" tIns="0" rIns="0" bIns="0">
                <a:spAutoFit/>
              </a:bodyPr>
              <a:lstStyle/>
              <a:p>
                <a:r>
                  <a:rPr lang="en-US" sz="1100">
                    <a:solidFill>
                      <a:srgbClr val="000000"/>
                    </a:solidFill>
                  </a:rPr>
                  <a:t> </a:t>
                </a:r>
                <a:endParaRPr lang="en-US"/>
              </a:p>
            </p:txBody>
          </p:sp>
          <p:sp>
            <p:nvSpPr>
              <p:cNvPr id="423321" name="Rectangle 409"/>
              <p:cNvSpPr>
                <a:spLocks noChangeArrowheads="1"/>
              </p:cNvSpPr>
              <p:nvPr/>
            </p:nvSpPr>
            <p:spPr bwMode="auto">
              <a:xfrm>
                <a:off x="2425" y="3095"/>
                <a:ext cx="586" cy="322"/>
              </a:xfrm>
              <a:prstGeom prst="rect">
                <a:avLst/>
              </a:prstGeom>
              <a:noFill/>
              <a:ln w="9525">
                <a:noFill/>
                <a:miter lim="800000"/>
                <a:headEnd/>
                <a:tailEnd/>
              </a:ln>
            </p:spPr>
            <p:txBody>
              <a:bodyPr/>
              <a:lstStyle/>
              <a:p>
                <a:endParaRPr lang="en-US"/>
              </a:p>
            </p:txBody>
          </p:sp>
          <p:sp>
            <p:nvSpPr>
              <p:cNvPr id="423323" name="Rectangle 411"/>
              <p:cNvSpPr>
                <a:spLocks noChangeArrowheads="1"/>
              </p:cNvSpPr>
              <p:nvPr/>
            </p:nvSpPr>
            <p:spPr bwMode="auto">
              <a:xfrm>
                <a:off x="2579" y="3232"/>
                <a:ext cx="326" cy="107"/>
              </a:xfrm>
              <a:prstGeom prst="rect">
                <a:avLst/>
              </a:prstGeom>
              <a:noFill/>
              <a:ln w="9525">
                <a:noFill/>
                <a:miter lim="800000"/>
                <a:headEnd/>
                <a:tailEnd/>
              </a:ln>
            </p:spPr>
            <p:txBody>
              <a:bodyPr wrap="none" lIns="0" tIns="0" rIns="0" bIns="0">
                <a:spAutoFit/>
              </a:bodyPr>
              <a:lstStyle/>
              <a:p>
                <a:r>
                  <a:rPr lang="en-US" sz="1100">
                    <a:solidFill>
                      <a:srgbClr val="000000"/>
                    </a:solidFill>
                  </a:rPr>
                  <a:t>control</a:t>
                </a:r>
                <a:endParaRPr lang="en-US"/>
              </a:p>
            </p:txBody>
          </p:sp>
        </p:grpSp>
      </p:grpSp>
      <p:sp>
        <p:nvSpPr>
          <p:cNvPr id="423324" name="Rectangle 412"/>
          <p:cNvSpPr>
            <a:spLocks noChangeArrowheads="1"/>
          </p:cNvSpPr>
          <p:nvPr/>
        </p:nvSpPr>
        <p:spPr bwMode="auto">
          <a:xfrm>
            <a:off x="4185139" y="5054601"/>
            <a:ext cx="38472" cy="169277"/>
          </a:xfrm>
          <a:prstGeom prst="rect">
            <a:avLst/>
          </a:prstGeom>
          <a:noFill/>
          <a:ln w="9525">
            <a:noFill/>
            <a:miter lim="800000"/>
            <a:headEnd/>
            <a:tailEnd/>
          </a:ln>
        </p:spPr>
        <p:txBody>
          <a:bodyPr wrap="none" lIns="0" tIns="0" rIns="0" bIns="0">
            <a:spAutoFit/>
          </a:bodyPr>
          <a:lstStyle/>
          <a:p>
            <a:r>
              <a:rPr lang="en-US" sz="1100">
                <a:solidFill>
                  <a:srgbClr val="000000"/>
                </a:solidFill>
              </a:rPr>
              <a:t> </a:t>
            </a:r>
            <a:endParaRPr lang="en-US"/>
          </a:p>
        </p:txBody>
      </p:sp>
      <p:sp>
        <p:nvSpPr>
          <p:cNvPr id="423325" name="Rectangle 413"/>
          <p:cNvSpPr>
            <a:spLocks noChangeArrowheads="1"/>
          </p:cNvSpPr>
          <p:nvPr/>
        </p:nvSpPr>
        <p:spPr bwMode="auto">
          <a:xfrm>
            <a:off x="7965831" y="2800351"/>
            <a:ext cx="858715" cy="511175"/>
          </a:xfrm>
          <a:prstGeom prst="rect">
            <a:avLst/>
          </a:prstGeom>
          <a:noFill/>
          <a:ln w="9525">
            <a:noFill/>
            <a:miter lim="800000"/>
            <a:headEnd/>
            <a:tailEnd/>
          </a:ln>
        </p:spPr>
        <p:txBody>
          <a:bodyPr/>
          <a:lstStyle/>
          <a:p>
            <a:endParaRPr lang="en-US"/>
          </a:p>
        </p:txBody>
      </p:sp>
      <p:sp>
        <p:nvSpPr>
          <p:cNvPr id="423326" name="Rectangle 414"/>
          <p:cNvSpPr>
            <a:spLocks noChangeArrowheads="1"/>
          </p:cNvSpPr>
          <p:nvPr/>
        </p:nvSpPr>
        <p:spPr bwMode="auto">
          <a:xfrm>
            <a:off x="8185639" y="2855914"/>
            <a:ext cx="501740" cy="169277"/>
          </a:xfrm>
          <a:prstGeom prst="rect">
            <a:avLst/>
          </a:prstGeom>
          <a:noFill/>
          <a:ln w="9525">
            <a:noFill/>
            <a:miter lim="800000"/>
            <a:headEnd/>
            <a:tailEnd/>
          </a:ln>
        </p:spPr>
        <p:txBody>
          <a:bodyPr wrap="none" lIns="0" tIns="0" rIns="0" bIns="0">
            <a:spAutoFit/>
          </a:bodyPr>
          <a:lstStyle/>
          <a:p>
            <a:r>
              <a:rPr lang="en-US" sz="1100">
                <a:solidFill>
                  <a:srgbClr val="000000"/>
                </a:solidFill>
              </a:rPr>
              <a:t>human </a:t>
            </a:r>
            <a:endParaRPr lang="en-US"/>
          </a:p>
        </p:txBody>
      </p:sp>
      <p:sp>
        <p:nvSpPr>
          <p:cNvPr id="423327" name="Rectangle 415"/>
          <p:cNvSpPr>
            <a:spLocks noChangeArrowheads="1"/>
          </p:cNvSpPr>
          <p:nvPr/>
        </p:nvSpPr>
        <p:spPr bwMode="auto">
          <a:xfrm>
            <a:off x="8191500" y="3017839"/>
            <a:ext cx="477695" cy="169277"/>
          </a:xfrm>
          <a:prstGeom prst="rect">
            <a:avLst/>
          </a:prstGeom>
          <a:noFill/>
          <a:ln w="9525">
            <a:noFill/>
            <a:miter lim="800000"/>
            <a:headEnd/>
            <a:tailEnd/>
          </a:ln>
        </p:spPr>
        <p:txBody>
          <a:bodyPr wrap="none" lIns="0" tIns="0" rIns="0" bIns="0">
            <a:spAutoFit/>
          </a:bodyPr>
          <a:lstStyle/>
          <a:p>
            <a:r>
              <a:rPr lang="en-US" sz="1100">
                <a:solidFill>
                  <a:srgbClr val="000000"/>
                </a:solidFill>
              </a:rPr>
              <a:t>control</a:t>
            </a:r>
            <a:endParaRPr lang="en-US"/>
          </a:p>
        </p:txBody>
      </p:sp>
      <p:sp>
        <p:nvSpPr>
          <p:cNvPr id="423328" name="Rectangle 416"/>
          <p:cNvSpPr>
            <a:spLocks noChangeArrowheads="1"/>
          </p:cNvSpPr>
          <p:nvPr/>
        </p:nvSpPr>
        <p:spPr bwMode="auto">
          <a:xfrm>
            <a:off x="8597412" y="3017839"/>
            <a:ext cx="38472" cy="169277"/>
          </a:xfrm>
          <a:prstGeom prst="rect">
            <a:avLst/>
          </a:prstGeom>
          <a:noFill/>
          <a:ln w="9525">
            <a:noFill/>
            <a:miter lim="800000"/>
            <a:headEnd/>
            <a:tailEnd/>
          </a:ln>
        </p:spPr>
        <p:txBody>
          <a:bodyPr wrap="none" lIns="0" tIns="0" rIns="0" bIns="0">
            <a:spAutoFit/>
          </a:bodyPr>
          <a:lstStyle/>
          <a:p>
            <a:r>
              <a:rPr lang="en-US" sz="1100">
                <a:solidFill>
                  <a:srgbClr val="000000"/>
                </a:solidFill>
              </a:rPr>
              <a:t> </a:t>
            </a:r>
            <a:endParaRPr lang="en-US"/>
          </a:p>
        </p:txBody>
      </p:sp>
      <p:sp>
        <p:nvSpPr>
          <p:cNvPr id="423329" name="Rectangle 417"/>
          <p:cNvSpPr>
            <a:spLocks noChangeArrowheads="1"/>
          </p:cNvSpPr>
          <p:nvPr/>
        </p:nvSpPr>
        <p:spPr bwMode="auto">
          <a:xfrm>
            <a:off x="7965831" y="4837114"/>
            <a:ext cx="858715" cy="511175"/>
          </a:xfrm>
          <a:prstGeom prst="rect">
            <a:avLst/>
          </a:prstGeom>
          <a:noFill/>
          <a:ln w="9525">
            <a:noFill/>
            <a:miter lim="800000"/>
            <a:headEnd/>
            <a:tailEnd/>
          </a:ln>
        </p:spPr>
        <p:txBody>
          <a:bodyPr/>
          <a:lstStyle/>
          <a:p>
            <a:endParaRPr lang="en-US"/>
          </a:p>
        </p:txBody>
      </p:sp>
      <p:sp>
        <p:nvSpPr>
          <p:cNvPr id="423330" name="Rectangle 418"/>
          <p:cNvSpPr>
            <a:spLocks noChangeArrowheads="1"/>
          </p:cNvSpPr>
          <p:nvPr/>
        </p:nvSpPr>
        <p:spPr bwMode="auto">
          <a:xfrm>
            <a:off x="8185639" y="4894264"/>
            <a:ext cx="501740" cy="169277"/>
          </a:xfrm>
          <a:prstGeom prst="rect">
            <a:avLst/>
          </a:prstGeom>
          <a:noFill/>
          <a:ln w="9525">
            <a:noFill/>
            <a:miter lim="800000"/>
            <a:headEnd/>
            <a:tailEnd/>
          </a:ln>
        </p:spPr>
        <p:txBody>
          <a:bodyPr wrap="none" lIns="0" tIns="0" rIns="0" bIns="0">
            <a:spAutoFit/>
          </a:bodyPr>
          <a:lstStyle/>
          <a:p>
            <a:r>
              <a:rPr lang="en-US" sz="1100">
                <a:solidFill>
                  <a:srgbClr val="000000"/>
                </a:solidFill>
              </a:rPr>
              <a:t>human </a:t>
            </a:r>
            <a:endParaRPr lang="en-US"/>
          </a:p>
        </p:txBody>
      </p:sp>
      <p:sp>
        <p:nvSpPr>
          <p:cNvPr id="423331" name="Rectangle 419"/>
          <p:cNvSpPr>
            <a:spLocks noChangeArrowheads="1"/>
          </p:cNvSpPr>
          <p:nvPr/>
        </p:nvSpPr>
        <p:spPr bwMode="auto">
          <a:xfrm>
            <a:off x="8191500" y="5054601"/>
            <a:ext cx="477695" cy="169277"/>
          </a:xfrm>
          <a:prstGeom prst="rect">
            <a:avLst/>
          </a:prstGeom>
          <a:noFill/>
          <a:ln w="9525">
            <a:noFill/>
            <a:miter lim="800000"/>
            <a:headEnd/>
            <a:tailEnd/>
          </a:ln>
        </p:spPr>
        <p:txBody>
          <a:bodyPr wrap="none" lIns="0" tIns="0" rIns="0" bIns="0">
            <a:spAutoFit/>
          </a:bodyPr>
          <a:lstStyle/>
          <a:p>
            <a:r>
              <a:rPr lang="en-US" sz="1100">
                <a:solidFill>
                  <a:srgbClr val="000000"/>
                </a:solidFill>
              </a:rPr>
              <a:t>control</a:t>
            </a:r>
            <a:endParaRPr lang="en-US"/>
          </a:p>
        </p:txBody>
      </p:sp>
      <p:sp>
        <p:nvSpPr>
          <p:cNvPr id="423332" name="Rectangle 420"/>
          <p:cNvSpPr>
            <a:spLocks noChangeArrowheads="1"/>
          </p:cNvSpPr>
          <p:nvPr/>
        </p:nvSpPr>
        <p:spPr bwMode="auto">
          <a:xfrm>
            <a:off x="8597412" y="5054601"/>
            <a:ext cx="38472" cy="169277"/>
          </a:xfrm>
          <a:prstGeom prst="rect">
            <a:avLst/>
          </a:prstGeom>
          <a:noFill/>
          <a:ln w="9525">
            <a:noFill/>
            <a:miter lim="800000"/>
            <a:headEnd/>
            <a:tailEnd/>
          </a:ln>
        </p:spPr>
        <p:txBody>
          <a:bodyPr wrap="none" lIns="0" tIns="0" rIns="0" bIns="0">
            <a:spAutoFit/>
          </a:bodyPr>
          <a:lstStyle/>
          <a:p>
            <a:r>
              <a:rPr lang="en-US" sz="1100">
                <a:solidFill>
                  <a:srgbClr val="000000"/>
                </a:solidFill>
              </a:rPr>
              <a:t> </a:t>
            </a:r>
            <a:endParaRPr lang="en-US"/>
          </a:p>
        </p:txBody>
      </p:sp>
      <p:grpSp>
        <p:nvGrpSpPr>
          <p:cNvPr id="423354" name="Group 442"/>
          <p:cNvGrpSpPr>
            <a:grpSpLocks/>
          </p:cNvGrpSpPr>
          <p:nvPr/>
        </p:nvGrpSpPr>
        <p:grpSpPr bwMode="auto">
          <a:xfrm>
            <a:off x="1715966" y="3563939"/>
            <a:ext cx="3921369" cy="1273175"/>
            <a:chOff x="1171" y="2293"/>
            <a:chExt cx="2676" cy="802"/>
          </a:xfrm>
        </p:grpSpPr>
        <p:sp>
          <p:nvSpPr>
            <p:cNvPr id="423297" name="Rectangle 385"/>
            <p:cNvSpPr>
              <a:spLocks noChangeArrowheads="1"/>
            </p:cNvSpPr>
            <p:nvPr/>
          </p:nvSpPr>
          <p:spPr bwMode="auto">
            <a:xfrm>
              <a:off x="1839" y="2608"/>
              <a:ext cx="2008" cy="13"/>
            </a:xfrm>
            <a:prstGeom prst="rect">
              <a:avLst/>
            </a:prstGeom>
            <a:solidFill>
              <a:srgbClr val="000000"/>
            </a:solidFill>
            <a:ln w="9525">
              <a:noFill/>
              <a:miter lim="800000"/>
              <a:headEnd/>
              <a:tailEnd/>
            </a:ln>
          </p:spPr>
          <p:txBody>
            <a:bodyPr/>
            <a:lstStyle/>
            <a:p>
              <a:endParaRPr lang="en-US"/>
            </a:p>
          </p:txBody>
        </p:sp>
        <p:sp>
          <p:nvSpPr>
            <p:cNvPr id="423298" name="Rectangle 386"/>
            <p:cNvSpPr>
              <a:spLocks noChangeArrowheads="1"/>
            </p:cNvSpPr>
            <p:nvPr/>
          </p:nvSpPr>
          <p:spPr bwMode="auto">
            <a:xfrm>
              <a:off x="1839" y="2768"/>
              <a:ext cx="2008" cy="13"/>
            </a:xfrm>
            <a:prstGeom prst="rect">
              <a:avLst/>
            </a:prstGeom>
            <a:solidFill>
              <a:srgbClr val="000000"/>
            </a:solidFill>
            <a:ln w="9525">
              <a:noFill/>
              <a:miter lim="800000"/>
              <a:headEnd/>
              <a:tailEnd/>
            </a:ln>
          </p:spPr>
          <p:txBody>
            <a:bodyPr/>
            <a:lstStyle/>
            <a:p>
              <a:endParaRPr lang="en-US"/>
            </a:p>
          </p:txBody>
        </p:sp>
        <p:grpSp>
          <p:nvGrpSpPr>
            <p:cNvPr id="423305" name="Group 393"/>
            <p:cNvGrpSpPr>
              <a:grpSpLocks/>
            </p:cNvGrpSpPr>
            <p:nvPr/>
          </p:nvGrpSpPr>
          <p:grpSpPr bwMode="auto">
            <a:xfrm>
              <a:off x="1171" y="2768"/>
              <a:ext cx="669" cy="327"/>
              <a:chOff x="1171" y="2768"/>
              <a:chExt cx="669" cy="327"/>
            </a:xfrm>
          </p:grpSpPr>
          <p:sp>
            <p:nvSpPr>
              <p:cNvPr id="423303" name="Freeform 391"/>
              <p:cNvSpPr>
                <a:spLocks/>
              </p:cNvSpPr>
              <p:nvPr/>
            </p:nvSpPr>
            <p:spPr bwMode="auto">
              <a:xfrm>
                <a:off x="1218" y="2768"/>
                <a:ext cx="622" cy="263"/>
              </a:xfrm>
              <a:custGeom>
                <a:avLst/>
                <a:gdLst/>
                <a:ahLst/>
                <a:cxnLst>
                  <a:cxn ang="0">
                    <a:pos x="622" y="13"/>
                  </a:cxn>
                  <a:cxn ang="0">
                    <a:pos x="621" y="0"/>
                  </a:cxn>
                  <a:cxn ang="0">
                    <a:pos x="507" y="11"/>
                  </a:cxn>
                  <a:cxn ang="0">
                    <a:pos x="451" y="17"/>
                  </a:cxn>
                  <a:cxn ang="0">
                    <a:pos x="396" y="26"/>
                  </a:cxn>
                  <a:cxn ang="0">
                    <a:pos x="344" y="35"/>
                  </a:cxn>
                  <a:cxn ang="0">
                    <a:pos x="341" y="35"/>
                  </a:cxn>
                  <a:cxn ang="0">
                    <a:pos x="291" y="48"/>
                  </a:cxn>
                  <a:cxn ang="0">
                    <a:pos x="244" y="62"/>
                  </a:cxn>
                  <a:cxn ang="0">
                    <a:pos x="201" y="81"/>
                  </a:cxn>
                  <a:cxn ang="0">
                    <a:pos x="170" y="96"/>
                  </a:cxn>
                  <a:cxn ang="0">
                    <a:pos x="142" y="115"/>
                  </a:cxn>
                  <a:cxn ang="0">
                    <a:pos x="140" y="116"/>
                  </a:cxn>
                  <a:cxn ang="0">
                    <a:pos x="113" y="136"/>
                  </a:cxn>
                  <a:cxn ang="0">
                    <a:pos x="87" y="156"/>
                  </a:cxn>
                  <a:cxn ang="0">
                    <a:pos x="64" y="180"/>
                  </a:cxn>
                  <a:cxn ang="0">
                    <a:pos x="41" y="203"/>
                  </a:cxn>
                  <a:cxn ang="0">
                    <a:pos x="0" y="254"/>
                  </a:cxn>
                  <a:cxn ang="0">
                    <a:pos x="9" y="263"/>
                  </a:cxn>
                  <a:cxn ang="0">
                    <a:pos x="52" y="213"/>
                  </a:cxn>
                  <a:cxn ang="0">
                    <a:pos x="74" y="189"/>
                  </a:cxn>
                  <a:cxn ang="0">
                    <a:pos x="97" y="166"/>
                  </a:cxn>
                  <a:cxn ang="0">
                    <a:pos x="123" y="146"/>
                  </a:cxn>
                  <a:cxn ang="0">
                    <a:pos x="150" y="125"/>
                  </a:cxn>
                  <a:cxn ang="0">
                    <a:pos x="144" y="121"/>
                  </a:cxn>
                  <a:cxn ang="0">
                    <a:pos x="147" y="126"/>
                  </a:cxn>
                  <a:cxn ang="0">
                    <a:pos x="175" y="108"/>
                  </a:cxn>
                  <a:cxn ang="0">
                    <a:pos x="207" y="93"/>
                  </a:cxn>
                  <a:cxn ang="0">
                    <a:pos x="250" y="74"/>
                  </a:cxn>
                  <a:cxn ang="0">
                    <a:pos x="297" y="60"/>
                  </a:cxn>
                  <a:cxn ang="0">
                    <a:pos x="347" y="47"/>
                  </a:cxn>
                  <a:cxn ang="0">
                    <a:pos x="344" y="42"/>
                  </a:cxn>
                  <a:cxn ang="0">
                    <a:pos x="344" y="48"/>
                  </a:cxn>
                  <a:cxn ang="0">
                    <a:pos x="396" y="39"/>
                  </a:cxn>
                  <a:cxn ang="0">
                    <a:pos x="451" y="30"/>
                  </a:cxn>
                  <a:cxn ang="0">
                    <a:pos x="507" y="24"/>
                  </a:cxn>
                  <a:cxn ang="0">
                    <a:pos x="622" y="13"/>
                  </a:cxn>
                </a:cxnLst>
                <a:rect l="0" t="0" r="r" b="b"/>
                <a:pathLst>
                  <a:path w="622" h="263">
                    <a:moveTo>
                      <a:pt x="622" y="13"/>
                    </a:moveTo>
                    <a:lnTo>
                      <a:pt x="621" y="0"/>
                    </a:lnTo>
                    <a:lnTo>
                      <a:pt x="507" y="11"/>
                    </a:lnTo>
                    <a:lnTo>
                      <a:pt x="451" y="17"/>
                    </a:lnTo>
                    <a:lnTo>
                      <a:pt x="396" y="26"/>
                    </a:lnTo>
                    <a:lnTo>
                      <a:pt x="344" y="35"/>
                    </a:lnTo>
                    <a:lnTo>
                      <a:pt x="341" y="35"/>
                    </a:lnTo>
                    <a:lnTo>
                      <a:pt x="291" y="48"/>
                    </a:lnTo>
                    <a:lnTo>
                      <a:pt x="244" y="62"/>
                    </a:lnTo>
                    <a:lnTo>
                      <a:pt x="201" y="81"/>
                    </a:lnTo>
                    <a:lnTo>
                      <a:pt x="170" y="96"/>
                    </a:lnTo>
                    <a:lnTo>
                      <a:pt x="142" y="115"/>
                    </a:lnTo>
                    <a:lnTo>
                      <a:pt x="140" y="116"/>
                    </a:lnTo>
                    <a:lnTo>
                      <a:pt x="113" y="136"/>
                    </a:lnTo>
                    <a:lnTo>
                      <a:pt x="87" y="156"/>
                    </a:lnTo>
                    <a:lnTo>
                      <a:pt x="64" y="180"/>
                    </a:lnTo>
                    <a:lnTo>
                      <a:pt x="41" y="203"/>
                    </a:lnTo>
                    <a:lnTo>
                      <a:pt x="0" y="254"/>
                    </a:lnTo>
                    <a:lnTo>
                      <a:pt x="9" y="263"/>
                    </a:lnTo>
                    <a:lnTo>
                      <a:pt x="52" y="213"/>
                    </a:lnTo>
                    <a:lnTo>
                      <a:pt x="74" y="189"/>
                    </a:lnTo>
                    <a:lnTo>
                      <a:pt x="97" y="166"/>
                    </a:lnTo>
                    <a:lnTo>
                      <a:pt x="123" y="146"/>
                    </a:lnTo>
                    <a:lnTo>
                      <a:pt x="150" y="125"/>
                    </a:lnTo>
                    <a:lnTo>
                      <a:pt x="144" y="121"/>
                    </a:lnTo>
                    <a:lnTo>
                      <a:pt x="147" y="126"/>
                    </a:lnTo>
                    <a:lnTo>
                      <a:pt x="175" y="108"/>
                    </a:lnTo>
                    <a:lnTo>
                      <a:pt x="207" y="93"/>
                    </a:lnTo>
                    <a:lnTo>
                      <a:pt x="250" y="74"/>
                    </a:lnTo>
                    <a:lnTo>
                      <a:pt x="297" y="60"/>
                    </a:lnTo>
                    <a:lnTo>
                      <a:pt x="347" y="47"/>
                    </a:lnTo>
                    <a:lnTo>
                      <a:pt x="344" y="42"/>
                    </a:lnTo>
                    <a:lnTo>
                      <a:pt x="344" y="48"/>
                    </a:lnTo>
                    <a:lnTo>
                      <a:pt x="396" y="39"/>
                    </a:lnTo>
                    <a:lnTo>
                      <a:pt x="451" y="30"/>
                    </a:lnTo>
                    <a:lnTo>
                      <a:pt x="507" y="24"/>
                    </a:lnTo>
                    <a:lnTo>
                      <a:pt x="622" y="13"/>
                    </a:lnTo>
                    <a:close/>
                  </a:path>
                </a:pathLst>
              </a:custGeom>
              <a:solidFill>
                <a:srgbClr val="000000"/>
              </a:solidFill>
              <a:ln w="9525">
                <a:noFill/>
                <a:round/>
                <a:headEnd/>
                <a:tailEnd/>
              </a:ln>
            </p:spPr>
            <p:txBody>
              <a:bodyPr/>
              <a:lstStyle/>
              <a:p>
                <a:endParaRPr lang="en-US"/>
              </a:p>
            </p:txBody>
          </p:sp>
          <p:sp>
            <p:nvSpPr>
              <p:cNvPr id="423304" name="Freeform 392"/>
              <p:cNvSpPr>
                <a:spLocks/>
              </p:cNvSpPr>
              <p:nvPr/>
            </p:nvSpPr>
            <p:spPr bwMode="auto">
              <a:xfrm>
                <a:off x="1171" y="3000"/>
                <a:ext cx="90" cy="95"/>
              </a:xfrm>
              <a:custGeom>
                <a:avLst/>
                <a:gdLst/>
                <a:ahLst/>
                <a:cxnLst>
                  <a:cxn ang="0">
                    <a:pos x="16" y="0"/>
                  </a:cxn>
                  <a:cxn ang="0">
                    <a:pos x="0" y="95"/>
                  </a:cxn>
                  <a:cxn ang="0">
                    <a:pos x="90" y="50"/>
                  </a:cxn>
                  <a:cxn ang="0">
                    <a:pos x="16" y="0"/>
                  </a:cxn>
                </a:cxnLst>
                <a:rect l="0" t="0" r="r" b="b"/>
                <a:pathLst>
                  <a:path w="90" h="95">
                    <a:moveTo>
                      <a:pt x="16" y="0"/>
                    </a:moveTo>
                    <a:lnTo>
                      <a:pt x="0" y="95"/>
                    </a:lnTo>
                    <a:lnTo>
                      <a:pt x="90" y="50"/>
                    </a:lnTo>
                    <a:lnTo>
                      <a:pt x="16" y="0"/>
                    </a:lnTo>
                    <a:close/>
                  </a:path>
                </a:pathLst>
              </a:custGeom>
              <a:solidFill>
                <a:srgbClr val="000000"/>
              </a:solidFill>
              <a:ln w="9525">
                <a:noFill/>
                <a:round/>
                <a:headEnd/>
                <a:tailEnd/>
              </a:ln>
            </p:spPr>
            <p:txBody>
              <a:bodyPr/>
              <a:lstStyle/>
              <a:p>
                <a:endParaRPr lang="en-US"/>
              </a:p>
            </p:txBody>
          </p:sp>
        </p:grpSp>
        <p:grpSp>
          <p:nvGrpSpPr>
            <p:cNvPr id="423308" name="Group 396"/>
            <p:cNvGrpSpPr>
              <a:grpSpLocks/>
            </p:cNvGrpSpPr>
            <p:nvPr/>
          </p:nvGrpSpPr>
          <p:grpSpPr bwMode="auto">
            <a:xfrm>
              <a:off x="1171" y="2293"/>
              <a:ext cx="669" cy="328"/>
              <a:chOff x="1171" y="2293"/>
              <a:chExt cx="669" cy="328"/>
            </a:xfrm>
          </p:grpSpPr>
          <p:sp>
            <p:nvSpPr>
              <p:cNvPr id="423306" name="Freeform 394"/>
              <p:cNvSpPr>
                <a:spLocks/>
              </p:cNvSpPr>
              <p:nvPr/>
            </p:nvSpPr>
            <p:spPr bwMode="auto">
              <a:xfrm>
                <a:off x="1218" y="2359"/>
                <a:ext cx="622" cy="262"/>
              </a:xfrm>
              <a:custGeom>
                <a:avLst/>
                <a:gdLst/>
                <a:ahLst/>
                <a:cxnLst>
                  <a:cxn ang="0">
                    <a:pos x="621" y="262"/>
                  </a:cxn>
                  <a:cxn ang="0">
                    <a:pos x="622" y="249"/>
                  </a:cxn>
                  <a:cxn ang="0">
                    <a:pos x="507" y="238"/>
                  </a:cxn>
                  <a:cxn ang="0">
                    <a:pos x="451" y="232"/>
                  </a:cxn>
                  <a:cxn ang="0">
                    <a:pos x="396" y="224"/>
                  </a:cxn>
                  <a:cxn ang="0">
                    <a:pos x="344" y="215"/>
                  </a:cxn>
                  <a:cxn ang="0">
                    <a:pos x="344" y="221"/>
                  </a:cxn>
                  <a:cxn ang="0">
                    <a:pos x="347" y="215"/>
                  </a:cxn>
                  <a:cxn ang="0">
                    <a:pos x="297" y="203"/>
                  </a:cxn>
                  <a:cxn ang="0">
                    <a:pos x="250" y="188"/>
                  </a:cxn>
                  <a:cxn ang="0">
                    <a:pos x="207" y="170"/>
                  </a:cxn>
                  <a:cxn ang="0">
                    <a:pos x="175" y="152"/>
                  </a:cxn>
                  <a:cxn ang="0">
                    <a:pos x="147" y="135"/>
                  </a:cxn>
                  <a:cxn ang="0">
                    <a:pos x="144" y="141"/>
                  </a:cxn>
                  <a:cxn ang="0">
                    <a:pos x="150" y="136"/>
                  </a:cxn>
                  <a:cxn ang="0">
                    <a:pos x="123" y="116"/>
                  </a:cxn>
                  <a:cxn ang="0">
                    <a:pos x="97" y="95"/>
                  </a:cxn>
                  <a:cxn ang="0">
                    <a:pos x="74" y="72"/>
                  </a:cxn>
                  <a:cxn ang="0">
                    <a:pos x="52" y="49"/>
                  </a:cxn>
                  <a:cxn ang="0">
                    <a:pos x="9" y="0"/>
                  </a:cxn>
                  <a:cxn ang="0">
                    <a:pos x="0" y="9"/>
                  </a:cxn>
                  <a:cxn ang="0">
                    <a:pos x="41" y="58"/>
                  </a:cxn>
                  <a:cxn ang="0">
                    <a:pos x="64" y="82"/>
                  </a:cxn>
                  <a:cxn ang="0">
                    <a:pos x="87" y="104"/>
                  </a:cxn>
                  <a:cxn ang="0">
                    <a:pos x="113" y="126"/>
                  </a:cxn>
                  <a:cxn ang="0">
                    <a:pos x="140" y="146"/>
                  </a:cxn>
                  <a:cxn ang="0">
                    <a:pos x="142" y="147"/>
                  </a:cxn>
                  <a:cxn ang="0">
                    <a:pos x="170" y="164"/>
                  </a:cxn>
                  <a:cxn ang="0">
                    <a:pos x="201" y="181"/>
                  </a:cxn>
                  <a:cxn ang="0">
                    <a:pos x="244" y="200"/>
                  </a:cxn>
                  <a:cxn ang="0">
                    <a:pos x="291" y="215"/>
                  </a:cxn>
                  <a:cxn ang="0">
                    <a:pos x="341" y="226"/>
                  </a:cxn>
                  <a:cxn ang="0">
                    <a:pos x="344" y="227"/>
                  </a:cxn>
                  <a:cxn ang="0">
                    <a:pos x="396" y="237"/>
                  </a:cxn>
                  <a:cxn ang="0">
                    <a:pos x="451" y="244"/>
                  </a:cxn>
                  <a:cxn ang="0">
                    <a:pos x="507" y="251"/>
                  </a:cxn>
                  <a:cxn ang="0">
                    <a:pos x="621" y="262"/>
                  </a:cxn>
                </a:cxnLst>
                <a:rect l="0" t="0" r="r" b="b"/>
                <a:pathLst>
                  <a:path w="622" h="262">
                    <a:moveTo>
                      <a:pt x="621" y="262"/>
                    </a:moveTo>
                    <a:lnTo>
                      <a:pt x="622" y="249"/>
                    </a:lnTo>
                    <a:lnTo>
                      <a:pt x="507" y="238"/>
                    </a:lnTo>
                    <a:lnTo>
                      <a:pt x="451" y="232"/>
                    </a:lnTo>
                    <a:lnTo>
                      <a:pt x="396" y="224"/>
                    </a:lnTo>
                    <a:lnTo>
                      <a:pt x="344" y="215"/>
                    </a:lnTo>
                    <a:lnTo>
                      <a:pt x="344" y="221"/>
                    </a:lnTo>
                    <a:lnTo>
                      <a:pt x="347" y="215"/>
                    </a:lnTo>
                    <a:lnTo>
                      <a:pt x="297" y="203"/>
                    </a:lnTo>
                    <a:lnTo>
                      <a:pt x="250" y="188"/>
                    </a:lnTo>
                    <a:lnTo>
                      <a:pt x="207" y="170"/>
                    </a:lnTo>
                    <a:lnTo>
                      <a:pt x="175" y="152"/>
                    </a:lnTo>
                    <a:lnTo>
                      <a:pt x="147" y="135"/>
                    </a:lnTo>
                    <a:lnTo>
                      <a:pt x="144" y="141"/>
                    </a:lnTo>
                    <a:lnTo>
                      <a:pt x="150" y="136"/>
                    </a:lnTo>
                    <a:lnTo>
                      <a:pt x="123" y="116"/>
                    </a:lnTo>
                    <a:lnTo>
                      <a:pt x="97" y="95"/>
                    </a:lnTo>
                    <a:lnTo>
                      <a:pt x="74" y="72"/>
                    </a:lnTo>
                    <a:lnTo>
                      <a:pt x="52" y="49"/>
                    </a:lnTo>
                    <a:lnTo>
                      <a:pt x="9" y="0"/>
                    </a:lnTo>
                    <a:lnTo>
                      <a:pt x="0" y="9"/>
                    </a:lnTo>
                    <a:lnTo>
                      <a:pt x="41" y="58"/>
                    </a:lnTo>
                    <a:lnTo>
                      <a:pt x="64" y="82"/>
                    </a:lnTo>
                    <a:lnTo>
                      <a:pt x="87" y="104"/>
                    </a:lnTo>
                    <a:lnTo>
                      <a:pt x="113" y="126"/>
                    </a:lnTo>
                    <a:lnTo>
                      <a:pt x="140" y="146"/>
                    </a:lnTo>
                    <a:lnTo>
                      <a:pt x="142" y="147"/>
                    </a:lnTo>
                    <a:lnTo>
                      <a:pt x="170" y="164"/>
                    </a:lnTo>
                    <a:lnTo>
                      <a:pt x="201" y="181"/>
                    </a:lnTo>
                    <a:lnTo>
                      <a:pt x="244" y="200"/>
                    </a:lnTo>
                    <a:lnTo>
                      <a:pt x="291" y="215"/>
                    </a:lnTo>
                    <a:lnTo>
                      <a:pt x="341" y="226"/>
                    </a:lnTo>
                    <a:lnTo>
                      <a:pt x="344" y="227"/>
                    </a:lnTo>
                    <a:lnTo>
                      <a:pt x="396" y="237"/>
                    </a:lnTo>
                    <a:lnTo>
                      <a:pt x="451" y="244"/>
                    </a:lnTo>
                    <a:lnTo>
                      <a:pt x="507" y="251"/>
                    </a:lnTo>
                    <a:lnTo>
                      <a:pt x="621" y="262"/>
                    </a:lnTo>
                    <a:close/>
                  </a:path>
                </a:pathLst>
              </a:custGeom>
              <a:solidFill>
                <a:srgbClr val="000000"/>
              </a:solidFill>
              <a:ln w="9525">
                <a:noFill/>
                <a:round/>
                <a:headEnd/>
                <a:tailEnd/>
              </a:ln>
            </p:spPr>
            <p:txBody>
              <a:bodyPr/>
              <a:lstStyle/>
              <a:p>
                <a:endParaRPr lang="en-US"/>
              </a:p>
            </p:txBody>
          </p:sp>
          <p:sp>
            <p:nvSpPr>
              <p:cNvPr id="423307" name="Freeform 395"/>
              <p:cNvSpPr>
                <a:spLocks/>
              </p:cNvSpPr>
              <p:nvPr/>
            </p:nvSpPr>
            <p:spPr bwMode="auto">
              <a:xfrm>
                <a:off x="1171" y="2293"/>
                <a:ext cx="90" cy="97"/>
              </a:xfrm>
              <a:custGeom>
                <a:avLst/>
                <a:gdLst/>
                <a:ahLst/>
                <a:cxnLst>
                  <a:cxn ang="0">
                    <a:pos x="90" y="46"/>
                  </a:cxn>
                  <a:cxn ang="0">
                    <a:pos x="0" y="0"/>
                  </a:cxn>
                  <a:cxn ang="0">
                    <a:pos x="16" y="97"/>
                  </a:cxn>
                  <a:cxn ang="0">
                    <a:pos x="90" y="46"/>
                  </a:cxn>
                </a:cxnLst>
                <a:rect l="0" t="0" r="r" b="b"/>
                <a:pathLst>
                  <a:path w="90" h="97">
                    <a:moveTo>
                      <a:pt x="90" y="46"/>
                    </a:moveTo>
                    <a:lnTo>
                      <a:pt x="0" y="0"/>
                    </a:lnTo>
                    <a:lnTo>
                      <a:pt x="16" y="97"/>
                    </a:lnTo>
                    <a:lnTo>
                      <a:pt x="90" y="46"/>
                    </a:lnTo>
                    <a:close/>
                  </a:path>
                </a:pathLst>
              </a:custGeom>
              <a:solidFill>
                <a:srgbClr val="000000"/>
              </a:solidFill>
              <a:ln w="9525">
                <a:noFill/>
                <a:round/>
                <a:headEnd/>
                <a:tailEnd/>
              </a:ln>
            </p:spPr>
            <p:txBody>
              <a:bodyPr/>
              <a:lstStyle/>
              <a:p>
                <a:endParaRPr lang="en-US"/>
              </a:p>
            </p:txBody>
          </p:sp>
        </p:grpSp>
        <p:sp>
          <p:nvSpPr>
            <p:cNvPr id="423333" name="Rectangle 421"/>
            <p:cNvSpPr>
              <a:spLocks noChangeArrowheads="1"/>
            </p:cNvSpPr>
            <p:nvPr/>
          </p:nvSpPr>
          <p:spPr bwMode="auto">
            <a:xfrm>
              <a:off x="1839" y="2614"/>
              <a:ext cx="1172" cy="242"/>
            </a:xfrm>
            <a:prstGeom prst="rect">
              <a:avLst/>
            </a:prstGeom>
            <a:noFill/>
            <a:ln w="9525">
              <a:noFill/>
              <a:miter lim="800000"/>
              <a:headEnd/>
              <a:tailEnd/>
            </a:ln>
          </p:spPr>
          <p:txBody>
            <a:bodyPr/>
            <a:lstStyle/>
            <a:p>
              <a:endParaRPr lang="en-US"/>
            </a:p>
          </p:txBody>
        </p:sp>
        <p:sp>
          <p:nvSpPr>
            <p:cNvPr id="423334" name="Rectangle 422"/>
            <p:cNvSpPr>
              <a:spLocks noChangeArrowheads="1"/>
            </p:cNvSpPr>
            <p:nvPr/>
          </p:nvSpPr>
          <p:spPr bwMode="auto">
            <a:xfrm>
              <a:off x="2113" y="2648"/>
              <a:ext cx="700" cy="107"/>
            </a:xfrm>
            <a:prstGeom prst="rect">
              <a:avLst/>
            </a:prstGeom>
            <a:noFill/>
            <a:ln w="9525">
              <a:noFill/>
              <a:miter lim="800000"/>
              <a:headEnd/>
              <a:tailEnd/>
            </a:ln>
          </p:spPr>
          <p:txBody>
            <a:bodyPr wrap="none" lIns="0" tIns="0" rIns="0" bIns="0">
              <a:spAutoFit/>
            </a:bodyPr>
            <a:lstStyle/>
            <a:p>
              <a:r>
                <a:rPr lang="en-US" sz="1100">
                  <a:solidFill>
                    <a:srgbClr val="000000"/>
                  </a:solidFill>
                </a:rPr>
                <a:t>weight updates</a:t>
              </a:r>
              <a:endParaRPr lang="en-US"/>
            </a:p>
          </p:txBody>
        </p:sp>
      </p:grpSp>
      <p:sp>
        <p:nvSpPr>
          <p:cNvPr id="423335" name="Rectangle 423"/>
          <p:cNvSpPr>
            <a:spLocks noChangeArrowheads="1"/>
          </p:cNvSpPr>
          <p:nvPr/>
        </p:nvSpPr>
        <p:spPr bwMode="auto">
          <a:xfrm>
            <a:off x="4010758" y="4127501"/>
            <a:ext cx="38472" cy="169277"/>
          </a:xfrm>
          <a:prstGeom prst="rect">
            <a:avLst/>
          </a:prstGeom>
          <a:noFill/>
          <a:ln w="9525">
            <a:noFill/>
            <a:miter lim="800000"/>
            <a:headEnd/>
            <a:tailEnd/>
          </a:ln>
        </p:spPr>
        <p:txBody>
          <a:bodyPr wrap="none" lIns="0" tIns="0" rIns="0" bIns="0">
            <a:spAutoFit/>
          </a:bodyPr>
          <a:lstStyle/>
          <a:p>
            <a:r>
              <a:rPr lang="en-US" sz="1100">
                <a:solidFill>
                  <a:srgbClr val="000000"/>
                </a:solidFill>
              </a:rPr>
              <a:t> </a:t>
            </a:r>
            <a:endParaRPr lang="en-US"/>
          </a:p>
        </p:txBody>
      </p:sp>
      <p:sp>
        <p:nvSpPr>
          <p:cNvPr id="423336" name="Rectangle 424"/>
          <p:cNvSpPr>
            <a:spLocks noChangeArrowheads="1"/>
          </p:cNvSpPr>
          <p:nvPr/>
        </p:nvSpPr>
        <p:spPr bwMode="auto">
          <a:xfrm>
            <a:off x="6586904" y="1676400"/>
            <a:ext cx="1471246" cy="511175"/>
          </a:xfrm>
          <a:prstGeom prst="rect">
            <a:avLst/>
          </a:prstGeom>
          <a:noFill/>
          <a:ln w="9525">
            <a:noFill/>
            <a:miter lim="800000"/>
            <a:headEnd/>
            <a:tailEnd/>
          </a:ln>
        </p:spPr>
        <p:txBody>
          <a:bodyPr/>
          <a:lstStyle/>
          <a:p>
            <a:endParaRPr lang="en-US"/>
          </a:p>
        </p:txBody>
      </p:sp>
      <p:sp>
        <p:nvSpPr>
          <p:cNvPr id="423337" name="Rectangle 425"/>
          <p:cNvSpPr>
            <a:spLocks noChangeArrowheads="1"/>
          </p:cNvSpPr>
          <p:nvPr/>
        </p:nvSpPr>
        <p:spPr bwMode="auto">
          <a:xfrm>
            <a:off x="6856535" y="1731964"/>
            <a:ext cx="1048364" cy="169277"/>
          </a:xfrm>
          <a:prstGeom prst="rect">
            <a:avLst/>
          </a:prstGeom>
          <a:noFill/>
          <a:ln w="9525">
            <a:noFill/>
            <a:miter lim="800000"/>
            <a:headEnd/>
            <a:tailEnd/>
          </a:ln>
        </p:spPr>
        <p:txBody>
          <a:bodyPr wrap="none" lIns="0" tIns="0" rIns="0" bIns="0">
            <a:spAutoFit/>
          </a:bodyPr>
          <a:lstStyle/>
          <a:p>
            <a:r>
              <a:rPr lang="en-US" sz="1100">
                <a:solidFill>
                  <a:srgbClr val="000000"/>
                </a:solidFill>
              </a:rPr>
              <a:t>team controlled</a:t>
            </a:r>
            <a:endParaRPr lang="en-US"/>
          </a:p>
        </p:txBody>
      </p:sp>
      <p:sp>
        <p:nvSpPr>
          <p:cNvPr id="423338" name="Rectangle 426"/>
          <p:cNvSpPr>
            <a:spLocks noChangeArrowheads="1"/>
          </p:cNvSpPr>
          <p:nvPr/>
        </p:nvSpPr>
        <p:spPr bwMode="auto">
          <a:xfrm>
            <a:off x="7785589" y="1731964"/>
            <a:ext cx="38472" cy="169277"/>
          </a:xfrm>
          <a:prstGeom prst="rect">
            <a:avLst/>
          </a:prstGeom>
          <a:noFill/>
          <a:ln w="9525">
            <a:noFill/>
            <a:miter lim="800000"/>
            <a:headEnd/>
            <a:tailEnd/>
          </a:ln>
        </p:spPr>
        <p:txBody>
          <a:bodyPr wrap="none" lIns="0" tIns="0" rIns="0" bIns="0">
            <a:spAutoFit/>
          </a:bodyPr>
          <a:lstStyle/>
          <a:p>
            <a:r>
              <a:rPr lang="en-US" sz="1100">
                <a:solidFill>
                  <a:srgbClr val="000000"/>
                </a:solidFill>
              </a:rPr>
              <a:t> </a:t>
            </a:r>
            <a:endParaRPr lang="en-US"/>
          </a:p>
        </p:txBody>
      </p:sp>
      <p:sp>
        <p:nvSpPr>
          <p:cNvPr id="423339" name="Rectangle 427"/>
          <p:cNvSpPr>
            <a:spLocks noChangeArrowheads="1"/>
          </p:cNvSpPr>
          <p:nvPr/>
        </p:nvSpPr>
        <p:spPr bwMode="auto">
          <a:xfrm>
            <a:off x="6818436" y="1893888"/>
            <a:ext cx="1120500" cy="169277"/>
          </a:xfrm>
          <a:prstGeom prst="rect">
            <a:avLst/>
          </a:prstGeom>
          <a:noFill/>
          <a:ln w="9525">
            <a:noFill/>
            <a:miter lim="800000"/>
            <a:headEnd/>
            <a:tailEnd/>
          </a:ln>
        </p:spPr>
        <p:txBody>
          <a:bodyPr wrap="none" lIns="0" tIns="0" rIns="0" bIns="0">
            <a:spAutoFit/>
          </a:bodyPr>
          <a:lstStyle/>
          <a:p>
            <a:r>
              <a:rPr lang="en-US" sz="1100">
                <a:solidFill>
                  <a:srgbClr val="000000"/>
                </a:solidFill>
              </a:rPr>
              <a:t>by human player</a:t>
            </a:r>
            <a:endParaRPr lang="en-US"/>
          </a:p>
        </p:txBody>
      </p:sp>
      <p:sp>
        <p:nvSpPr>
          <p:cNvPr id="423340" name="Rectangle 428"/>
          <p:cNvSpPr>
            <a:spLocks noChangeArrowheads="1"/>
          </p:cNvSpPr>
          <p:nvPr/>
        </p:nvSpPr>
        <p:spPr bwMode="auto">
          <a:xfrm>
            <a:off x="7823689" y="1893888"/>
            <a:ext cx="38472" cy="169277"/>
          </a:xfrm>
          <a:prstGeom prst="rect">
            <a:avLst/>
          </a:prstGeom>
          <a:noFill/>
          <a:ln w="9525">
            <a:noFill/>
            <a:miter lim="800000"/>
            <a:headEnd/>
            <a:tailEnd/>
          </a:ln>
        </p:spPr>
        <p:txBody>
          <a:bodyPr wrap="none" lIns="0" tIns="0" rIns="0" bIns="0">
            <a:spAutoFit/>
          </a:bodyPr>
          <a:lstStyle/>
          <a:p>
            <a:r>
              <a:rPr lang="en-US" sz="1100">
                <a:solidFill>
                  <a:srgbClr val="000000"/>
                </a:solidFill>
              </a:rPr>
              <a:t> </a:t>
            </a:r>
            <a:endParaRPr lang="en-US"/>
          </a:p>
        </p:txBody>
      </p:sp>
      <p:sp>
        <p:nvSpPr>
          <p:cNvPr id="423341" name="Rectangle 429"/>
          <p:cNvSpPr>
            <a:spLocks noChangeArrowheads="1"/>
          </p:cNvSpPr>
          <p:nvPr/>
        </p:nvSpPr>
        <p:spPr bwMode="auto">
          <a:xfrm>
            <a:off x="4256943" y="1654176"/>
            <a:ext cx="1472711" cy="511175"/>
          </a:xfrm>
          <a:prstGeom prst="rect">
            <a:avLst/>
          </a:prstGeom>
          <a:noFill/>
          <a:ln w="9525">
            <a:noFill/>
            <a:miter lim="800000"/>
            <a:headEnd/>
            <a:tailEnd/>
          </a:ln>
        </p:spPr>
        <p:txBody>
          <a:bodyPr/>
          <a:lstStyle/>
          <a:p>
            <a:endParaRPr lang="en-US"/>
          </a:p>
        </p:txBody>
      </p:sp>
      <p:sp>
        <p:nvSpPr>
          <p:cNvPr id="423342" name="Rectangle 430"/>
          <p:cNvSpPr>
            <a:spLocks noChangeArrowheads="1"/>
          </p:cNvSpPr>
          <p:nvPr/>
        </p:nvSpPr>
        <p:spPr bwMode="auto">
          <a:xfrm>
            <a:off x="4526574" y="1709739"/>
            <a:ext cx="1048364" cy="169277"/>
          </a:xfrm>
          <a:prstGeom prst="rect">
            <a:avLst/>
          </a:prstGeom>
          <a:noFill/>
          <a:ln w="9525">
            <a:noFill/>
            <a:miter lim="800000"/>
            <a:headEnd/>
            <a:tailEnd/>
          </a:ln>
        </p:spPr>
        <p:txBody>
          <a:bodyPr wrap="none" lIns="0" tIns="0" rIns="0" bIns="0">
            <a:spAutoFit/>
          </a:bodyPr>
          <a:lstStyle/>
          <a:p>
            <a:r>
              <a:rPr lang="en-US" sz="1100">
                <a:solidFill>
                  <a:srgbClr val="000000"/>
                </a:solidFill>
              </a:rPr>
              <a:t>team controlled</a:t>
            </a:r>
            <a:endParaRPr lang="en-US"/>
          </a:p>
        </p:txBody>
      </p:sp>
      <p:sp>
        <p:nvSpPr>
          <p:cNvPr id="423343" name="Rectangle 431"/>
          <p:cNvSpPr>
            <a:spLocks noChangeArrowheads="1"/>
          </p:cNvSpPr>
          <p:nvPr/>
        </p:nvSpPr>
        <p:spPr bwMode="auto">
          <a:xfrm>
            <a:off x="5457092" y="1709739"/>
            <a:ext cx="38472" cy="169277"/>
          </a:xfrm>
          <a:prstGeom prst="rect">
            <a:avLst/>
          </a:prstGeom>
          <a:noFill/>
          <a:ln w="9525">
            <a:noFill/>
            <a:miter lim="800000"/>
            <a:headEnd/>
            <a:tailEnd/>
          </a:ln>
        </p:spPr>
        <p:txBody>
          <a:bodyPr wrap="none" lIns="0" tIns="0" rIns="0" bIns="0">
            <a:spAutoFit/>
          </a:bodyPr>
          <a:lstStyle/>
          <a:p>
            <a:r>
              <a:rPr lang="en-US" sz="1100">
                <a:solidFill>
                  <a:srgbClr val="000000"/>
                </a:solidFill>
              </a:rPr>
              <a:t> </a:t>
            </a:r>
            <a:endParaRPr lang="en-US"/>
          </a:p>
        </p:txBody>
      </p:sp>
      <p:sp>
        <p:nvSpPr>
          <p:cNvPr id="423344" name="Rectangle 432"/>
          <p:cNvSpPr>
            <a:spLocks noChangeArrowheads="1"/>
          </p:cNvSpPr>
          <p:nvPr/>
        </p:nvSpPr>
        <p:spPr bwMode="auto">
          <a:xfrm>
            <a:off x="4618892" y="1871664"/>
            <a:ext cx="86562" cy="169277"/>
          </a:xfrm>
          <a:prstGeom prst="rect">
            <a:avLst/>
          </a:prstGeom>
          <a:noFill/>
          <a:ln w="9525">
            <a:noFill/>
            <a:miter lim="800000"/>
            <a:headEnd/>
            <a:tailEnd/>
          </a:ln>
        </p:spPr>
        <p:txBody>
          <a:bodyPr wrap="none" lIns="0" tIns="0" rIns="0" bIns="0">
            <a:spAutoFit/>
          </a:bodyPr>
          <a:lstStyle/>
          <a:p>
            <a:r>
              <a:rPr lang="en-US" sz="1100">
                <a:solidFill>
                  <a:srgbClr val="000000"/>
                </a:solidFill>
              </a:rPr>
              <a:t>b</a:t>
            </a:r>
            <a:endParaRPr lang="en-US"/>
          </a:p>
        </p:txBody>
      </p:sp>
      <p:sp>
        <p:nvSpPr>
          <p:cNvPr id="423345" name="Rectangle 433"/>
          <p:cNvSpPr>
            <a:spLocks noChangeArrowheads="1"/>
          </p:cNvSpPr>
          <p:nvPr/>
        </p:nvSpPr>
        <p:spPr bwMode="auto">
          <a:xfrm>
            <a:off x="4695093" y="1871664"/>
            <a:ext cx="759823" cy="169277"/>
          </a:xfrm>
          <a:prstGeom prst="rect">
            <a:avLst/>
          </a:prstGeom>
          <a:noFill/>
          <a:ln w="9525">
            <a:noFill/>
            <a:miter lim="800000"/>
            <a:headEnd/>
            <a:tailEnd/>
          </a:ln>
        </p:spPr>
        <p:txBody>
          <a:bodyPr wrap="none" lIns="0" tIns="0" rIns="0" bIns="0">
            <a:spAutoFit/>
          </a:bodyPr>
          <a:lstStyle/>
          <a:p>
            <a:r>
              <a:rPr lang="en-US" sz="1100">
                <a:solidFill>
                  <a:srgbClr val="000000"/>
                </a:solidFill>
              </a:rPr>
              <a:t>y computer</a:t>
            </a:r>
            <a:endParaRPr lang="en-US"/>
          </a:p>
        </p:txBody>
      </p:sp>
      <p:sp>
        <p:nvSpPr>
          <p:cNvPr id="423346" name="Rectangle 434"/>
          <p:cNvSpPr>
            <a:spLocks noChangeArrowheads="1"/>
          </p:cNvSpPr>
          <p:nvPr/>
        </p:nvSpPr>
        <p:spPr bwMode="auto">
          <a:xfrm>
            <a:off x="5367704" y="1871664"/>
            <a:ext cx="38472" cy="169277"/>
          </a:xfrm>
          <a:prstGeom prst="rect">
            <a:avLst/>
          </a:prstGeom>
          <a:noFill/>
          <a:ln w="9525">
            <a:noFill/>
            <a:miter lim="800000"/>
            <a:headEnd/>
            <a:tailEnd/>
          </a:ln>
        </p:spPr>
        <p:txBody>
          <a:bodyPr wrap="none" lIns="0" tIns="0" rIns="0" bIns="0">
            <a:spAutoFit/>
          </a:bodyPr>
          <a:lstStyle/>
          <a:p>
            <a:r>
              <a:rPr lang="en-US" sz="1100">
                <a:solidFill>
                  <a:srgbClr val="000000"/>
                </a:solidFill>
              </a:rPr>
              <a:t> </a:t>
            </a:r>
            <a:endParaRPr lang="en-US"/>
          </a:p>
        </p:txBody>
      </p:sp>
      <p:sp>
        <p:nvSpPr>
          <p:cNvPr id="423347" name="Rectangle 435"/>
          <p:cNvSpPr>
            <a:spLocks noChangeArrowheads="1"/>
          </p:cNvSpPr>
          <p:nvPr/>
        </p:nvSpPr>
        <p:spPr bwMode="auto">
          <a:xfrm>
            <a:off x="5023339" y="2927351"/>
            <a:ext cx="492369" cy="384175"/>
          </a:xfrm>
          <a:prstGeom prst="rect">
            <a:avLst/>
          </a:prstGeom>
          <a:noFill/>
          <a:ln w="9525">
            <a:noFill/>
            <a:miter lim="800000"/>
            <a:headEnd/>
            <a:tailEnd/>
          </a:ln>
        </p:spPr>
        <p:txBody>
          <a:bodyPr/>
          <a:lstStyle/>
          <a:p>
            <a:endParaRPr lang="en-US"/>
          </a:p>
        </p:txBody>
      </p:sp>
      <p:sp>
        <p:nvSpPr>
          <p:cNvPr id="423348" name="Rectangle 436"/>
          <p:cNvSpPr>
            <a:spLocks noChangeArrowheads="1"/>
          </p:cNvSpPr>
          <p:nvPr/>
        </p:nvSpPr>
        <p:spPr bwMode="auto">
          <a:xfrm>
            <a:off x="5224097" y="2981326"/>
            <a:ext cx="102592" cy="169277"/>
          </a:xfrm>
          <a:prstGeom prst="rect">
            <a:avLst/>
          </a:prstGeom>
          <a:noFill/>
          <a:ln w="9525">
            <a:noFill/>
            <a:miter lim="800000"/>
            <a:headEnd/>
            <a:tailEnd/>
          </a:ln>
        </p:spPr>
        <p:txBody>
          <a:bodyPr wrap="none" lIns="0" tIns="0" rIns="0" bIns="0">
            <a:spAutoFit/>
          </a:bodyPr>
          <a:lstStyle/>
          <a:p>
            <a:r>
              <a:rPr lang="en-US" sz="1100">
                <a:solidFill>
                  <a:srgbClr val="000000"/>
                </a:solidFill>
              </a:rPr>
              <a:t>A</a:t>
            </a:r>
            <a:endParaRPr lang="en-US"/>
          </a:p>
        </p:txBody>
      </p:sp>
      <p:sp>
        <p:nvSpPr>
          <p:cNvPr id="423349" name="Rectangle 437"/>
          <p:cNvSpPr>
            <a:spLocks noChangeArrowheads="1"/>
          </p:cNvSpPr>
          <p:nvPr/>
        </p:nvSpPr>
        <p:spPr bwMode="auto">
          <a:xfrm>
            <a:off x="5313485" y="2981326"/>
            <a:ext cx="38472" cy="169277"/>
          </a:xfrm>
          <a:prstGeom prst="rect">
            <a:avLst/>
          </a:prstGeom>
          <a:noFill/>
          <a:ln w="9525">
            <a:noFill/>
            <a:miter lim="800000"/>
            <a:headEnd/>
            <a:tailEnd/>
          </a:ln>
        </p:spPr>
        <p:txBody>
          <a:bodyPr wrap="none" lIns="0" tIns="0" rIns="0" bIns="0">
            <a:spAutoFit/>
          </a:bodyPr>
          <a:lstStyle/>
          <a:p>
            <a:r>
              <a:rPr lang="en-US" sz="1100">
                <a:solidFill>
                  <a:srgbClr val="000000"/>
                </a:solidFill>
              </a:rPr>
              <a:t> </a:t>
            </a:r>
            <a:endParaRPr lang="en-US"/>
          </a:p>
        </p:txBody>
      </p:sp>
      <p:sp>
        <p:nvSpPr>
          <p:cNvPr id="423350" name="Rectangle 438"/>
          <p:cNvSpPr>
            <a:spLocks noChangeArrowheads="1"/>
          </p:cNvSpPr>
          <p:nvPr/>
        </p:nvSpPr>
        <p:spPr bwMode="auto">
          <a:xfrm>
            <a:off x="5023339" y="4965700"/>
            <a:ext cx="492369" cy="382588"/>
          </a:xfrm>
          <a:prstGeom prst="rect">
            <a:avLst/>
          </a:prstGeom>
          <a:noFill/>
          <a:ln w="9525">
            <a:noFill/>
            <a:miter lim="800000"/>
            <a:headEnd/>
            <a:tailEnd/>
          </a:ln>
        </p:spPr>
        <p:txBody>
          <a:bodyPr/>
          <a:lstStyle/>
          <a:p>
            <a:endParaRPr lang="en-US"/>
          </a:p>
        </p:txBody>
      </p:sp>
      <p:sp>
        <p:nvSpPr>
          <p:cNvPr id="423351" name="Rectangle 439"/>
          <p:cNvSpPr>
            <a:spLocks noChangeArrowheads="1"/>
          </p:cNvSpPr>
          <p:nvPr/>
        </p:nvSpPr>
        <p:spPr bwMode="auto">
          <a:xfrm>
            <a:off x="5224097" y="5019676"/>
            <a:ext cx="102592" cy="169277"/>
          </a:xfrm>
          <a:prstGeom prst="rect">
            <a:avLst/>
          </a:prstGeom>
          <a:noFill/>
          <a:ln w="9525">
            <a:noFill/>
            <a:miter lim="800000"/>
            <a:headEnd/>
            <a:tailEnd/>
          </a:ln>
        </p:spPr>
        <p:txBody>
          <a:bodyPr wrap="none" lIns="0" tIns="0" rIns="0" bIns="0">
            <a:spAutoFit/>
          </a:bodyPr>
          <a:lstStyle/>
          <a:p>
            <a:r>
              <a:rPr lang="en-US" sz="1100">
                <a:solidFill>
                  <a:srgbClr val="000000"/>
                </a:solidFill>
              </a:rPr>
              <a:t>B</a:t>
            </a:r>
            <a:endParaRPr lang="en-US"/>
          </a:p>
        </p:txBody>
      </p:sp>
      <p:sp>
        <p:nvSpPr>
          <p:cNvPr id="423352" name="Rectangle 440"/>
          <p:cNvSpPr>
            <a:spLocks noChangeArrowheads="1"/>
          </p:cNvSpPr>
          <p:nvPr/>
        </p:nvSpPr>
        <p:spPr bwMode="auto">
          <a:xfrm>
            <a:off x="5313485" y="5019676"/>
            <a:ext cx="38472" cy="169277"/>
          </a:xfrm>
          <a:prstGeom prst="rect">
            <a:avLst/>
          </a:prstGeom>
          <a:noFill/>
          <a:ln w="9525">
            <a:noFill/>
            <a:miter lim="800000"/>
            <a:headEnd/>
            <a:tailEnd/>
          </a:ln>
        </p:spPr>
        <p:txBody>
          <a:bodyPr wrap="none" lIns="0" tIns="0" rIns="0" bIns="0">
            <a:spAutoFit/>
          </a:bodyPr>
          <a:lstStyle/>
          <a:p>
            <a:r>
              <a:rPr lang="en-US" sz="1100">
                <a:solidFill>
                  <a:srgbClr val="000000"/>
                </a:solidFill>
              </a:rPr>
              <a:t> </a:t>
            </a:r>
            <a:endParaRPr lang="en-US"/>
          </a:p>
        </p:txBody>
      </p:sp>
    </p:spTree>
    <p:extLst>
      <p:ext uri="{BB962C8B-B14F-4D97-AF65-F5344CB8AC3E}">
        <p14:creationId xmlns:p14="http://schemas.microsoft.com/office/powerpoint/2010/main" val="1644102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233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233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233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4233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5A28391-3A2B-47F1-BC71-122D8A7016F1}" type="slidenum">
              <a:rPr lang="en-US"/>
              <a:pPr/>
              <a:t>21</a:t>
            </a:fld>
            <a:endParaRPr lang="en-US"/>
          </a:p>
        </p:txBody>
      </p:sp>
      <p:sp>
        <p:nvSpPr>
          <p:cNvPr id="515074" name="Rectangle 2"/>
          <p:cNvSpPr>
            <a:spLocks noGrp="1" noChangeArrowheads="1"/>
          </p:cNvSpPr>
          <p:nvPr>
            <p:ph type="title"/>
          </p:nvPr>
        </p:nvSpPr>
        <p:spPr/>
        <p:txBody>
          <a:bodyPr/>
          <a:lstStyle/>
          <a:p>
            <a:r>
              <a:rPr lang="en-US" sz="4000"/>
              <a:t>Dynamic Scripting and Requirements</a:t>
            </a:r>
            <a:endParaRPr lang="en-GB" sz="4000"/>
          </a:p>
        </p:txBody>
      </p:sp>
      <p:sp>
        <p:nvSpPr>
          <p:cNvPr id="515075" name="Rectangle 3"/>
          <p:cNvSpPr>
            <a:spLocks noGrp="1" noChangeArrowheads="1"/>
          </p:cNvSpPr>
          <p:nvPr>
            <p:ph type="body" idx="1"/>
          </p:nvPr>
        </p:nvSpPr>
        <p:spPr>
          <a:xfrm>
            <a:off x="685800" y="1828800"/>
            <a:ext cx="8305800" cy="4343400"/>
          </a:xfrm>
        </p:spPr>
        <p:txBody>
          <a:bodyPr/>
          <a:lstStyle/>
          <a:p>
            <a:r>
              <a:rPr lang="en-US"/>
              <a:t>Computationally Cheap - Script generation and weight updates once per encounter</a:t>
            </a:r>
          </a:p>
          <a:p>
            <a:r>
              <a:rPr lang="en-US"/>
              <a:t>Effective - Rules are manually designed</a:t>
            </a:r>
          </a:p>
          <a:p>
            <a:r>
              <a:rPr lang="en-US"/>
              <a:t>Robust - Reward/penalty system</a:t>
            </a:r>
          </a:p>
          <a:p>
            <a:r>
              <a:rPr lang="en-US"/>
              <a:t>Fast Learning – Experiments showed that DS is able to adapt fast to an unchanging tactic</a:t>
            </a:r>
          </a:p>
        </p:txBody>
      </p:sp>
    </p:spTree>
    <p:extLst>
      <p:ext uri="{BB962C8B-B14F-4D97-AF65-F5344CB8AC3E}">
        <p14:creationId xmlns:p14="http://schemas.microsoft.com/office/powerpoint/2010/main" val="123172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5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5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15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150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075" grpId="0" build="p" bldLvl="2"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D300D89A-6461-42F9-A5B8-6D82A730FE4C}" type="slidenum">
              <a:rPr lang="en-US"/>
              <a:pPr/>
              <a:t>22</a:t>
            </a:fld>
            <a:endParaRPr lang="en-US"/>
          </a:p>
        </p:txBody>
      </p:sp>
      <p:sp>
        <p:nvSpPr>
          <p:cNvPr id="545794" name="Rectangle 2"/>
          <p:cNvSpPr>
            <a:spLocks noGrp="1" noChangeArrowheads="1"/>
          </p:cNvSpPr>
          <p:nvPr>
            <p:ph type="title"/>
          </p:nvPr>
        </p:nvSpPr>
        <p:spPr/>
        <p:txBody>
          <a:bodyPr/>
          <a:lstStyle/>
          <a:p>
            <a:r>
              <a:rPr lang="en-US"/>
              <a:t>Wargus: A Real-Time Strategy Game</a:t>
            </a:r>
          </a:p>
        </p:txBody>
      </p:sp>
      <p:pic>
        <p:nvPicPr>
          <p:cNvPr id="545795" name="Picture 3" descr="smallmap_screenshot"/>
          <p:cNvPicPr>
            <a:picLocks noGrp="1" noChangeAspect="1" noChangeArrowheads="1"/>
          </p:cNvPicPr>
          <p:nvPr>
            <p:ph type="body" sz="half" idx="2"/>
          </p:nvPr>
        </p:nvPicPr>
        <p:blipFill>
          <a:blip r:embed="rId3" cstate="print">
            <a:lum bright="12000" contrast="32000"/>
          </a:blip>
          <a:srcRect/>
          <a:stretch>
            <a:fillRect/>
          </a:stretch>
        </p:blipFill>
        <p:spPr>
          <a:xfrm>
            <a:off x="1276351" y="1865314"/>
            <a:ext cx="6490188" cy="4916487"/>
          </a:xfrm>
          <a:noFill/>
          <a:ln w="22225">
            <a:solidFill>
              <a:schemeClr val="tx1"/>
            </a:solidFill>
          </a:ln>
        </p:spPr>
      </p:pic>
      <p:sp>
        <p:nvSpPr>
          <p:cNvPr id="545796" name="Text Box 4"/>
          <p:cNvSpPr txBox="1">
            <a:spLocks noChangeArrowheads="1"/>
          </p:cNvSpPr>
          <p:nvPr/>
        </p:nvSpPr>
        <p:spPr bwMode="auto">
          <a:xfrm rot="20707555">
            <a:off x="2133601" y="3124201"/>
            <a:ext cx="5079023" cy="1076325"/>
          </a:xfrm>
          <a:prstGeom prst="rect">
            <a:avLst/>
          </a:prstGeom>
          <a:solidFill>
            <a:srgbClr val="FFFF00"/>
          </a:solidFill>
          <a:ln w="9525">
            <a:solidFill>
              <a:schemeClr val="tx1"/>
            </a:solidFill>
            <a:miter lim="800000"/>
            <a:headEnd/>
            <a:tailEnd/>
          </a:ln>
          <a:effectLst/>
        </p:spPr>
        <p:txBody>
          <a:bodyPr>
            <a:spAutoFit/>
          </a:bodyPr>
          <a:lstStyle/>
          <a:p>
            <a:pPr algn="ctr" eaLnBrk="1" hangingPunct="1">
              <a:spcBef>
                <a:spcPct val="50000"/>
              </a:spcBef>
            </a:pPr>
            <a:r>
              <a:rPr lang="en-US" sz="3200" b="1">
                <a:latin typeface="Times New Roman" pitchFamily="18" charset="0"/>
              </a:rPr>
              <a:t>Complex: large state and decision space!</a:t>
            </a:r>
          </a:p>
        </p:txBody>
      </p:sp>
    </p:spTree>
    <p:extLst>
      <p:ext uri="{BB962C8B-B14F-4D97-AF65-F5344CB8AC3E}">
        <p14:creationId xmlns:p14="http://schemas.microsoft.com/office/powerpoint/2010/main" val="2214569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457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5796"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F573DDD-30D6-467C-BB7F-8F887F8D4342}" type="slidenum">
              <a:rPr lang="en-US"/>
              <a:pPr/>
              <a:t>23</a:t>
            </a:fld>
            <a:endParaRPr lang="en-US"/>
          </a:p>
        </p:txBody>
      </p:sp>
      <p:sp>
        <p:nvSpPr>
          <p:cNvPr id="400386" name="Rectangle 2"/>
          <p:cNvSpPr>
            <a:spLocks noGrp="1" noChangeArrowheads="1"/>
          </p:cNvSpPr>
          <p:nvPr>
            <p:ph type="title"/>
          </p:nvPr>
        </p:nvSpPr>
        <p:spPr/>
        <p:txBody>
          <a:bodyPr/>
          <a:lstStyle/>
          <a:p>
            <a:r>
              <a:rPr lang="en-US"/>
              <a:t>Dynamic Scripting in Wargus</a:t>
            </a:r>
          </a:p>
        </p:txBody>
      </p:sp>
      <p:sp>
        <p:nvSpPr>
          <p:cNvPr id="400387" name="Rectangle 3"/>
          <p:cNvSpPr>
            <a:spLocks noGrp="1" noChangeArrowheads="1"/>
          </p:cNvSpPr>
          <p:nvPr>
            <p:ph type="body" idx="1"/>
          </p:nvPr>
        </p:nvSpPr>
        <p:spPr/>
        <p:txBody>
          <a:bodyPr/>
          <a:lstStyle/>
          <a:p>
            <a:r>
              <a:rPr lang="en-US"/>
              <a:t>Different rulebases for different game states</a:t>
            </a:r>
          </a:p>
          <a:p>
            <a:r>
              <a:rPr lang="en-US"/>
              <a:t>State transition on constructing a building that allows new units or new research</a:t>
            </a:r>
          </a:p>
        </p:txBody>
      </p:sp>
    </p:spTree>
    <p:extLst>
      <p:ext uri="{BB962C8B-B14F-4D97-AF65-F5344CB8AC3E}">
        <p14:creationId xmlns:p14="http://schemas.microsoft.com/office/powerpoint/2010/main" val="31429262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fld id="{8979579E-5F9D-4944-AB27-099546E0C5DF}" type="slidenum">
              <a:rPr lang="en-US"/>
              <a:pPr/>
              <a:t>24</a:t>
            </a:fld>
            <a:endParaRPr lang="en-US"/>
          </a:p>
        </p:txBody>
      </p:sp>
      <p:pic>
        <p:nvPicPr>
          <p:cNvPr id="547842" name="Picture 2" descr="StateDiagram_Wargus"/>
          <p:cNvPicPr>
            <a:picLocks noChangeAspect="1" noChangeArrowheads="1"/>
          </p:cNvPicPr>
          <p:nvPr/>
        </p:nvPicPr>
        <p:blipFill>
          <a:blip r:embed="rId3" cstate="print"/>
          <a:srcRect/>
          <a:stretch>
            <a:fillRect/>
          </a:stretch>
        </p:blipFill>
        <p:spPr bwMode="auto">
          <a:xfrm>
            <a:off x="838200" y="1524000"/>
            <a:ext cx="2590800" cy="4953000"/>
          </a:xfrm>
          <a:prstGeom prst="rect">
            <a:avLst/>
          </a:prstGeom>
          <a:noFill/>
        </p:spPr>
      </p:pic>
      <p:sp>
        <p:nvSpPr>
          <p:cNvPr id="547843" name="Rectangle 3"/>
          <p:cNvSpPr>
            <a:spLocks noGrp="1" noChangeArrowheads="1"/>
          </p:cNvSpPr>
          <p:nvPr>
            <p:ph type="title"/>
          </p:nvPr>
        </p:nvSpPr>
        <p:spPr/>
        <p:txBody>
          <a:bodyPr/>
          <a:lstStyle/>
          <a:p>
            <a:pPr algn="ctr"/>
            <a:r>
              <a:rPr lang="en-US" sz="4600">
                <a:latin typeface="Times New Roman" pitchFamily="18" charset="0"/>
              </a:rPr>
              <a:t>Domain Knowledge in Wargus</a:t>
            </a:r>
            <a:r>
              <a:rPr lang="en-US" sz="2800"/>
              <a:t> Abstraction of the state space</a:t>
            </a:r>
          </a:p>
        </p:txBody>
      </p:sp>
      <p:sp>
        <p:nvSpPr>
          <p:cNvPr id="547844" name="Rectangle 4"/>
          <p:cNvSpPr>
            <a:spLocks noChangeArrowheads="1"/>
          </p:cNvSpPr>
          <p:nvPr/>
        </p:nvSpPr>
        <p:spPr bwMode="auto">
          <a:xfrm>
            <a:off x="685800" y="228600"/>
            <a:ext cx="7772400" cy="762000"/>
          </a:xfrm>
          <a:prstGeom prst="rect">
            <a:avLst/>
          </a:prstGeom>
          <a:noFill/>
          <a:ln w="9525">
            <a:noFill/>
            <a:miter lim="800000"/>
            <a:headEnd/>
            <a:tailEnd/>
          </a:ln>
          <a:effectLst/>
        </p:spPr>
        <p:txBody>
          <a:bodyPr anchor="ctr"/>
          <a:lstStyle/>
          <a:p>
            <a:pPr algn="ctr" eaLnBrk="1" hangingPunct="1"/>
            <a:endParaRPr lang="en-US" sz="4400">
              <a:solidFill>
                <a:schemeClr val="tx2"/>
              </a:solidFill>
              <a:latin typeface="Times New Roman" pitchFamily="18" charset="0"/>
            </a:endParaRPr>
          </a:p>
        </p:txBody>
      </p:sp>
      <p:sp>
        <p:nvSpPr>
          <p:cNvPr id="547845" name="Text Box 5"/>
          <p:cNvSpPr txBox="1">
            <a:spLocks noChangeArrowheads="1"/>
          </p:cNvSpPr>
          <p:nvPr/>
        </p:nvSpPr>
        <p:spPr bwMode="auto">
          <a:xfrm>
            <a:off x="4114800" y="2073276"/>
            <a:ext cx="4572000" cy="1446550"/>
          </a:xfrm>
          <a:prstGeom prst="rect">
            <a:avLst/>
          </a:prstGeom>
          <a:noFill/>
          <a:ln w="9525">
            <a:noFill/>
            <a:miter lim="800000"/>
            <a:headEnd/>
            <a:tailEnd/>
          </a:ln>
          <a:effectLst/>
        </p:spPr>
        <p:txBody>
          <a:bodyPr>
            <a:spAutoFit/>
          </a:bodyPr>
          <a:lstStyle/>
          <a:p>
            <a:pPr eaLnBrk="1" hangingPunct="1">
              <a:spcBef>
                <a:spcPct val="50000"/>
              </a:spcBef>
              <a:buFont typeface="Wingdings" pitchFamily="2" charset="2"/>
              <a:buNone/>
            </a:pPr>
            <a:r>
              <a:rPr lang="en-US" sz="2200" b="1"/>
              <a:t>States in Wargus are manually predefined and represent game phases that inform the AI </a:t>
            </a:r>
            <a:r>
              <a:rPr lang="en-US" sz="2200" b="1">
                <a:cs typeface="Times New Roman" pitchFamily="18" charset="0"/>
              </a:rPr>
              <a:t>on the possible tactics during a game</a:t>
            </a:r>
            <a:endParaRPr lang="en-US" sz="2200">
              <a:latin typeface="Verdana" pitchFamily="34" charset="0"/>
            </a:endParaRPr>
          </a:p>
        </p:txBody>
      </p:sp>
      <p:sp>
        <p:nvSpPr>
          <p:cNvPr id="547846" name="Rectangle 6"/>
          <p:cNvSpPr>
            <a:spLocks noGrp="1" noChangeArrowheads="1"/>
          </p:cNvSpPr>
          <p:nvPr>
            <p:ph type="body" idx="1"/>
          </p:nvPr>
        </p:nvSpPr>
        <p:spPr>
          <a:xfrm>
            <a:off x="4366846" y="3484563"/>
            <a:ext cx="4267200" cy="2157412"/>
          </a:xfrm>
          <a:ln/>
        </p:spPr>
        <p:txBody>
          <a:bodyPr/>
          <a:lstStyle/>
          <a:p>
            <a:pPr>
              <a:lnSpc>
                <a:spcPct val="90000"/>
              </a:lnSpc>
            </a:pPr>
            <a:r>
              <a:rPr lang="en-US" sz="2200"/>
              <a:t>The possible tactics during a game mainly depend on available units and technology</a:t>
            </a:r>
          </a:p>
          <a:p>
            <a:pPr>
              <a:lnSpc>
                <a:spcPct val="90000"/>
              </a:lnSpc>
            </a:pPr>
            <a:r>
              <a:rPr lang="en-US" sz="2200"/>
              <a:t>The availability of units and technology depends on the buildings the player possesses</a:t>
            </a:r>
          </a:p>
          <a:p>
            <a:pPr>
              <a:lnSpc>
                <a:spcPct val="90000"/>
              </a:lnSpc>
            </a:pPr>
            <a:r>
              <a:rPr lang="en-US" sz="2200"/>
              <a:t>Therefore, the utility of tactics depends on the available buildings</a:t>
            </a:r>
          </a:p>
        </p:txBody>
      </p:sp>
    </p:spTree>
    <p:extLst>
      <p:ext uri="{BB962C8B-B14F-4D97-AF65-F5344CB8AC3E}">
        <p14:creationId xmlns:p14="http://schemas.microsoft.com/office/powerpoint/2010/main" val="146296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478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4784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478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6"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3"/>
          <p:cNvSpPr>
            <a:spLocks noGrp="1"/>
          </p:cNvSpPr>
          <p:nvPr>
            <p:ph type="sldNum" sz="quarter" idx="10"/>
          </p:nvPr>
        </p:nvSpPr>
        <p:spPr/>
        <p:txBody>
          <a:bodyPr/>
          <a:lstStyle/>
          <a:p>
            <a:fld id="{C82180F2-1C1D-40DE-A4B4-DCDB11E723E4}" type="slidenum">
              <a:rPr lang="en-US"/>
              <a:pPr/>
              <a:t>25</a:t>
            </a:fld>
            <a:endParaRPr lang="en-US"/>
          </a:p>
        </p:txBody>
      </p:sp>
      <p:sp>
        <p:nvSpPr>
          <p:cNvPr id="549890" name="Rectangle 2"/>
          <p:cNvSpPr>
            <a:spLocks noGrp="1" noChangeArrowheads="1"/>
          </p:cNvSpPr>
          <p:nvPr>
            <p:ph type="body" idx="1"/>
          </p:nvPr>
        </p:nvSpPr>
        <p:spPr>
          <a:xfrm>
            <a:off x="861646" y="2046288"/>
            <a:ext cx="7772400" cy="3529012"/>
          </a:xfrm>
        </p:spPr>
        <p:txBody>
          <a:bodyPr/>
          <a:lstStyle/>
          <a:p>
            <a:r>
              <a:rPr lang="en-US" sz="2400"/>
              <a:t>A library of tactics for each state</a:t>
            </a:r>
          </a:p>
          <a:p>
            <a:r>
              <a:rPr lang="en-US" sz="2400"/>
              <a:t>Tactics are action sequences consisting of 1 or more game actions (e.g., building, combat, research etc.)</a:t>
            </a:r>
          </a:p>
        </p:txBody>
      </p:sp>
      <p:sp>
        <p:nvSpPr>
          <p:cNvPr id="549891" name="Rectangle 3"/>
          <p:cNvSpPr>
            <a:spLocks noGrp="1" noChangeArrowheads="1"/>
          </p:cNvSpPr>
          <p:nvPr>
            <p:ph type="title"/>
          </p:nvPr>
        </p:nvSpPr>
        <p:spPr/>
        <p:txBody>
          <a:bodyPr/>
          <a:lstStyle/>
          <a:p>
            <a:pPr algn="ctr"/>
            <a:r>
              <a:rPr lang="en-US" sz="4600">
                <a:latin typeface="Times New Roman" pitchFamily="18" charset="0"/>
              </a:rPr>
              <a:t>Domain Knowledge in Wargus</a:t>
            </a:r>
            <a:br>
              <a:rPr lang="en-US" sz="4600">
                <a:latin typeface="Times New Roman" pitchFamily="18" charset="0"/>
              </a:rPr>
            </a:br>
            <a:r>
              <a:rPr lang="en-US" sz="2800"/>
              <a:t>Abstraction of the decision space</a:t>
            </a:r>
          </a:p>
        </p:txBody>
      </p:sp>
      <p:sp>
        <p:nvSpPr>
          <p:cNvPr id="549892" name="Line 4"/>
          <p:cNvSpPr>
            <a:spLocks noChangeShapeType="1"/>
          </p:cNvSpPr>
          <p:nvPr/>
        </p:nvSpPr>
        <p:spPr bwMode="auto">
          <a:xfrm flipH="1">
            <a:off x="1693985" y="4191000"/>
            <a:ext cx="247650" cy="609600"/>
          </a:xfrm>
          <a:prstGeom prst="line">
            <a:avLst/>
          </a:prstGeom>
          <a:noFill/>
          <a:ln w="9525">
            <a:solidFill>
              <a:schemeClr val="tx1"/>
            </a:solidFill>
            <a:prstDash val="dash"/>
            <a:round/>
            <a:headEnd/>
            <a:tailEnd type="triangle" w="med" len="med"/>
          </a:ln>
          <a:effectLst/>
        </p:spPr>
        <p:txBody>
          <a:bodyPr/>
          <a:lstStyle/>
          <a:p>
            <a:endParaRPr lang="en-US"/>
          </a:p>
        </p:txBody>
      </p:sp>
      <p:sp>
        <p:nvSpPr>
          <p:cNvPr id="549893" name="Line 5"/>
          <p:cNvSpPr>
            <a:spLocks noChangeShapeType="1"/>
          </p:cNvSpPr>
          <p:nvPr/>
        </p:nvSpPr>
        <p:spPr bwMode="auto">
          <a:xfrm>
            <a:off x="2190751" y="4191000"/>
            <a:ext cx="247650" cy="609600"/>
          </a:xfrm>
          <a:prstGeom prst="line">
            <a:avLst/>
          </a:prstGeom>
          <a:noFill/>
          <a:ln w="9525">
            <a:solidFill>
              <a:schemeClr val="tx1"/>
            </a:solidFill>
            <a:prstDash val="dash"/>
            <a:round/>
            <a:headEnd/>
            <a:tailEnd type="triangle" w="med" len="med"/>
          </a:ln>
          <a:effectLst/>
        </p:spPr>
        <p:txBody>
          <a:bodyPr/>
          <a:lstStyle/>
          <a:p>
            <a:endParaRPr lang="en-US"/>
          </a:p>
        </p:txBody>
      </p:sp>
      <p:sp>
        <p:nvSpPr>
          <p:cNvPr id="549894" name="Line 6"/>
          <p:cNvSpPr>
            <a:spLocks noChangeShapeType="1"/>
          </p:cNvSpPr>
          <p:nvPr/>
        </p:nvSpPr>
        <p:spPr bwMode="auto">
          <a:xfrm flipH="1">
            <a:off x="1941635" y="4191000"/>
            <a:ext cx="82062" cy="609600"/>
          </a:xfrm>
          <a:prstGeom prst="line">
            <a:avLst/>
          </a:prstGeom>
          <a:noFill/>
          <a:ln w="9525">
            <a:solidFill>
              <a:schemeClr val="tx1"/>
            </a:solidFill>
            <a:prstDash val="dash"/>
            <a:round/>
            <a:headEnd/>
            <a:tailEnd type="triangle" w="med" len="med"/>
          </a:ln>
          <a:effectLst/>
        </p:spPr>
        <p:txBody>
          <a:bodyPr/>
          <a:lstStyle/>
          <a:p>
            <a:endParaRPr lang="en-US"/>
          </a:p>
        </p:txBody>
      </p:sp>
      <p:sp>
        <p:nvSpPr>
          <p:cNvPr id="549895" name="Line 7"/>
          <p:cNvSpPr>
            <a:spLocks noChangeShapeType="1"/>
          </p:cNvSpPr>
          <p:nvPr/>
        </p:nvSpPr>
        <p:spPr bwMode="auto">
          <a:xfrm>
            <a:off x="2108689" y="4191000"/>
            <a:ext cx="82062" cy="609600"/>
          </a:xfrm>
          <a:prstGeom prst="line">
            <a:avLst/>
          </a:prstGeom>
          <a:noFill/>
          <a:ln w="9525">
            <a:solidFill>
              <a:schemeClr val="tx1"/>
            </a:solidFill>
            <a:prstDash val="dash"/>
            <a:round/>
            <a:headEnd/>
            <a:tailEnd type="triangle" w="med" len="med"/>
          </a:ln>
          <a:effectLst/>
        </p:spPr>
        <p:txBody>
          <a:bodyPr/>
          <a:lstStyle/>
          <a:p>
            <a:endParaRPr lang="en-US"/>
          </a:p>
        </p:txBody>
      </p:sp>
      <p:sp>
        <p:nvSpPr>
          <p:cNvPr id="549896" name="Line 8"/>
          <p:cNvSpPr>
            <a:spLocks noChangeShapeType="1"/>
          </p:cNvSpPr>
          <p:nvPr/>
        </p:nvSpPr>
        <p:spPr bwMode="auto">
          <a:xfrm flipH="1">
            <a:off x="4158762" y="4191000"/>
            <a:ext cx="247650" cy="609600"/>
          </a:xfrm>
          <a:prstGeom prst="line">
            <a:avLst/>
          </a:prstGeom>
          <a:noFill/>
          <a:ln w="9525">
            <a:solidFill>
              <a:schemeClr val="tx1"/>
            </a:solidFill>
            <a:prstDash val="dash"/>
            <a:round/>
            <a:headEnd/>
            <a:tailEnd type="triangle" w="med" len="med"/>
          </a:ln>
          <a:effectLst/>
        </p:spPr>
        <p:txBody>
          <a:bodyPr/>
          <a:lstStyle/>
          <a:p>
            <a:endParaRPr lang="en-US"/>
          </a:p>
        </p:txBody>
      </p:sp>
      <p:sp>
        <p:nvSpPr>
          <p:cNvPr id="549897" name="Line 9"/>
          <p:cNvSpPr>
            <a:spLocks noChangeShapeType="1"/>
          </p:cNvSpPr>
          <p:nvPr/>
        </p:nvSpPr>
        <p:spPr bwMode="auto">
          <a:xfrm>
            <a:off x="4655528" y="4191000"/>
            <a:ext cx="247650" cy="609600"/>
          </a:xfrm>
          <a:prstGeom prst="line">
            <a:avLst/>
          </a:prstGeom>
          <a:noFill/>
          <a:ln w="9525">
            <a:solidFill>
              <a:schemeClr val="tx1"/>
            </a:solidFill>
            <a:prstDash val="dash"/>
            <a:round/>
            <a:headEnd/>
            <a:tailEnd type="triangle" w="med" len="med"/>
          </a:ln>
          <a:effectLst/>
        </p:spPr>
        <p:txBody>
          <a:bodyPr/>
          <a:lstStyle/>
          <a:p>
            <a:endParaRPr lang="en-US"/>
          </a:p>
        </p:txBody>
      </p:sp>
      <p:sp>
        <p:nvSpPr>
          <p:cNvPr id="549898" name="Line 10"/>
          <p:cNvSpPr>
            <a:spLocks noChangeShapeType="1"/>
          </p:cNvSpPr>
          <p:nvPr/>
        </p:nvSpPr>
        <p:spPr bwMode="auto">
          <a:xfrm flipH="1">
            <a:off x="4406413" y="4191000"/>
            <a:ext cx="83526" cy="609600"/>
          </a:xfrm>
          <a:prstGeom prst="line">
            <a:avLst/>
          </a:prstGeom>
          <a:noFill/>
          <a:ln w="9525">
            <a:solidFill>
              <a:schemeClr val="tx1"/>
            </a:solidFill>
            <a:prstDash val="dash"/>
            <a:round/>
            <a:headEnd/>
            <a:tailEnd type="triangle" w="med" len="med"/>
          </a:ln>
          <a:effectLst/>
        </p:spPr>
        <p:txBody>
          <a:bodyPr/>
          <a:lstStyle/>
          <a:p>
            <a:endParaRPr lang="en-US"/>
          </a:p>
        </p:txBody>
      </p:sp>
      <p:sp>
        <p:nvSpPr>
          <p:cNvPr id="549899" name="Line 11"/>
          <p:cNvSpPr>
            <a:spLocks noChangeShapeType="1"/>
          </p:cNvSpPr>
          <p:nvPr/>
        </p:nvSpPr>
        <p:spPr bwMode="auto">
          <a:xfrm>
            <a:off x="4573466" y="4191001"/>
            <a:ext cx="74734" cy="638175"/>
          </a:xfrm>
          <a:prstGeom prst="line">
            <a:avLst/>
          </a:prstGeom>
          <a:noFill/>
          <a:ln w="9525">
            <a:solidFill>
              <a:schemeClr val="tx1"/>
            </a:solidFill>
            <a:prstDash val="dash"/>
            <a:round/>
            <a:headEnd/>
            <a:tailEnd type="triangle" w="med" len="med"/>
          </a:ln>
          <a:effectLst/>
        </p:spPr>
        <p:txBody>
          <a:bodyPr/>
          <a:lstStyle/>
          <a:p>
            <a:endParaRPr lang="en-US"/>
          </a:p>
        </p:txBody>
      </p:sp>
      <p:sp>
        <p:nvSpPr>
          <p:cNvPr id="549900" name="Line 12"/>
          <p:cNvSpPr>
            <a:spLocks noChangeShapeType="1"/>
          </p:cNvSpPr>
          <p:nvPr/>
        </p:nvSpPr>
        <p:spPr bwMode="auto">
          <a:xfrm flipH="1">
            <a:off x="6617677" y="4191000"/>
            <a:ext cx="247650" cy="609600"/>
          </a:xfrm>
          <a:prstGeom prst="line">
            <a:avLst/>
          </a:prstGeom>
          <a:noFill/>
          <a:ln w="9525">
            <a:solidFill>
              <a:schemeClr val="tx1"/>
            </a:solidFill>
            <a:prstDash val="dash"/>
            <a:round/>
            <a:headEnd/>
            <a:tailEnd type="triangle" w="med" len="med"/>
          </a:ln>
          <a:effectLst/>
        </p:spPr>
        <p:txBody>
          <a:bodyPr/>
          <a:lstStyle/>
          <a:p>
            <a:endParaRPr lang="en-US"/>
          </a:p>
        </p:txBody>
      </p:sp>
      <p:sp>
        <p:nvSpPr>
          <p:cNvPr id="549901" name="Line 13"/>
          <p:cNvSpPr>
            <a:spLocks noChangeShapeType="1"/>
          </p:cNvSpPr>
          <p:nvPr/>
        </p:nvSpPr>
        <p:spPr bwMode="auto">
          <a:xfrm>
            <a:off x="7132028" y="4191000"/>
            <a:ext cx="247650" cy="609600"/>
          </a:xfrm>
          <a:prstGeom prst="line">
            <a:avLst/>
          </a:prstGeom>
          <a:noFill/>
          <a:ln w="9525">
            <a:solidFill>
              <a:schemeClr val="tx1"/>
            </a:solidFill>
            <a:prstDash val="dash"/>
            <a:round/>
            <a:headEnd/>
            <a:tailEnd type="triangle" w="med" len="med"/>
          </a:ln>
          <a:effectLst/>
        </p:spPr>
        <p:txBody>
          <a:bodyPr/>
          <a:lstStyle/>
          <a:p>
            <a:endParaRPr lang="en-US"/>
          </a:p>
        </p:txBody>
      </p:sp>
      <p:sp>
        <p:nvSpPr>
          <p:cNvPr id="549902" name="Line 14"/>
          <p:cNvSpPr>
            <a:spLocks noChangeShapeType="1"/>
          </p:cNvSpPr>
          <p:nvPr/>
        </p:nvSpPr>
        <p:spPr bwMode="auto">
          <a:xfrm flipH="1">
            <a:off x="6865328" y="4191000"/>
            <a:ext cx="83526" cy="609600"/>
          </a:xfrm>
          <a:prstGeom prst="line">
            <a:avLst/>
          </a:prstGeom>
          <a:noFill/>
          <a:ln w="9525">
            <a:solidFill>
              <a:schemeClr val="tx1"/>
            </a:solidFill>
            <a:prstDash val="dash"/>
            <a:round/>
            <a:headEnd/>
            <a:tailEnd type="triangle" w="med" len="med"/>
          </a:ln>
          <a:effectLst/>
        </p:spPr>
        <p:txBody>
          <a:bodyPr/>
          <a:lstStyle/>
          <a:p>
            <a:endParaRPr lang="en-US"/>
          </a:p>
        </p:txBody>
      </p:sp>
      <p:sp>
        <p:nvSpPr>
          <p:cNvPr id="549903" name="Line 15"/>
          <p:cNvSpPr>
            <a:spLocks noChangeShapeType="1"/>
          </p:cNvSpPr>
          <p:nvPr/>
        </p:nvSpPr>
        <p:spPr bwMode="auto">
          <a:xfrm>
            <a:off x="7049966" y="4191000"/>
            <a:ext cx="82062" cy="609600"/>
          </a:xfrm>
          <a:prstGeom prst="line">
            <a:avLst/>
          </a:prstGeom>
          <a:noFill/>
          <a:ln w="9525">
            <a:solidFill>
              <a:schemeClr val="tx1"/>
            </a:solidFill>
            <a:prstDash val="dash"/>
            <a:round/>
            <a:headEnd/>
            <a:tailEnd type="triangle" w="med" len="med"/>
          </a:ln>
          <a:effectLst/>
        </p:spPr>
        <p:txBody>
          <a:bodyPr/>
          <a:lstStyle/>
          <a:p>
            <a:endParaRPr lang="en-US"/>
          </a:p>
        </p:txBody>
      </p:sp>
      <p:sp>
        <p:nvSpPr>
          <p:cNvPr id="549904" name="AutoShape 16"/>
          <p:cNvSpPr>
            <a:spLocks noChangeArrowheads="1"/>
          </p:cNvSpPr>
          <p:nvPr/>
        </p:nvSpPr>
        <p:spPr bwMode="auto">
          <a:xfrm>
            <a:off x="1066800" y="4800600"/>
            <a:ext cx="2057400" cy="990600"/>
          </a:xfrm>
          <a:prstGeom prst="foldedCorner">
            <a:avLst>
              <a:gd name="adj" fmla="val 12500"/>
            </a:avLst>
          </a:prstGeom>
          <a:solidFill>
            <a:srgbClr val="FFCC00"/>
          </a:solidFill>
          <a:ln w="15875">
            <a:solidFill>
              <a:schemeClr val="tx1"/>
            </a:solidFill>
            <a:round/>
            <a:headEnd/>
            <a:tailEnd/>
          </a:ln>
          <a:effectLst/>
        </p:spPr>
        <p:txBody>
          <a:bodyPr wrap="none" lIns="0" tIns="54000" rIns="0" bIns="54000" anchor="ctr"/>
          <a:lstStyle/>
          <a:p>
            <a:pPr eaLnBrk="1" hangingPunct="1">
              <a:spcBef>
                <a:spcPct val="50000"/>
              </a:spcBef>
            </a:pPr>
            <a:r>
              <a:rPr lang="en-US" sz="1100" b="1">
                <a:latin typeface="Courier" pitchFamily="49" charset="0"/>
              </a:rPr>
              <a:t> Construct </a:t>
            </a:r>
            <a:r>
              <a:rPr lang="en-US" sz="1100" i="1">
                <a:latin typeface="Courier" pitchFamily="49" charset="0"/>
              </a:rPr>
              <a:t>City Center</a:t>
            </a:r>
          </a:p>
          <a:p>
            <a:pPr eaLnBrk="1" hangingPunct="1">
              <a:spcBef>
                <a:spcPct val="50000"/>
              </a:spcBef>
            </a:pPr>
            <a:r>
              <a:rPr lang="en-US" sz="1100" b="1">
                <a:latin typeface="Courier" pitchFamily="49" charset="0"/>
              </a:rPr>
              <a:t> Train </a:t>
            </a:r>
            <a:r>
              <a:rPr lang="en-US" sz="1100" i="1">
                <a:latin typeface="Courier" pitchFamily="49" charset="0"/>
              </a:rPr>
              <a:t>4 workers</a:t>
            </a:r>
          </a:p>
          <a:p>
            <a:pPr eaLnBrk="1" hangingPunct="1">
              <a:spcBef>
                <a:spcPct val="50000"/>
              </a:spcBef>
            </a:pPr>
            <a:r>
              <a:rPr lang="en-US" sz="1100" b="1">
                <a:latin typeface="Courier" pitchFamily="49" charset="0"/>
              </a:rPr>
              <a:t> Defend </a:t>
            </a:r>
            <a:r>
              <a:rPr lang="en-US" sz="1100" i="1">
                <a:latin typeface="Courier" pitchFamily="49" charset="0"/>
              </a:rPr>
              <a:t>with 1 Soldier</a:t>
            </a:r>
          </a:p>
        </p:txBody>
      </p:sp>
      <p:sp>
        <p:nvSpPr>
          <p:cNvPr id="549905" name="AutoShape 17"/>
          <p:cNvSpPr>
            <a:spLocks noChangeArrowheads="1"/>
          </p:cNvSpPr>
          <p:nvPr/>
        </p:nvSpPr>
        <p:spPr bwMode="auto">
          <a:xfrm>
            <a:off x="1371600" y="5334000"/>
            <a:ext cx="2057400" cy="1066800"/>
          </a:xfrm>
          <a:prstGeom prst="foldedCorner">
            <a:avLst>
              <a:gd name="adj" fmla="val 12500"/>
            </a:avLst>
          </a:prstGeom>
          <a:solidFill>
            <a:srgbClr val="FFCC00"/>
          </a:solidFill>
          <a:ln w="15875">
            <a:solidFill>
              <a:schemeClr val="tx1"/>
            </a:solidFill>
            <a:round/>
            <a:headEnd/>
            <a:tailEnd/>
          </a:ln>
          <a:effectLst/>
        </p:spPr>
        <p:txBody>
          <a:bodyPr wrap="none" lIns="0" tIns="54000" rIns="0" bIns="54000" anchor="ctr"/>
          <a:lstStyle/>
          <a:p>
            <a:pPr eaLnBrk="1" hangingPunct="1">
              <a:spcBef>
                <a:spcPct val="50000"/>
              </a:spcBef>
            </a:pPr>
            <a:r>
              <a:rPr lang="en-US" sz="1100" b="1">
                <a:latin typeface="Courier" pitchFamily="49" charset="0"/>
              </a:rPr>
              <a:t> Construct </a:t>
            </a:r>
            <a:r>
              <a:rPr lang="en-US" sz="1100" i="1">
                <a:latin typeface="Courier" pitchFamily="49" charset="0"/>
              </a:rPr>
              <a:t>Blacksmith</a:t>
            </a:r>
          </a:p>
          <a:p>
            <a:pPr eaLnBrk="1" hangingPunct="1">
              <a:spcBef>
                <a:spcPct val="50000"/>
              </a:spcBef>
            </a:pPr>
            <a:r>
              <a:rPr lang="en-US" sz="1100" b="1">
                <a:latin typeface="Courier" pitchFamily="49" charset="0"/>
              </a:rPr>
              <a:t> Research </a:t>
            </a:r>
            <a:r>
              <a:rPr lang="en-US" sz="1100" i="1">
                <a:latin typeface="Courier" pitchFamily="49" charset="0"/>
              </a:rPr>
              <a:t>better Weapons</a:t>
            </a:r>
          </a:p>
          <a:p>
            <a:pPr eaLnBrk="1" hangingPunct="1">
              <a:spcBef>
                <a:spcPct val="50000"/>
              </a:spcBef>
            </a:pPr>
            <a:r>
              <a:rPr lang="en-US" sz="1100" b="1">
                <a:latin typeface="Courier" pitchFamily="49" charset="0"/>
              </a:rPr>
              <a:t> Attack </a:t>
            </a:r>
            <a:r>
              <a:rPr lang="en-US" sz="1100" i="1">
                <a:latin typeface="Courier" pitchFamily="49" charset="0"/>
              </a:rPr>
              <a:t>with 2 Soldiers</a:t>
            </a:r>
          </a:p>
        </p:txBody>
      </p:sp>
      <p:sp>
        <p:nvSpPr>
          <p:cNvPr id="549906" name="AutoShape 18"/>
          <p:cNvSpPr>
            <a:spLocks noChangeArrowheads="1"/>
          </p:cNvSpPr>
          <p:nvPr/>
        </p:nvSpPr>
        <p:spPr bwMode="auto">
          <a:xfrm>
            <a:off x="3657600" y="4800600"/>
            <a:ext cx="2057400" cy="990600"/>
          </a:xfrm>
          <a:prstGeom prst="foldedCorner">
            <a:avLst>
              <a:gd name="adj" fmla="val 12500"/>
            </a:avLst>
          </a:prstGeom>
          <a:solidFill>
            <a:srgbClr val="FF9900"/>
          </a:solidFill>
          <a:ln w="15875">
            <a:solidFill>
              <a:schemeClr val="tx1"/>
            </a:solidFill>
            <a:round/>
            <a:headEnd/>
            <a:tailEnd/>
          </a:ln>
          <a:effectLst/>
        </p:spPr>
        <p:txBody>
          <a:bodyPr wrap="none" lIns="0" tIns="54000" rIns="0" bIns="54000" anchor="ctr"/>
          <a:lstStyle/>
          <a:p>
            <a:pPr eaLnBrk="1" hangingPunct="1">
              <a:spcBef>
                <a:spcPct val="50000"/>
              </a:spcBef>
            </a:pPr>
            <a:endParaRPr lang="en-US" sz="1100" b="1">
              <a:latin typeface="Courier" pitchFamily="49" charset="0"/>
            </a:endParaRPr>
          </a:p>
          <a:p>
            <a:pPr eaLnBrk="1" hangingPunct="1">
              <a:spcBef>
                <a:spcPct val="50000"/>
              </a:spcBef>
            </a:pPr>
            <a:r>
              <a:rPr lang="en-US" sz="1100" b="1">
                <a:latin typeface="Courier" pitchFamily="49" charset="0"/>
              </a:rPr>
              <a:t> Construct </a:t>
            </a:r>
            <a:r>
              <a:rPr lang="en-US" sz="1100" i="1">
                <a:latin typeface="Courier" pitchFamily="49" charset="0"/>
              </a:rPr>
              <a:t>Keep</a:t>
            </a:r>
          </a:p>
          <a:p>
            <a:pPr eaLnBrk="1" hangingPunct="1">
              <a:spcBef>
                <a:spcPct val="50000"/>
              </a:spcBef>
            </a:pPr>
            <a:r>
              <a:rPr lang="en-US" sz="1100" b="1">
                <a:latin typeface="Courier" pitchFamily="49" charset="0"/>
              </a:rPr>
              <a:t> Train </a:t>
            </a:r>
            <a:r>
              <a:rPr lang="en-US" sz="1100" i="1">
                <a:latin typeface="Courier" pitchFamily="49" charset="0"/>
              </a:rPr>
              <a:t>30 workers</a:t>
            </a:r>
          </a:p>
          <a:p>
            <a:pPr eaLnBrk="1" hangingPunct="1">
              <a:spcBef>
                <a:spcPct val="50000"/>
              </a:spcBef>
            </a:pPr>
            <a:r>
              <a:rPr lang="en-US" sz="1100" b="1">
                <a:latin typeface="Courier" pitchFamily="49" charset="0"/>
              </a:rPr>
              <a:t> Defend </a:t>
            </a:r>
            <a:r>
              <a:rPr lang="en-US" sz="1100" i="1">
                <a:latin typeface="Courier" pitchFamily="49" charset="0"/>
              </a:rPr>
              <a:t>with 1 Knight</a:t>
            </a:r>
          </a:p>
          <a:p>
            <a:pPr eaLnBrk="1" hangingPunct="1">
              <a:spcBef>
                <a:spcPct val="50000"/>
              </a:spcBef>
              <a:buFontTx/>
              <a:buChar char="-"/>
            </a:pPr>
            <a:r>
              <a:rPr lang="en-US" sz="1100" b="1">
                <a:latin typeface="Courier" pitchFamily="49" charset="0"/>
              </a:rPr>
              <a:t> </a:t>
            </a:r>
          </a:p>
        </p:txBody>
      </p:sp>
      <p:sp>
        <p:nvSpPr>
          <p:cNvPr id="549907" name="AutoShape 19"/>
          <p:cNvSpPr>
            <a:spLocks noChangeArrowheads="1"/>
          </p:cNvSpPr>
          <p:nvPr/>
        </p:nvSpPr>
        <p:spPr bwMode="auto">
          <a:xfrm>
            <a:off x="3962400" y="5334000"/>
            <a:ext cx="2057400" cy="1066800"/>
          </a:xfrm>
          <a:prstGeom prst="foldedCorner">
            <a:avLst>
              <a:gd name="adj" fmla="val 12500"/>
            </a:avLst>
          </a:prstGeom>
          <a:solidFill>
            <a:srgbClr val="FF9900"/>
          </a:solidFill>
          <a:ln w="15875">
            <a:solidFill>
              <a:schemeClr val="tx1"/>
            </a:solidFill>
            <a:round/>
            <a:headEnd/>
            <a:tailEnd/>
          </a:ln>
          <a:effectLst/>
        </p:spPr>
        <p:txBody>
          <a:bodyPr wrap="none" lIns="0" tIns="54000" rIns="0" bIns="54000" anchor="ctr"/>
          <a:lstStyle/>
          <a:p>
            <a:pPr eaLnBrk="1" hangingPunct="1">
              <a:spcBef>
                <a:spcPct val="50000"/>
              </a:spcBef>
            </a:pPr>
            <a:r>
              <a:rPr lang="en-US" sz="1100" b="1">
                <a:latin typeface="Courier" pitchFamily="49" charset="0"/>
              </a:rPr>
              <a:t> Attack </a:t>
            </a:r>
            <a:r>
              <a:rPr lang="en-US" sz="1100" i="1">
                <a:latin typeface="Courier" pitchFamily="49" charset="0"/>
              </a:rPr>
              <a:t>with 10 Knights</a:t>
            </a:r>
          </a:p>
          <a:p>
            <a:pPr eaLnBrk="1" hangingPunct="1">
              <a:spcBef>
                <a:spcPct val="50000"/>
              </a:spcBef>
            </a:pPr>
            <a:r>
              <a:rPr lang="en-US" sz="1100" b="1">
                <a:latin typeface="Courier" pitchFamily="49" charset="0"/>
              </a:rPr>
              <a:t> Research </a:t>
            </a:r>
            <a:r>
              <a:rPr lang="en-US" sz="1100" i="1">
                <a:latin typeface="Courier" pitchFamily="49" charset="0"/>
              </a:rPr>
              <a:t>magic spell</a:t>
            </a:r>
          </a:p>
          <a:p>
            <a:pPr eaLnBrk="1" hangingPunct="1">
              <a:spcBef>
                <a:spcPct val="50000"/>
              </a:spcBef>
            </a:pPr>
            <a:r>
              <a:rPr lang="en-US" sz="1100" b="1">
                <a:latin typeface="Courier" pitchFamily="49" charset="0"/>
              </a:rPr>
              <a:t> Defend </a:t>
            </a:r>
            <a:r>
              <a:rPr lang="en-US" sz="1100" i="1">
                <a:latin typeface="Courier" pitchFamily="49" charset="0"/>
              </a:rPr>
              <a:t>with 2 Mages</a:t>
            </a:r>
          </a:p>
        </p:txBody>
      </p:sp>
      <p:sp>
        <p:nvSpPr>
          <p:cNvPr id="549908" name="AutoShape 20"/>
          <p:cNvSpPr>
            <a:spLocks noChangeArrowheads="1"/>
          </p:cNvSpPr>
          <p:nvPr/>
        </p:nvSpPr>
        <p:spPr bwMode="auto">
          <a:xfrm>
            <a:off x="1524000" y="3276601"/>
            <a:ext cx="1078523" cy="1190625"/>
          </a:xfrm>
          <a:prstGeom prst="can">
            <a:avLst>
              <a:gd name="adj" fmla="val 25476"/>
            </a:avLst>
          </a:prstGeom>
          <a:solidFill>
            <a:srgbClr val="C0C0C0"/>
          </a:solidFill>
          <a:ln w="9525">
            <a:solidFill>
              <a:schemeClr val="tx1"/>
            </a:solidFill>
            <a:round/>
            <a:headEnd/>
            <a:tailEnd/>
          </a:ln>
          <a:effectLst/>
        </p:spPr>
        <p:txBody>
          <a:bodyPr wrap="none" anchor="ctr"/>
          <a:lstStyle/>
          <a:p>
            <a:pPr algn="ctr">
              <a:spcBef>
                <a:spcPct val="20000"/>
              </a:spcBef>
              <a:buClr>
                <a:schemeClr val="accent1"/>
              </a:buClr>
              <a:buSzPct val="75000"/>
            </a:pPr>
            <a:r>
              <a:rPr kumimoji="1" lang="en-GB" sz="1400">
                <a:latin typeface="Verdana" pitchFamily="34" charset="0"/>
              </a:rPr>
              <a:t>State 1</a:t>
            </a:r>
          </a:p>
          <a:p>
            <a:pPr algn="ctr">
              <a:spcBef>
                <a:spcPct val="20000"/>
              </a:spcBef>
              <a:buClr>
                <a:schemeClr val="accent1"/>
              </a:buClr>
              <a:buSzPct val="75000"/>
            </a:pPr>
            <a:r>
              <a:rPr kumimoji="1" lang="en-GB" sz="1400">
                <a:latin typeface="Verdana" pitchFamily="34" charset="0"/>
              </a:rPr>
              <a:t>Knowledge </a:t>
            </a:r>
          </a:p>
          <a:p>
            <a:pPr algn="ctr">
              <a:spcBef>
                <a:spcPct val="20000"/>
              </a:spcBef>
              <a:buClr>
                <a:schemeClr val="accent1"/>
              </a:buClr>
              <a:buSzPct val="75000"/>
            </a:pPr>
            <a:r>
              <a:rPr kumimoji="1" lang="en-GB" sz="1400">
                <a:latin typeface="Verdana" pitchFamily="34" charset="0"/>
              </a:rPr>
              <a:t>base</a:t>
            </a:r>
            <a:endParaRPr kumimoji="1" lang="en-US" sz="1400">
              <a:latin typeface="Verdana" pitchFamily="34" charset="0"/>
            </a:endParaRPr>
          </a:p>
        </p:txBody>
      </p:sp>
      <p:sp>
        <p:nvSpPr>
          <p:cNvPr id="549909" name="AutoShape 21"/>
          <p:cNvSpPr>
            <a:spLocks noChangeArrowheads="1"/>
          </p:cNvSpPr>
          <p:nvPr/>
        </p:nvSpPr>
        <p:spPr bwMode="auto">
          <a:xfrm>
            <a:off x="4038601" y="3352801"/>
            <a:ext cx="1077058" cy="1114425"/>
          </a:xfrm>
          <a:prstGeom prst="can">
            <a:avLst>
              <a:gd name="adj" fmla="val 25000"/>
            </a:avLst>
          </a:prstGeom>
          <a:solidFill>
            <a:srgbClr val="C0C0C0"/>
          </a:solidFill>
          <a:ln w="9525">
            <a:solidFill>
              <a:schemeClr val="tx1"/>
            </a:solidFill>
            <a:round/>
            <a:headEnd/>
            <a:tailEnd/>
          </a:ln>
          <a:effectLst/>
        </p:spPr>
        <p:txBody>
          <a:bodyPr wrap="none" anchor="ctr"/>
          <a:lstStyle/>
          <a:p>
            <a:pPr algn="ctr">
              <a:spcBef>
                <a:spcPct val="20000"/>
              </a:spcBef>
              <a:buClr>
                <a:schemeClr val="accent1"/>
              </a:buClr>
              <a:buSzPct val="75000"/>
            </a:pPr>
            <a:endParaRPr kumimoji="1" lang="en-GB" sz="1400">
              <a:latin typeface="Verdana" pitchFamily="34" charset="0"/>
            </a:endParaRPr>
          </a:p>
          <a:p>
            <a:pPr algn="ctr">
              <a:spcBef>
                <a:spcPct val="20000"/>
              </a:spcBef>
              <a:buClr>
                <a:schemeClr val="accent1"/>
              </a:buClr>
              <a:buSzPct val="75000"/>
            </a:pPr>
            <a:r>
              <a:rPr kumimoji="1" lang="en-GB" sz="1400">
                <a:latin typeface="Verdana" pitchFamily="34" charset="0"/>
              </a:rPr>
              <a:t>State </a:t>
            </a:r>
            <a:r>
              <a:rPr kumimoji="1" lang="en-GB" sz="1400" i="1">
                <a:latin typeface="Verdana" pitchFamily="34" charset="0"/>
              </a:rPr>
              <a:t>n</a:t>
            </a:r>
          </a:p>
          <a:p>
            <a:pPr algn="ctr">
              <a:spcBef>
                <a:spcPct val="20000"/>
              </a:spcBef>
              <a:buClr>
                <a:schemeClr val="accent1"/>
              </a:buClr>
              <a:buSzPct val="75000"/>
            </a:pPr>
            <a:r>
              <a:rPr kumimoji="1" lang="en-GB" sz="1400">
                <a:latin typeface="Verdana" pitchFamily="34" charset="0"/>
              </a:rPr>
              <a:t>Knowledge </a:t>
            </a:r>
          </a:p>
          <a:p>
            <a:pPr algn="ctr">
              <a:spcBef>
                <a:spcPct val="20000"/>
              </a:spcBef>
              <a:buClr>
                <a:schemeClr val="accent1"/>
              </a:buClr>
              <a:buSzPct val="75000"/>
            </a:pPr>
            <a:r>
              <a:rPr kumimoji="1" lang="en-GB" sz="1400">
                <a:latin typeface="Verdana" pitchFamily="34" charset="0"/>
              </a:rPr>
              <a:t>base</a:t>
            </a:r>
            <a:endParaRPr kumimoji="1" lang="en-US" sz="1400">
              <a:latin typeface="Verdana" pitchFamily="34" charset="0"/>
            </a:endParaRPr>
          </a:p>
          <a:p>
            <a:pPr algn="ctr">
              <a:spcBef>
                <a:spcPct val="20000"/>
              </a:spcBef>
              <a:buClr>
                <a:schemeClr val="accent1"/>
              </a:buClr>
              <a:buSzPct val="75000"/>
            </a:pPr>
            <a:endParaRPr kumimoji="1" lang="en-US" sz="1400">
              <a:latin typeface="Verdana" pitchFamily="34" charset="0"/>
            </a:endParaRPr>
          </a:p>
        </p:txBody>
      </p:sp>
      <p:sp>
        <p:nvSpPr>
          <p:cNvPr id="549910" name="AutoShape 22"/>
          <p:cNvSpPr>
            <a:spLocks noChangeArrowheads="1"/>
          </p:cNvSpPr>
          <p:nvPr/>
        </p:nvSpPr>
        <p:spPr bwMode="auto">
          <a:xfrm>
            <a:off x="6465277" y="3352801"/>
            <a:ext cx="1078523" cy="1114425"/>
          </a:xfrm>
          <a:prstGeom prst="can">
            <a:avLst>
              <a:gd name="adj" fmla="val 25000"/>
            </a:avLst>
          </a:prstGeom>
          <a:solidFill>
            <a:srgbClr val="C0C0C0"/>
          </a:solidFill>
          <a:ln w="9525">
            <a:solidFill>
              <a:schemeClr val="tx1"/>
            </a:solidFill>
            <a:round/>
            <a:headEnd/>
            <a:tailEnd/>
          </a:ln>
          <a:effectLst/>
        </p:spPr>
        <p:txBody>
          <a:bodyPr wrap="none" anchor="ctr"/>
          <a:lstStyle/>
          <a:p>
            <a:pPr algn="ctr">
              <a:spcBef>
                <a:spcPct val="20000"/>
              </a:spcBef>
              <a:buClr>
                <a:schemeClr val="accent1"/>
              </a:buClr>
              <a:buSzPct val="75000"/>
            </a:pPr>
            <a:endParaRPr kumimoji="1" lang="en-GB" sz="1400">
              <a:latin typeface="Verdana" pitchFamily="34" charset="0"/>
            </a:endParaRPr>
          </a:p>
          <a:p>
            <a:pPr algn="ctr">
              <a:spcBef>
                <a:spcPct val="20000"/>
              </a:spcBef>
              <a:buClr>
                <a:schemeClr val="accent1"/>
              </a:buClr>
              <a:buSzPct val="75000"/>
            </a:pPr>
            <a:r>
              <a:rPr kumimoji="1" lang="en-GB" sz="1400">
                <a:latin typeface="Verdana" pitchFamily="34" charset="0"/>
              </a:rPr>
              <a:t>State 20</a:t>
            </a:r>
          </a:p>
          <a:p>
            <a:pPr algn="ctr">
              <a:spcBef>
                <a:spcPct val="20000"/>
              </a:spcBef>
              <a:buClr>
                <a:schemeClr val="accent1"/>
              </a:buClr>
              <a:buSzPct val="75000"/>
            </a:pPr>
            <a:r>
              <a:rPr kumimoji="1" lang="en-GB" sz="1400">
                <a:latin typeface="Verdana" pitchFamily="34" charset="0"/>
              </a:rPr>
              <a:t>Knowledge </a:t>
            </a:r>
          </a:p>
          <a:p>
            <a:pPr algn="ctr">
              <a:spcBef>
                <a:spcPct val="20000"/>
              </a:spcBef>
              <a:buClr>
                <a:schemeClr val="accent1"/>
              </a:buClr>
              <a:buSzPct val="75000"/>
            </a:pPr>
            <a:r>
              <a:rPr kumimoji="1" lang="en-GB" sz="1400">
                <a:latin typeface="Verdana" pitchFamily="34" charset="0"/>
              </a:rPr>
              <a:t>base</a:t>
            </a:r>
            <a:endParaRPr kumimoji="1" lang="en-US" sz="1400">
              <a:latin typeface="Verdana" pitchFamily="34" charset="0"/>
            </a:endParaRPr>
          </a:p>
          <a:p>
            <a:pPr algn="ctr">
              <a:spcBef>
                <a:spcPct val="20000"/>
              </a:spcBef>
              <a:buClr>
                <a:schemeClr val="accent1"/>
              </a:buClr>
              <a:buSzPct val="75000"/>
            </a:pPr>
            <a:endParaRPr kumimoji="1" lang="en-US" sz="1400">
              <a:latin typeface="Verdana" pitchFamily="34" charset="0"/>
            </a:endParaRPr>
          </a:p>
        </p:txBody>
      </p:sp>
      <p:sp>
        <p:nvSpPr>
          <p:cNvPr id="549911" name="Text Box 23"/>
          <p:cNvSpPr txBox="1">
            <a:spLocks noChangeArrowheads="1"/>
          </p:cNvSpPr>
          <p:nvPr/>
        </p:nvSpPr>
        <p:spPr bwMode="auto">
          <a:xfrm>
            <a:off x="3124200" y="3748088"/>
            <a:ext cx="381000" cy="366712"/>
          </a:xfrm>
          <a:prstGeom prst="rect">
            <a:avLst/>
          </a:prstGeom>
          <a:noFill/>
          <a:ln w="9525">
            <a:noFill/>
            <a:miter lim="800000"/>
            <a:headEnd/>
            <a:tailEnd/>
          </a:ln>
          <a:effectLst/>
        </p:spPr>
        <p:txBody>
          <a:bodyPr>
            <a:spAutoFit/>
          </a:bodyPr>
          <a:lstStyle/>
          <a:p>
            <a:pPr eaLnBrk="1" hangingPunct="1">
              <a:spcBef>
                <a:spcPct val="50000"/>
              </a:spcBef>
            </a:pPr>
            <a:r>
              <a:rPr lang="en-US">
                <a:latin typeface="Verdana" pitchFamily="34" charset="0"/>
              </a:rPr>
              <a:t>…</a:t>
            </a:r>
          </a:p>
        </p:txBody>
      </p:sp>
      <p:sp>
        <p:nvSpPr>
          <p:cNvPr id="549912" name="Text Box 24"/>
          <p:cNvSpPr txBox="1">
            <a:spLocks noChangeArrowheads="1"/>
          </p:cNvSpPr>
          <p:nvPr/>
        </p:nvSpPr>
        <p:spPr bwMode="auto">
          <a:xfrm>
            <a:off x="5562600" y="3733800"/>
            <a:ext cx="381000" cy="366713"/>
          </a:xfrm>
          <a:prstGeom prst="rect">
            <a:avLst/>
          </a:prstGeom>
          <a:noFill/>
          <a:ln w="9525">
            <a:noFill/>
            <a:miter lim="800000"/>
            <a:headEnd/>
            <a:tailEnd/>
          </a:ln>
          <a:effectLst/>
        </p:spPr>
        <p:txBody>
          <a:bodyPr>
            <a:spAutoFit/>
          </a:bodyPr>
          <a:lstStyle/>
          <a:p>
            <a:pPr eaLnBrk="1" hangingPunct="1">
              <a:spcBef>
                <a:spcPct val="50000"/>
              </a:spcBef>
            </a:pPr>
            <a:r>
              <a:rPr lang="en-US">
                <a:latin typeface="Verdana" pitchFamily="34" charset="0"/>
              </a:rPr>
              <a:t>…</a:t>
            </a:r>
          </a:p>
        </p:txBody>
      </p:sp>
      <p:sp>
        <p:nvSpPr>
          <p:cNvPr id="549913" name="AutoShape 25"/>
          <p:cNvSpPr>
            <a:spLocks noChangeArrowheads="1"/>
          </p:cNvSpPr>
          <p:nvPr/>
        </p:nvSpPr>
        <p:spPr bwMode="auto">
          <a:xfrm>
            <a:off x="6248400" y="4800600"/>
            <a:ext cx="2057400" cy="990600"/>
          </a:xfrm>
          <a:prstGeom prst="foldedCorner">
            <a:avLst>
              <a:gd name="adj" fmla="val 12500"/>
            </a:avLst>
          </a:prstGeom>
          <a:solidFill>
            <a:srgbClr val="FF6600"/>
          </a:solidFill>
          <a:ln w="15875">
            <a:solidFill>
              <a:schemeClr val="tx1"/>
            </a:solidFill>
            <a:round/>
            <a:headEnd/>
            <a:tailEnd/>
          </a:ln>
          <a:effectLst/>
        </p:spPr>
        <p:txBody>
          <a:bodyPr wrap="none" lIns="0" tIns="54000" rIns="0" bIns="54000" anchor="ctr"/>
          <a:lstStyle/>
          <a:p>
            <a:pPr eaLnBrk="1" hangingPunct="1">
              <a:spcBef>
                <a:spcPct val="50000"/>
              </a:spcBef>
            </a:pPr>
            <a:endParaRPr lang="en-US" sz="1100" b="1">
              <a:latin typeface="Courier" pitchFamily="49" charset="0"/>
            </a:endParaRPr>
          </a:p>
          <a:p>
            <a:pPr eaLnBrk="1" hangingPunct="1">
              <a:spcBef>
                <a:spcPct val="50000"/>
              </a:spcBef>
            </a:pPr>
            <a:r>
              <a:rPr lang="en-US" sz="1100" b="1">
                <a:latin typeface="Courier" pitchFamily="49" charset="0"/>
              </a:rPr>
              <a:t> Construct </a:t>
            </a:r>
            <a:r>
              <a:rPr lang="en-US" sz="1100" i="1">
                <a:latin typeface="Courier" pitchFamily="49" charset="0"/>
              </a:rPr>
              <a:t>Castle</a:t>
            </a:r>
          </a:p>
          <a:p>
            <a:pPr eaLnBrk="1" hangingPunct="1">
              <a:spcBef>
                <a:spcPct val="50000"/>
              </a:spcBef>
            </a:pPr>
            <a:r>
              <a:rPr lang="en-US" sz="1100" b="1">
                <a:latin typeface="Courier" pitchFamily="49" charset="0"/>
              </a:rPr>
              <a:t> Train </a:t>
            </a:r>
            <a:r>
              <a:rPr lang="en-US" sz="1100" i="1">
                <a:latin typeface="Courier" pitchFamily="49" charset="0"/>
              </a:rPr>
              <a:t>30 workers</a:t>
            </a:r>
          </a:p>
          <a:p>
            <a:pPr eaLnBrk="1" hangingPunct="1">
              <a:spcBef>
                <a:spcPct val="50000"/>
              </a:spcBef>
            </a:pPr>
            <a:r>
              <a:rPr lang="en-US" sz="1100" b="1">
                <a:latin typeface="Courier" pitchFamily="49" charset="0"/>
              </a:rPr>
              <a:t> </a:t>
            </a:r>
          </a:p>
        </p:txBody>
      </p:sp>
      <p:sp>
        <p:nvSpPr>
          <p:cNvPr id="549914" name="AutoShape 26"/>
          <p:cNvSpPr>
            <a:spLocks noChangeArrowheads="1"/>
          </p:cNvSpPr>
          <p:nvPr/>
        </p:nvSpPr>
        <p:spPr bwMode="auto">
          <a:xfrm>
            <a:off x="6553200" y="5334000"/>
            <a:ext cx="2057400" cy="1066800"/>
          </a:xfrm>
          <a:prstGeom prst="foldedCorner">
            <a:avLst>
              <a:gd name="adj" fmla="val 12500"/>
            </a:avLst>
          </a:prstGeom>
          <a:solidFill>
            <a:srgbClr val="FF6600"/>
          </a:solidFill>
          <a:ln w="15875">
            <a:solidFill>
              <a:schemeClr val="tx1"/>
            </a:solidFill>
            <a:round/>
            <a:headEnd/>
            <a:tailEnd/>
          </a:ln>
          <a:effectLst/>
        </p:spPr>
        <p:txBody>
          <a:bodyPr wrap="none" lIns="0" tIns="54000" rIns="0" bIns="54000" anchor="ctr"/>
          <a:lstStyle/>
          <a:p>
            <a:pPr eaLnBrk="1" hangingPunct="1">
              <a:spcBef>
                <a:spcPct val="50000"/>
              </a:spcBef>
            </a:pPr>
            <a:r>
              <a:rPr lang="en-US" sz="1100" b="1">
                <a:latin typeface="Courier" pitchFamily="49" charset="0"/>
              </a:rPr>
              <a:t> Attack </a:t>
            </a:r>
            <a:r>
              <a:rPr lang="en-US" sz="1100" i="1">
                <a:latin typeface="Courier" pitchFamily="49" charset="0"/>
              </a:rPr>
              <a:t>with 10 Knights</a:t>
            </a:r>
          </a:p>
          <a:p>
            <a:pPr eaLnBrk="1" hangingPunct="1">
              <a:spcBef>
                <a:spcPct val="50000"/>
              </a:spcBef>
            </a:pPr>
            <a:r>
              <a:rPr lang="en-US" sz="1100" b="1">
                <a:latin typeface="Courier" pitchFamily="49" charset="0"/>
              </a:rPr>
              <a:t> Research </a:t>
            </a:r>
            <a:r>
              <a:rPr lang="en-US" sz="1100" i="1">
                <a:latin typeface="Courier" pitchFamily="49" charset="0"/>
              </a:rPr>
              <a:t>magic spell</a:t>
            </a:r>
          </a:p>
          <a:p>
            <a:pPr eaLnBrk="1" hangingPunct="1">
              <a:spcBef>
                <a:spcPct val="50000"/>
              </a:spcBef>
            </a:pPr>
            <a:r>
              <a:rPr lang="en-US" sz="1100" b="1">
                <a:latin typeface="Courier" pitchFamily="49" charset="0"/>
              </a:rPr>
              <a:t> Defend </a:t>
            </a:r>
            <a:r>
              <a:rPr lang="en-US" sz="1100" i="1">
                <a:latin typeface="Courier" pitchFamily="49" charset="0"/>
              </a:rPr>
              <a:t>with 2 Mages</a:t>
            </a:r>
          </a:p>
          <a:p>
            <a:pPr eaLnBrk="1" hangingPunct="1">
              <a:spcBef>
                <a:spcPct val="50000"/>
              </a:spcBef>
            </a:pPr>
            <a:r>
              <a:rPr lang="en-US" sz="1100" i="1">
                <a:latin typeface="Courier" pitchFamily="49" charset="0"/>
              </a:rPr>
              <a:t> </a:t>
            </a:r>
            <a:r>
              <a:rPr lang="en-US" sz="1100" b="1">
                <a:latin typeface="Courier" pitchFamily="49" charset="0"/>
              </a:rPr>
              <a:t>Construct </a:t>
            </a:r>
            <a:r>
              <a:rPr lang="en-US" sz="1100" i="1">
                <a:latin typeface="Courier" pitchFamily="49" charset="0"/>
              </a:rPr>
              <a:t>Guard tower</a:t>
            </a:r>
          </a:p>
        </p:txBody>
      </p:sp>
    </p:spTree>
    <p:extLst>
      <p:ext uri="{BB962C8B-B14F-4D97-AF65-F5344CB8AC3E}">
        <p14:creationId xmlns:p14="http://schemas.microsoft.com/office/powerpoint/2010/main" val="32479886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0"/>
          </p:nvPr>
        </p:nvSpPr>
        <p:spPr/>
        <p:txBody>
          <a:bodyPr/>
          <a:lstStyle/>
          <a:p>
            <a:fld id="{6E5B72FE-DC56-49AE-A145-F70922747540}" type="slidenum">
              <a:rPr lang="en-US"/>
              <a:pPr/>
              <a:t>26</a:t>
            </a:fld>
            <a:endParaRPr lang="en-US"/>
          </a:p>
        </p:txBody>
      </p:sp>
      <p:sp>
        <p:nvSpPr>
          <p:cNvPr id="550914" name="Rectangle 2"/>
          <p:cNvSpPr>
            <a:spLocks noChangeArrowheads="1"/>
          </p:cNvSpPr>
          <p:nvPr/>
        </p:nvSpPr>
        <p:spPr bwMode="auto">
          <a:xfrm>
            <a:off x="685800" y="228600"/>
            <a:ext cx="7772400" cy="762000"/>
          </a:xfrm>
          <a:prstGeom prst="rect">
            <a:avLst/>
          </a:prstGeom>
          <a:noFill/>
          <a:ln w="9525">
            <a:noFill/>
            <a:miter lim="800000"/>
            <a:headEnd/>
            <a:tailEnd/>
          </a:ln>
          <a:effectLst/>
        </p:spPr>
        <p:txBody>
          <a:bodyPr anchor="ctr"/>
          <a:lstStyle/>
          <a:p>
            <a:pPr algn="ctr" eaLnBrk="1" hangingPunct="1"/>
            <a:endParaRPr lang="en-US" sz="4400">
              <a:solidFill>
                <a:schemeClr val="tx2"/>
              </a:solidFill>
              <a:latin typeface="Times New Roman" pitchFamily="18" charset="0"/>
            </a:endParaRPr>
          </a:p>
        </p:txBody>
      </p:sp>
      <p:sp>
        <p:nvSpPr>
          <p:cNvPr id="550915" name="Text Box 3"/>
          <p:cNvSpPr txBox="1">
            <a:spLocks noChangeArrowheads="1"/>
          </p:cNvSpPr>
          <p:nvPr/>
        </p:nvSpPr>
        <p:spPr bwMode="auto">
          <a:xfrm>
            <a:off x="4114800" y="1828801"/>
            <a:ext cx="1752600" cy="646331"/>
          </a:xfrm>
          <a:prstGeom prst="rect">
            <a:avLst/>
          </a:prstGeom>
          <a:noFill/>
          <a:ln w="9525">
            <a:noFill/>
            <a:miter lim="800000"/>
            <a:headEnd/>
            <a:tailEnd/>
          </a:ln>
          <a:effectLst/>
        </p:spPr>
        <p:txBody>
          <a:bodyPr>
            <a:spAutoFit/>
          </a:bodyPr>
          <a:lstStyle/>
          <a:p>
            <a:pPr eaLnBrk="1" hangingPunct="1">
              <a:spcBef>
                <a:spcPct val="50000"/>
              </a:spcBef>
            </a:pPr>
            <a:r>
              <a:rPr lang="en-US">
                <a:latin typeface="Times New Roman" pitchFamily="18" charset="0"/>
              </a:rPr>
              <a:t>State abstraction</a:t>
            </a:r>
          </a:p>
        </p:txBody>
      </p:sp>
      <p:sp>
        <p:nvSpPr>
          <p:cNvPr id="550916" name="AutoShape 4"/>
          <p:cNvSpPr>
            <a:spLocks noChangeArrowheads="1"/>
          </p:cNvSpPr>
          <p:nvPr/>
        </p:nvSpPr>
        <p:spPr bwMode="auto">
          <a:xfrm rot="-10800000">
            <a:off x="4191000" y="2209800"/>
            <a:ext cx="1143000" cy="381000"/>
          </a:xfrm>
          <a:prstGeom prst="rightArrow">
            <a:avLst>
              <a:gd name="adj1" fmla="val 26667"/>
              <a:gd name="adj2" fmla="val 81250"/>
            </a:avLst>
          </a:prstGeom>
          <a:solidFill>
            <a:srgbClr val="FF0000"/>
          </a:solidFill>
          <a:ln w="9525">
            <a:solidFill>
              <a:schemeClr val="tx1"/>
            </a:solidFill>
            <a:miter lim="800000"/>
            <a:headEnd/>
            <a:tailEnd/>
          </a:ln>
          <a:effectLst/>
        </p:spPr>
        <p:txBody>
          <a:bodyPr wrap="none" anchor="ctr"/>
          <a:lstStyle/>
          <a:p>
            <a:endParaRPr lang="en-US"/>
          </a:p>
        </p:txBody>
      </p:sp>
      <p:sp>
        <p:nvSpPr>
          <p:cNvPr id="550917" name="AutoShape 5"/>
          <p:cNvSpPr>
            <a:spLocks noChangeArrowheads="1"/>
          </p:cNvSpPr>
          <p:nvPr/>
        </p:nvSpPr>
        <p:spPr bwMode="auto">
          <a:xfrm rot="-5400377">
            <a:off x="2209800" y="3505200"/>
            <a:ext cx="838200" cy="381000"/>
          </a:xfrm>
          <a:prstGeom prst="rightArrow">
            <a:avLst>
              <a:gd name="adj1" fmla="val 26667"/>
              <a:gd name="adj2" fmla="val 50769"/>
            </a:avLst>
          </a:prstGeom>
          <a:solidFill>
            <a:srgbClr val="FF0000"/>
          </a:solidFill>
          <a:ln w="9525">
            <a:solidFill>
              <a:schemeClr val="tx1"/>
            </a:solidFill>
            <a:miter lim="800000"/>
            <a:headEnd/>
            <a:tailEnd/>
          </a:ln>
          <a:effectLst/>
        </p:spPr>
        <p:txBody>
          <a:bodyPr vert="eaVert" wrap="none" anchor="ctr"/>
          <a:lstStyle/>
          <a:p>
            <a:pPr algn="ctr" eaLnBrk="1" hangingPunct="1"/>
            <a:endParaRPr lang="en-US">
              <a:latin typeface="Verdana" pitchFamily="34" charset="0"/>
            </a:endParaRPr>
          </a:p>
        </p:txBody>
      </p:sp>
      <p:sp>
        <p:nvSpPr>
          <p:cNvPr id="550918" name="Rectangle 6"/>
          <p:cNvSpPr>
            <a:spLocks noGrp="1" noChangeArrowheads="1"/>
          </p:cNvSpPr>
          <p:nvPr>
            <p:ph type="title"/>
          </p:nvPr>
        </p:nvSpPr>
        <p:spPr/>
        <p:txBody>
          <a:bodyPr/>
          <a:lstStyle/>
          <a:p>
            <a:pPr algn="ctr"/>
            <a:r>
              <a:rPr lang="en-US" sz="4600">
                <a:latin typeface="Times New Roman" pitchFamily="18" charset="0"/>
              </a:rPr>
              <a:t>Domain Knowledge in Wargus</a:t>
            </a:r>
          </a:p>
        </p:txBody>
      </p:sp>
      <p:pic>
        <p:nvPicPr>
          <p:cNvPr id="550919" name="Picture 7" descr="smallmap_screenshot"/>
          <p:cNvPicPr>
            <a:picLocks noChangeAspect="1" noChangeArrowheads="1"/>
          </p:cNvPicPr>
          <p:nvPr/>
        </p:nvPicPr>
        <p:blipFill>
          <a:blip r:embed="rId3" cstate="print">
            <a:lum bright="12000" contrast="32000"/>
          </a:blip>
          <a:srcRect/>
          <a:stretch>
            <a:fillRect/>
          </a:stretch>
        </p:blipFill>
        <p:spPr bwMode="auto">
          <a:xfrm>
            <a:off x="1752600" y="1524001"/>
            <a:ext cx="2209800" cy="1674813"/>
          </a:xfrm>
          <a:prstGeom prst="rect">
            <a:avLst/>
          </a:prstGeom>
          <a:noFill/>
          <a:ln w="22225">
            <a:solidFill>
              <a:schemeClr val="tx1"/>
            </a:solidFill>
            <a:miter lim="800000"/>
            <a:headEnd/>
            <a:tailEnd/>
          </a:ln>
          <a:effectLst/>
        </p:spPr>
      </p:pic>
      <p:pic>
        <p:nvPicPr>
          <p:cNvPr id="550920" name="Picture 8" descr="dknowledge"/>
          <p:cNvPicPr>
            <a:picLocks noChangeAspect="1" noChangeArrowheads="1"/>
          </p:cNvPicPr>
          <p:nvPr/>
        </p:nvPicPr>
        <p:blipFill>
          <a:blip r:embed="rId4" cstate="print"/>
          <a:srcRect/>
          <a:stretch>
            <a:fillRect/>
          </a:stretch>
        </p:blipFill>
        <p:spPr bwMode="auto">
          <a:xfrm>
            <a:off x="990600" y="3886201"/>
            <a:ext cx="3962400" cy="2544763"/>
          </a:xfrm>
          <a:prstGeom prst="rect">
            <a:avLst/>
          </a:prstGeom>
          <a:noFill/>
          <a:ln w="9525">
            <a:noFill/>
            <a:miter lim="800000"/>
            <a:headEnd/>
            <a:tailEnd/>
          </a:ln>
        </p:spPr>
      </p:pic>
      <p:sp>
        <p:nvSpPr>
          <p:cNvPr id="550921" name="Text Box 9"/>
          <p:cNvSpPr txBox="1">
            <a:spLocks noChangeArrowheads="1"/>
          </p:cNvSpPr>
          <p:nvPr/>
        </p:nvSpPr>
        <p:spPr bwMode="auto">
          <a:xfrm>
            <a:off x="2819400" y="3352801"/>
            <a:ext cx="2362200" cy="707886"/>
          </a:xfrm>
          <a:prstGeom prst="rect">
            <a:avLst/>
          </a:prstGeom>
          <a:noFill/>
          <a:ln w="9525">
            <a:noFill/>
            <a:miter lim="800000"/>
            <a:headEnd/>
            <a:tailEnd/>
          </a:ln>
          <a:effectLst/>
        </p:spPr>
        <p:txBody>
          <a:bodyPr>
            <a:spAutoFit/>
          </a:bodyPr>
          <a:lstStyle/>
          <a:p>
            <a:pPr eaLnBrk="1" hangingPunct="1">
              <a:spcBef>
                <a:spcPct val="50000"/>
              </a:spcBef>
            </a:pPr>
            <a:r>
              <a:rPr lang="en-US" sz="2000">
                <a:latin typeface="Times New Roman" pitchFamily="18" charset="0"/>
              </a:rPr>
              <a:t>Decision abstraction</a:t>
            </a:r>
          </a:p>
        </p:txBody>
      </p:sp>
      <p:pic>
        <p:nvPicPr>
          <p:cNvPr id="550922" name="Picture 10" descr="StateDiagram_Wargus"/>
          <p:cNvPicPr>
            <a:picLocks noChangeAspect="1" noChangeArrowheads="1"/>
          </p:cNvPicPr>
          <p:nvPr/>
        </p:nvPicPr>
        <p:blipFill>
          <a:blip r:embed="rId5" cstate="print"/>
          <a:srcRect/>
          <a:stretch>
            <a:fillRect/>
          </a:stretch>
        </p:blipFill>
        <p:spPr bwMode="auto">
          <a:xfrm>
            <a:off x="5715000" y="1524000"/>
            <a:ext cx="2590800" cy="4953000"/>
          </a:xfrm>
          <a:prstGeom prst="rect">
            <a:avLst/>
          </a:prstGeom>
          <a:noFill/>
        </p:spPr>
      </p:pic>
      <p:sp>
        <p:nvSpPr>
          <p:cNvPr id="550923" name="Text Box 11"/>
          <p:cNvSpPr txBox="1">
            <a:spLocks noChangeArrowheads="1"/>
          </p:cNvSpPr>
          <p:nvPr/>
        </p:nvSpPr>
        <p:spPr bwMode="auto">
          <a:xfrm rot="20707555">
            <a:off x="533400" y="2598739"/>
            <a:ext cx="7920404" cy="1076325"/>
          </a:xfrm>
          <a:prstGeom prst="rect">
            <a:avLst/>
          </a:prstGeom>
          <a:solidFill>
            <a:srgbClr val="FFFF00"/>
          </a:solidFill>
          <a:ln w="9525">
            <a:solidFill>
              <a:schemeClr val="tx1"/>
            </a:solidFill>
            <a:miter lim="800000"/>
            <a:headEnd/>
            <a:tailEnd/>
          </a:ln>
          <a:effectLst/>
        </p:spPr>
        <p:txBody>
          <a:bodyPr>
            <a:spAutoFit/>
          </a:bodyPr>
          <a:lstStyle/>
          <a:p>
            <a:pPr algn="ctr" eaLnBrk="1" hangingPunct="1">
              <a:spcBef>
                <a:spcPct val="50000"/>
              </a:spcBef>
            </a:pPr>
            <a:r>
              <a:rPr lang="en-US" sz="3200" b="1">
                <a:latin typeface="Times New Roman" pitchFamily="18" charset="0"/>
              </a:rPr>
              <a:t> Dynamic Scripting learns to win efficiently against static opponents! </a:t>
            </a:r>
            <a:r>
              <a:rPr lang="en-US" sz="2600"/>
              <a:t>(Ponsen </a:t>
            </a:r>
            <a:r>
              <a:rPr lang="en-US" sz="2600" i="1"/>
              <a:t>et al</a:t>
            </a:r>
            <a:r>
              <a:rPr lang="en-US" sz="2600"/>
              <a:t>. 2004)</a:t>
            </a:r>
            <a:endParaRPr lang="en-US" sz="3200" b="1">
              <a:latin typeface="Times New Roman" pitchFamily="18" charset="0"/>
            </a:endParaRPr>
          </a:p>
        </p:txBody>
      </p:sp>
      <p:sp>
        <p:nvSpPr>
          <p:cNvPr id="550924" name="Text Box 12"/>
          <p:cNvSpPr txBox="1">
            <a:spLocks noChangeArrowheads="1"/>
          </p:cNvSpPr>
          <p:nvPr/>
        </p:nvSpPr>
        <p:spPr bwMode="auto">
          <a:xfrm rot="20707555">
            <a:off x="2262554" y="2108200"/>
            <a:ext cx="1318846" cy="406400"/>
          </a:xfrm>
          <a:prstGeom prst="rect">
            <a:avLst/>
          </a:prstGeom>
          <a:solidFill>
            <a:srgbClr val="FF0000"/>
          </a:solidFill>
          <a:ln w="9525">
            <a:solidFill>
              <a:schemeClr val="tx1"/>
            </a:solidFill>
            <a:miter lim="800000"/>
            <a:headEnd/>
            <a:tailEnd/>
          </a:ln>
          <a:effectLst/>
        </p:spPr>
        <p:txBody>
          <a:bodyPr>
            <a:spAutoFit/>
          </a:bodyPr>
          <a:lstStyle/>
          <a:p>
            <a:pPr algn="ctr" eaLnBrk="1" hangingPunct="1">
              <a:spcBef>
                <a:spcPct val="50000"/>
              </a:spcBef>
            </a:pPr>
            <a:r>
              <a:rPr lang="en-US" sz="2000" b="1">
                <a:solidFill>
                  <a:schemeClr val="bg1"/>
                </a:solidFill>
                <a:latin typeface="Times New Roman" pitchFamily="18" charset="0"/>
              </a:rPr>
              <a:t>complex</a:t>
            </a:r>
          </a:p>
        </p:txBody>
      </p:sp>
    </p:spTree>
    <p:extLst>
      <p:ext uri="{BB962C8B-B14F-4D97-AF65-F5344CB8AC3E}">
        <p14:creationId xmlns:p14="http://schemas.microsoft.com/office/powerpoint/2010/main" val="3022927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509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0923"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EB0EB090-92EE-48CC-A025-F71FC10CC5CE}" type="slidenum">
              <a:rPr lang="en-US"/>
              <a:pPr/>
              <a:t>27</a:t>
            </a:fld>
            <a:endParaRPr lang="en-US"/>
          </a:p>
        </p:txBody>
      </p:sp>
      <p:sp>
        <p:nvSpPr>
          <p:cNvPr id="418818" name="Rectangle 2"/>
          <p:cNvSpPr>
            <a:spLocks noGrp="1" noChangeArrowheads="1"/>
          </p:cNvSpPr>
          <p:nvPr>
            <p:ph type="title"/>
          </p:nvPr>
        </p:nvSpPr>
        <p:spPr/>
        <p:txBody>
          <a:bodyPr/>
          <a:lstStyle/>
          <a:p>
            <a:r>
              <a:rPr lang="en-GB"/>
              <a:t>Rules in Rulebases</a:t>
            </a:r>
          </a:p>
        </p:txBody>
      </p:sp>
      <p:sp>
        <p:nvSpPr>
          <p:cNvPr id="418819" name="Rectangle 3"/>
          <p:cNvSpPr>
            <a:spLocks noGrp="1" noChangeArrowheads="1"/>
          </p:cNvSpPr>
          <p:nvPr>
            <p:ph type="body" idx="1"/>
          </p:nvPr>
        </p:nvSpPr>
        <p:spPr/>
        <p:txBody>
          <a:bodyPr/>
          <a:lstStyle/>
          <a:p>
            <a:r>
              <a:rPr lang="en-US"/>
              <a:t>12 Build rules</a:t>
            </a:r>
          </a:p>
          <a:p>
            <a:r>
              <a:rPr lang="en-US"/>
              <a:t>9 Research rules</a:t>
            </a:r>
          </a:p>
          <a:p>
            <a:r>
              <a:rPr lang="en-US"/>
              <a:t>4 Economy rules</a:t>
            </a:r>
          </a:p>
          <a:p>
            <a:r>
              <a:rPr lang="en-US"/>
              <a:t>25 Combat rules</a:t>
            </a:r>
          </a:p>
          <a:p>
            <a:endParaRPr lang="en-US"/>
          </a:p>
          <a:p>
            <a:pPr>
              <a:buFont typeface="Wingdings" pitchFamily="2" charset="2"/>
              <a:buNone/>
            </a:pPr>
            <a:endParaRPr lang="en-US"/>
          </a:p>
        </p:txBody>
      </p:sp>
      <p:sp>
        <p:nvSpPr>
          <p:cNvPr id="418821" name="AutoShape 5"/>
          <p:cNvSpPr>
            <a:spLocks noChangeArrowheads="1"/>
          </p:cNvSpPr>
          <p:nvPr/>
        </p:nvSpPr>
        <p:spPr bwMode="auto">
          <a:xfrm>
            <a:off x="4853354" y="1905000"/>
            <a:ext cx="3305908" cy="2590800"/>
          </a:xfrm>
          <a:prstGeom prst="foldedCorner">
            <a:avLst>
              <a:gd name="adj" fmla="val 12500"/>
            </a:avLst>
          </a:prstGeom>
          <a:solidFill>
            <a:srgbClr val="FFCC00"/>
          </a:solidFill>
          <a:ln w="15875">
            <a:solidFill>
              <a:schemeClr val="tx1"/>
            </a:solidFill>
            <a:round/>
            <a:headEnd/>
            <a:tailEnd/>
          </a:ln>
          <a:effectLst/>
        </p:spPr>
        <p:txBody>
          <a:bodyPr wrap="none" anchor="ctr"/>
          <a:lstStyle/>
          <a:p>
            <a:pPr eaLnBrk="1" hangingPunct="1">
              <a:spcBef>
                <a:spcPct val="50000"/>
              </a:spcBef>
            </a:pPr>
            <a:endParaRPr lang="en-US" b="1"/>
          </a:p>
          <a:p>
            <a:pPr eaLnBrk="1" hangingPunct="1">
              <a:spcBef>
                <a:spcPct val="50000"/>
              </a:spcBef>
            </a:pPr>
            <a:r>
              <a:rPr lang="en-US" b="1"/>
              <a:t>AiNeed(AiBarracks)</a:t>
            </a:r>
          </a:p>
          <a:p>
            <a:pPr eaLnBrk="1" hangingPunct="1">
              <a:spcBef>
                <a:spcPct val="50000"/>
              </a:spcBef>
            </a:pPr>
            <a:r>
              <a:rPr lang="en-US" b="1"/>
              <a:t>AiResearch(AiUpgradeArmor1)</a:t>
            </a:r>
          </a:p>
          <a:p>
            <a:pPr eaLnBrk="1" hangingPunct="1">
              <a:spcBef>
                <a:spcPct val="50000"/>
              </a:spcBef>
            </a:pPr>
            <a:r>
              <a:rPr lang="en-US" b="1"/>
              <a:t>AiNeed(AiWorker)</a:t>
            </a:r>
          </a:p>
          <a:p>
            <a:pPr eaLnBrk="1" hangingPunct="1">
              <a:spcBef>
                <a:spcPct val="50000"/>
              </a:spcBef>
            </a:pPr>
            <a:r>
              <a:rPr lang="en-US" b="1"/>
              <a:t>AiForce(1, {AiSoldier, 9})</a:t>
            </a:r>
          </a:p>
          <a:p>
            <a:r>
              <a:rPr lang="en-US" b="1"/>
              <a:t>AiWaitForce(1)</a:t>
            </a:r>
          </a:p>
          <a:p>
            <a:r>
              <a:rPr lang="en-US" b="1"/>
              <a:t>AiAttackWithForce(1)</a:t>
            </a:r>
          </a:p>
          <a:p>
            <a:pPr eaLnBrk="1" hangingPunct="1">
              <a:spcBef>
                <a:spcPct val="50000"/>
              </a:spcBef>
            </a:pPr>
            <a:endParaRPr lang="en-US" sz="1400" b="1">
              <a:latin typeface="Courier" pitchFamily="49" charset="0"/>
            </a:endParaRPr>
          </a:p>
        </p:txBody>
      </p:sp>
    </p:spTree>
    <p:extLst>
      <p:ext uri="{BB962C8B-B14F-4D97-AF65-F5344CB8AC3E}">
        <p14:creationId xmlns:p14="http://schemas.microsoft.com/office/powerpoint/2010/main" val="29185774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68928911-600E-45EF-BBA6-D3DDA5F138B1}" type="slidenum">
              <a:rPr lang="en-US"/>
              <a:pPr/>
              <a:t>28</a:t>
            </a:fld>
            <a:endParaRPr lang="en-US"/>
          </a:p>
        </p:txBody>
      </p:sp>
      <p:sp>
        <p:nvSpPr>
          <p:cNvPr id="359426" name="Rectangle 2"/>
          <p:cNvSpPr>
            <a:spLocks noGrp="1" noChangeArrowheads="1"/>
          </p:cNvSpPr>
          <p:nvPr>
            <p:ph type="title"/>
          </p:nvPr>
        </p:nvSpPr>
        <p:spPr/>
        <p:txBody>
          <a:bodyPr/>
          <a:lstStyle/>
          <a:p>
            <a:r>
              <a:rPr lang="en-GB"/>
              <a:t>Tactics</a:t>
            </a:r>
          </a:p>
        </p:txBody>
      </p:sp>
      <p:sp>
        <p:nvSpPr>
          <p:cNvPr id="359427" name="Rectangle 3"/>
          <p:cNvSpPr>
            <a:spLocks noGrp="1" noChangeArrowheads="1"/>
          </p:cNvSpPr>
          <p:nvPr>
            <p:ph type="body" idx="1"/>
          </p:nvPr>
        </p:nvSpPr>
        <p:spPr>
          <a:xfrm>
            <a:off x="633046" y="1752600"/>
            <a:ext cx="8229600" cy="3886200"/>
          </a:xfrm>
        </p:spPr>
        <p:txBody>
          <a:bodyPr/>
          <a:lstStyle/>
          <a:p>
            <a:r>
              <a:rPr lang="en-US"/>
              <a:t>Two `balanced’ tactics</a:t>
            </a:r>
          </a:p>
          <a:p>
            <a:pPr lvl="1"/>
            <a:r>
              <a:rPr lang="en-US"/>
              <a:t>Small Balanced Land Attack (SBLA)</a:t>
            </a:r>
          </a:p>
          <a:p>
            <a:pPr lvl="1"/>
            <a:r>
              <a:rPr lang="en-US"/>
              <a:t>Large Balanced Land Attack (LBLA)</a:t>
            </a:r>
          </a:p>
          <a:p>
            <a:r>
              <a:rPr lang="en-US"/>
              <a:t>Two `rush’ tactics</a:t>
            </a:r>
          </a:p>
          <a:p>
            <a:pPr lvl="1"/>
            <a:r>
              <a:rPr lang="en-US"/>
              <a:t>Soldier Rush (SR)</a:t>
            </a:r>
          </a:p>
          <a:p>
            <a:pPr lvl="1"/>
            <a:r>
              <a:rPr lang="en-US"/>
              <a:t>Knight Rush (KR)</a:t>
            </a:r>
          </a:p>
        </p:txBody>
      </p:sp>
      <p:pic>
        <p:nvPicPr>
          <p:cNvPr id="359428" name="Picture 4" descr="Maps"/>
          <p:cNvPicPr>
            <a:picLocks noChangeAspect="1" noChangeArrowheads="1"/>
          </p:cNvPicPr>
          <p:nvPr/>
        </p:nvPicPr>
        <p:blipFill>
          <a:blip r:embed="rId3" cstate="print"/>
          <a:srcRect/>
          <a:stretch>
            <a:fillRect/>
          </a:stretch>
        </p:blipFill>
        <p:spPr bwMode="auto">
          <a:xfrm>
            <a:off x="4290646" y="3471864"/>
            <a:ext cx="4712677" cy="3233737"/>
          </a:xfrm>
          <a:prstGeom prst="rect">
            <a:avLst/>
          </a:prstGeom>
          <a:noFill/>
        </p:spPr>
      </p:pic>
    </p:spTree>
    <p:extLst>
      <p:ext uri="{BB962C8B-B14F-4D97-AF65-F5344CB8AC3E}">
        <p14:creationId xmlns:p14="http://schemas.microsoft.com/office/powerpoint/2010/main" val="16400857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02258D3-B4C5-44B8-A34A-18F97805938D}" type="slidenum">
              <a:rPr lang="en-US"/>
              <a:pPr/>
              <a:t>29</a:t>
            </a:fld>
            <a:endParaRPr lang="en-US"/>
          </a:p>
        </p:txBody>
      </p:sp>
      <p:sp>
        <p:nvSpPr>
          <p:cNvPr id="427010" name="Rectangle 2"/>
          <p:cNvSpPr>
            <a:spLocks noGrp="1" noChangeArrowheads="1"/>
          </p:cNvSpPr>
          <p:nvPr>
            <p:ph type="title"/>
          </p:nvPr>
        </p:nvSpPr>
        <p:spPr/>
        <p:txBody>
          <a:bodyPr/>
          <a:lstStyle/>
          <a:p>
            <a:r>
              <a:rPr lang="en-GB"/>
              <a:t>Dynamic Scripting Test</a:t>
            </a:r>
          </a:p>
        </p:txBody>
      </p:sp>
      <p:sp>
        <p:nvSpPr>
          <p:cNvPr id="427011" name="Rectangle 3"/>
          <p:cNvSpPr>
            <a:spLocks noGrp="1" noChangeArrowheads="1"/>
          </p:cNvSpPr>
          <p:nvPr>
            <p:ph type="body" idx="1"/>
          </p:nvPr>
        </p:nvSpPr>
        <p:spPr/>
        <p:txBody>
          <a:bodyPr/>
          <a:lstStyle/>
          <a:p>
            <a:r>
              <a:rPr lang="en-US"/>
              <a:t>Dynamic player (using dynamic scripting) plays 100 consecutive games against static player</a:t>
            </a:r>
          </a:p>
          <a:p>
            <a:r>
              <a:rPr lang="en-US"/>
              <a:t>Randomisation Turning Point (RTP): First game that dynamic player outperforms static player with 90% probability according to a randomisation test (Cohen, 1995)</a:t>
            </a:r>
          </a:p>
        </p:txBody>
      </p:sp>
    </p:spTree>
    <p:extLst>
      <p:ext uri="{BB962C8B-B14F-4D97-AF65-F5344CB8AC3E}">
        <p14:creationId xmlns:p14="http://schemas.microsoft.com/office/powerpoint/2010/main" val="16248403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840B286-A29E-43F9-86BF-F8859CBA2952}" type="slidenum">
              <a:rPr lang="en-US"/>
              <a:pPr/>
              <a:t>3</a:t>
            </a:fld>
            <a:endParaRPr lang="en-US"/>
          </a:p>
        </p:txBody>
      </p:sp>
      <p:sp>
        <p:nvSpPr>
          <p:cNvPr id="416770" name="Rectangle 2"/>
          <p:cNvSpPr>
            <a:spLocks noGrp="1" noChangeArrowheads="1"/>
          </p:cNvSpPr>
          <p:nvPr>
            <p:ph type="title"/>
          </p:nvPr>
        </p:nvSpPr>
        <p:spPr/>
        <p:txBody>
          <a:bodyPr/>
          <a:lstStyle/>
          <a:p>
            <a:r>
              <a:rPr lang="en-US"/>
              <a:t>Why Learning of Game AI?</a:t>
            </a:r>
            <a:endParaRPr lang="en-GB"/>
          </a:p>
        </p:txBody>
      </p:sp>
      <p:sp>
        <p:nvSpPr>
          <p:cNvPr id="416771" name="Rectangle 3"/>
          <p:cNvSpPr>
            <a:spLocks noGrp="1" noChangeArrowheads="1"/>
          </p:cNvSpPr>
          <p:nvPr>
            <p:ph type="body" idx="1"/>
          </p:nvPr>
        </p:nvSpPr>
        <p:spPr/>
        <p:txBody>
          <a:bodyPr/>
          <a:lstStyle/>
          <a:p>
            <a:pPr>
              <a:lnSpc>
                <a:spcPct val="80000"/>
              </a:lnSpc>
              <a:buFont typeface="Wingdings" pitchFamily="2" charset="2"/>
              <a:buNone/>
            </a:pPr>
            <a:r>
              <a:rPr lang="en-US" sz="2400"/>
              <a:t>	</a:t>
            </a:r>
            <a:r>
              <a:rPr lang="en-US" sz="2400" i="1"/>
              <a:t>The process of learning in games generally implies the adaptation of behavior for opponent players in order to improve performance</a:t>
            </a:r>
          </a:p>
          <a:p>
            <a:pPr>
              <a:lnSpc>
                <a:spcPct val="80000"/>
              </a:lnSpc>
            </a:pPr>
            <a:endParaRPr lang="en-US" sz="2400"/>
          </a:p>
          <a:p>
            <a:pPr>
              <a:lnSpc>
                <a:spcPct val="80000"/>
              </a:lnSpc>
            </a:pPr>
            <a:r>
              <a:rPr lang="en-US" sz="2400"/>
              <a:t>Self-correction</a:t>
            </a:r>
          </a:p>
          <a:p>
            <a:pPr lvl="1">
              <a:lnSpc>
                <a:spcPct val="80000"/>
              </a:lnSpc>
            </a:pPr>
            <a:r>
              <a:rPr lang="en-US" sz="2000"/>
              <a:t>Automatically fixing exploits</a:t>
            </a:r>
          </a:p>
          <a:p>
            <a:pPr>
              <a:lnSpc>
                <a:spcPct val="80000"/>
              </a:lnSpc>
            </a:pPr>
            <a:r>
              <a:rPr lang="en-US" sz="2400"/>
              <a:t>Creativity</a:t>
            </a:r>
          </a:p>
          <a:p>
            <a:pPr lvl="1">
              <a:lnSpc>
                <a:spcPct val="80000"/>
              </a:lnSpc>
            </a:pPr>
            <a:r>
              <a:rPr lang="en-US" sz="2000"/>
              <a:t>Responding intelligently to new situations</a:t>
            </a:r>
          </a:p>
          <a:p>
            <a:pPr>
              <a:lnSpc>
                <a:spcPct val="80000"/>
              </a:lnSpc>
            </a:pPr>
            <a:r>
              <a:rPr lang="en-US" sz="2400"/>
              <a:t>Scalability</a:t>
            </a:r>
          </a:p>
          <a:p>
            <a:pPr lvl="1">
              <a:lnSpc>
                <a:spcPct val="80000"/>
              </a:lnSpc>
            </a:pPr>
            <a:r>
              <a:rPr lang="en-US" sz="2000"/>
              <a:t>Better entertainment for strong players</a:t>
            </a:r>
          </a:p>
          <a:p>
            <a:pPr lvl="1">
              <a:lnSpc>
                <a:spcPct val="80000"/>
              </a:lnSpc>
            </a:pPr>
            <a:r>
              <a:rPr lang="en-US" sz="2000"/>
              <a:t>Better entertainment for weak players</a:t>
            </a:r>
          </a:p>
        </p:txBody>
      </p:sp>
    </p:spTree>
    <p:extLst>
      <p:ext uri="{BB962C8B-B14F-4D97-AF65-F5344CB8AC3E}">
        <p14:creationId xmlns:p14="http://schemas.microsoft.com/office/powerpoint/2010/main" val="922666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lide Number Placeholder 3"/>
          <p:cNvSpPr>
            <a:spLocks noGrp="1"/>
          </p:cNvSpPr>
          <p:nvPr>
            <p:ph type="sldNum" sz="quarter" idx="10"/>
          </p:nvPr>
        </p:nvSpPr>
        <p:spPr/>
        <p:txBody>
          <a:bodyPr/>
          <a:lstStyle/>
          <a:p>
            <a:fld id="{798CFE5E-7624-494F-B9C8-96C431CF057A}" type="slidenum">
              <a:rPr lang="en-US"/>
              <a:pPr/>
              <a:t>30</a:t>
            </a:fld>
            <a:endParaRPr lang="en-US"/>
          </a:p>
        </p:txBody>
      </p:sp>
      <p:sp>
        <p:nvSpPr>
          <p:cNvPr id="505858" name="Rectangle 2"/>
          <p:cNvSpPr>
            <a:spLocks noGrp="1" noChangeArrowheads="1"/>
          </p:cNvSpPr>
          <p:nvPr>
            <p:ph type="title"/>
          </p:nvPr>
        </p:nvSpPr>
        <p:spPr/>
        <p:txBody>
          <a:bodyPr/>
          <a:lstStyle/>
          <a:p>
            <a:r>
              <a:rPr lang="en-US"/>
              <a:t>Dynamic Scripting RTP Results</a:t>
            </a:r>
          </a:p>
        </p:txBody>
      </p:sp>
      <p:graphicFrame>
        <p:nvGraphicFramePr>
          <p:cNvPr id="505859" name="Group 3"/>
          <p:cNvGraphicFramePr>
            <a:graphicFrameLocks noGrp="1"/>
          </p:cNvGraphicFramePr>
          <p:nvPr/>
        </p:nvGraphicFramePr>
        <p:xfrm>
          <a:off x="140677" y="1905000"/>
          <a:ext cx="8792305" cy="3429000"/>
        </p:xfrm>
        <a:graphic>
          <a:graphicData uri="http://schemas.openxmlformats.org/drawingml/2006/table">
            <a:tbl>
              <a:tblPr/>
              <a:tblGrid>
                <a:gridCol w="1099038"/>
                <a:gridCol w="1099038"/>
                <a:gridCol w="1100504"/>
                <a:gridCol w="1097573"/>
                <a:gridCol w="1099038"/>
                <a:gridCol w="1099038"/>
                <a:gridCol w="1099038"/>
                <a:gridCol w="1099038"/>
              </a:tblGrid>
              <a:tr h="68580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pitchFamily="34" charset="0"/>
                        </a:rPr>
                        <a:t>Tactic</a:t>
                      </a: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pitchFamily="34" charset="0"/>
                        </a:rPr>
                        <a:t>Tests</a:t>
                      </a:r>
                    </a:p>
                  </a:txBody>
                  <a:tcPr marL="84406" marR="84406"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pitchFamily="34" charset="0"/>
                        </a:rPr>
                        <a:t>Low</a:t>
                      </a:r>
                    </a:p>
                  </a:txBody>
                  <a:tcPr marL="84406" marR="84406"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pitchFamily="34" charset="0"/>
                        </a:rPr>
                        <a:t>High</a:t>
                      </a:r>
                    </a:p>
                  </a:txBody>
                  <a:tcPr marL="84406" marR="84406"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pitchFamily="34" charset="0"/>
                        </a:rPr>
                        <a:t>Avg.</a:t>
                      </a:r>
                    </a:p>
                  </a:txBody>
                  <a:tcPr marL="84406" marR="84406"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pitchFamily="34" charset="0"/>
                        </a:rPr>
                        <a:t>Med.</a:t>
                      </a:r>
                    </a:p>
                  </a:txBody>
                  <a:tcPr marL="84406" marR="84406"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pitchFamily="34" charset="0"/>
                        </a:rPr>
                        <a:t>&gt;100</a:t>
                      </a:r>
                    </a:p>
                  </a:txBody>
                  <a:tcPr marL="84406" marR="84406"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pitchFamily="34" charset="0"/>
                        </a:rPr>
                        <a:t>Won</a:t>
                      </a:r>
                    </a:p>
                  </a:txBody>
                  <a:tcPr marL="84406" marR="84406"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pitchFamily="34" charset="0"/>
                        </a:rPr>
                        <a:t>SBLA</a:t>
                      </a: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pitchFamily="34" charset="0"/>
                        </a:rPr>
                        <a:t>31</a:t>
                      </a:r>
                    </a:p>
                  </a:txBody>
                  <a:tcPr marL="84406" marR="84406"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pitchFamily="34" charset="0"/>
                        </a:rPr>
                        <a:t>18</a:t>
                      </a:r>
                    </a:p>
                  </a:txBody>
                  <a:tcPr marL="84406" marR="8440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pitchFamily="34" charset="0"/>
                        </a:rPr>
                        <a:t>99</a:t>
                      </a:r>
                    </a:p>
                  </a:txBody>
                  <a:tcPr marL="84406" marR="8440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pitchFamily="34" charset="0"/>
                        </a:rPr>
                        <a:t>50</a:t>
                      </a:r>
                    </a:p>
                  </a:txBody>
                  <a:tcPr marL="84406" marR="8440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pitchFamily="34" charset="0"/>
                        </a:rPr>
                        <a:t>39</a:t>
                      </a:r>
                    </a:p>
                  </a:txBody>
                  <a:tcPr marL="84406" marR="8440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pitchFamily="34" charset="0"/>
                        </a:rPr>
                        <a:t>0</a:t>
                      </a:r>
                    </a:p>
                  </a:txBody>
                  <a:tcPr marL="84406" marR="8440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pitchFamily="34" charset="0"/>
                        </a:rPr>
                        <a:t>59.3</a:t>
                      </a:r>
                    </a:p>
                  </a:txBody>
                  <a:tcPr marL="84406" marR="84406"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68580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pitchFamily="34" charset="0"/>
                        </a:rPr>
                        <a:t>LBLA</a:t>
                      </a: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pitchFamily="34" charset="0"/>
                        </a:rPr>
                        <a:t>21</a:t>
                      </a:r>
                    </a:p>
                  </a:txBody>
                  <a:tcPr marL="84406" marR="84406"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pitchFamily="34" charset="0"/>
                        </a:rPr>
                        <a:t>19</a:t>
                      </a:r>
                    </a:p>
                  </a:txBody>
                  <a:tcPr marL="84406" marR="8440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pitchFamily="34" charset="0"/>
                        </a:rPr>
                        <a:t>79</a:t>
                      </a:r>
                    </a:p>
                  </a:txBody>
                  <a:tcPr marL="84406" marR="8440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pitchFamily="34" charset="0"/>
                        </a:rPr>
                        <a:t>49</a:t>
                      </a:r>
                    </a:p>
                  </a:txBody>
                  <a:tcPr marL="84406" marR="8440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pitchFamily="34" charset="0"/>
                        </a:rPr>
                        <a:t>47</a:t>
                      </a:r>
                    </a:p>
                  </a:txBody>
                  <a:tcPr marL="84406" marR="8440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pitchFamily="34" charset="0"/>
                        </a:rPr>
                        <a:t>0</a:t>
                      </a:r>
                    </a:p>
                  </a:txBody>
                  <a:tcPr marL="84406" marR="8440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pitchFamily="34" charset="0"/>
                        </a:rPr>
                        <a:t>60.2</a:t>
                      </a:r>
                    </a:p>
                  </a:txBody>
                  <a:tcPr marL="84406" marR="84406"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68580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pitchFamily="34" charset="0"/>
                        </a:rPr>
                        <a:t>SR</a:t>
                      </a: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pitchFamily="34" charset="0"/>
                        </a:rPr>
                        <a:t>10</a:t>
                      </a:r>
                    </a:p>
                  </a:txBody>
                  <a:tcPr marL="84406" marR="84406"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Arial" pitchFamily="34" charset="0"/>
                      </a:endParaRPr>
                    </a:p>
                  </a:txBody>
                  <a:tcPr marL="84406" marR="8440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Arial" pitchFamily="34" charset="0"/>
                      </a:endParaRPr>
                    </a:p>
                  </a:txBody>
                  <a:tcPr marL="84406" marR="8440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Arial" pitchFamily="34" charset="0"/>
                      </a:endParaRPr>
                    </a:p>
                  </a:txBody>
                  <a:tcPr marL="84406" marR="8440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Arial" pitchFamily="34" charset="0"/>
                      </a:endParaRPr>
                    </a:p>
                  </a:txBody>
                  <a:tcPr marL="84406" marR="8440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pitchFamily="34" charset="0"/>
                        </a:rPr>
                        <a:t>10</a:t>
                      </a:r>
                    </a:p>
                  </a:txBody>
                  <a:tcPr marL="84406" marR="8440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pitchFamily="34" charset="0"/>
                        </a:rPr>
                        <a:t>1.2</a:t>
                      </a:r>
                    </a:p>
                  </a:txBody>
                  <a:tcPr marL="84406" marR="84406"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68580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pitchFamily="34" charset="0"/>
                        </a:rPr>
                        <a:t>KR</a:t>
                      </a: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pitchFamily="34" charset="0"/>
                        </a:rPr>
                        <a:t>10</a:t>
                      </a:r>
                    </a:p>
                  </a:txBody>
                  <a:tcPr marL="84406" marR="84406"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Arial" pitchFamily="34" charset="0"/>
                      </a:endParaRPr>
                    </a:p>
                  </a:txBody>
                  <a:tcPr marL="84406" marR="84406"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Arial" pitchFamily="34" charset="0"/>
                      </a:endParaRPr>
                    </a:p>
                  </a:txBody>
                  <a:tcPr marL="84406" marR="84406"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Arial" pitchFamily="34" charset="0"/>
                      </a:endParaRPr>
                    </a:p>
                  </a:txBody>
                  <a:tcPr marL="84406" marR="84406"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800" b="0" i="0" u="none" strike="noStrike" cap="none" normalizeH="0" baseline="0" smtClean="0">
                        <a:ln>
                          <a:noFill/>
                        </a:ln>
                        <a:solidFill>
                          <a:schemeClr val="tx1"/>
                        </a:solidFill>
                        <a:effectLst/>
                        <a:latin typeface="Arial" pitchFamily="34" charset="0"/>
                      </a:endParaRPr>
                    </a:p>
                  </a:txBody>
                  <a:tcPr marL="84406" marR="84406"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pitchFamily="34" charset="0"/>
                        </a:rPr>
                        <a:t>10</a:t>
                      </a:r>
                    </a:p>
                  </a:txBody>
                  <a:tcPr marL="84406" marR="84406"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800" b="0" i="0" u="none" strike="noStrike" cap="none" normalizeH="0" baseline="0" smtClean="0">
                          <a:ln>
                            <a:noFill/>
                          </a:ln>
                          <a:solidFill>
                            <a:schemeClr val="tx1"/>
                          </a:solidFill>
                          <a:effectLst/>
                          <a:latin typeface="Arial" pitchFamily="34" charset="0"/>
                        </a:rPr>
                        <a:t>2.3</a:t>
                      </a:r>
                    </a:p>
                  </a:txBody>
                  <a:tcPr marL="84406" marR="84406"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505919" name="Group 63"/>
          <p:cNvGrpSpPr>
            <a:grpSpLocks/>
          </p:cNvGrpSpPr>
          <p:nvPr/>
        </p:nvGrpSpPr>
        <p:grpSpPr bwMode="auto">
          <a:xfrm>
            <a:off x="1336431" y="2667001"/>
            <a:ext cx="6682154" cy="3603625"/>
            <a:chOff x="912" y="1680"/>
            <a:chExt cx="4560" cy="2270"/>
          </a:xfrm>
        </p:grpSpPr>
        <p:sp>
          <p:nvSpPr>
            <p:cNvPr id="505909" name="Text Box 53"/>
            <p:cNvSpPr txBox="1">
              <a:spLocks noChangeArrowheads="1"/>
            </p:cNvSpPr>
            <p:nvPr/>
          </p:nvSpPr>
          <p:spPr bwMode="auto">
            <a:xfrm>
              <a:off x="912" y="3408"/>
              <a:ext cx="4560" cy="542"/>
            </a:xfrm>
            <a:prstGeom prst="rect">
              <a:avLst/>
            </a:prstGeom>
            <a:solidFill>
              <a:srgbClr val="C4A37E">
                <a:alpha val="89999"/>
              </a:srgbClr>
            </a:solidFill>
            <a:ln w="38100">
              <a:solidFill>
                <a:srgbClr val="715333"/>
              </a:solidFill>
              <a:miter lim="800000"/>
              <a:headEnd/>
              <a:tailEnd/>
            </a:ln>
            <a:effectLst/>
          </p:spPr>
          <p:txBody>
            <a:bodyPr>
              <a:spAutoFit/>
            </a:bodyPr>
            <a:lstStyle/>
            <a:p>
              <a:pPr>
                <a:spcBef>
                  <a:spcPct val="50000"/>
                </a:spcBef>
              </a:pPr>
              <a:r>
                <a:rPr lang="en-US" sz="2400" b="1"/>
                <a:t>Dynamic Scripting WORKS! It adapts efficiently against SBLA and LBLA</a:t>
              </a:r>
            </a:p>
          </p:txBody>
        </p:sp>
        <p:sp>
          <p:nvSpPr>
            <p:cNvPr id="505915" name="Rectangle 59"/>
            <p:cNvSpPr>
              <a:spLocks noChangeArrowheads="1"/>
            </p:cNvSpPr>
            <p:nvPr/>
          </p:nvSpPr>
          <p:spPr bwMode="auto">
            <a:xfrm>
              <a:off x="3302" y="1680"/>
              <a:ext cx="336" cy="672"/>
            </a:xfrm>
            <a:prstGeom prst="rect">
              <a:avLst/>
            </a:prstGeom>
            <a:noFill/>
            <a:ln w="25400">
              <a:solidFill>
                <a:srgbClr val="FF0000"/>
              </a:solidFill>
              <a:miter lim="800000"/>
              <a:headEnd/>
              <a:tailEnd/>
            </a:ln>
            <a:effectLst/>
          </p:spPr>
          <p:txBody>
            <a:bodyPr wrap="none" anchor="ctr"/>
            <a:lstStyle/>
            <a:p>
              <a:endParaRPr lang="en-US"/>
            </a:p>
          </p:txBody>
        </p:sp>
      </p:grpSp>
      <p:grpSp>
        <p:nvGrpSpPr>
          <p:cNvPr id="505918" name="Group 62"/>
          <p:cNvGrpSpPr>
            <a:grpSpLocks/>
          </p:cNvGrpSpPr>
          <p:nvPr/>
        </p:nvGrpSpPr>
        <p:grpSpPr bwMode="auto">
          <a:xfrm>
            <a:off x="1336431" y="4038601"/>
            <a:ext cx="7329854" cy="2232025"/>
            <a:chOff x="912" y="2544"/>
            <a:chExt cx="5002" cy="1406"/>
          </a:xfrm>
        </p:grpSpPr>
        <p:sp>
          <p:nvSpPr>
            <p:cNvPr id="505911" name="Text Box 55"/>
            <p:cNvSpPr txBox="1">
              <a:spLocks noChangeArrowheads="1"/>
            </p:cNvSpPr>
            <p:nvPr/>
          </p:nvSpPr>
          <p:spPr bwMode="auto">
            <a:xfrm>
              <a:off x="912" y="3408"/>
              <a:ext cx="4560" cy="542"/>
            </a:xfrm>
            <a:prstGeom prst="rect">
              <a:avLst/>
            </a:prstGeom>
            <a:solidFill>
              <a:srgbClr val="C4A37E">
                <a:alpha val="60001"/>
              </a:srgbClr>
            </a:solidFill>
            <a:ln w="38100">
              <a:solidFill>
                <a:srgbClr val="715333"/>
              </a:solidFill>
              <a:miter lim="800000"/>
              <a:headEnd/>
              <a:tailEnd/>
            </a:ln>
            <a:effectLst/>
          </p:spPr>
          <p:txBody>
            <a:bodyPr>
              <a:spAutoFit/>
            </a:bodyPr>
            <a:lstStyle/>
            <a:p>
              <a:pPr>
                <a:spcBef>
                  <a:spcPct val="50000"/>
                </a:spcBef>
              </a:pPr>
              <a:r>
                <a:rPr lang="en-US" sz="2400" b="1"/>
                <a:t>Dynamic Scripting is unable to adapt to the optimized tactics SR and KR</a:t>
              </a:r>
            </a:p>
          </p:txBody>
        </p:sp>
        <p:sp>
          <p:nvSpPr>
            <p:cNvPr id="505917" name="Rectangle 61"/>
            <p:cNvSpPr>
              <a:spLocks noChangeArrowheads="1"/>
            </p:cNvSpPr>
            <p:nvPr/>
          </p:nvSpPr>
          <p:spPr bwMode="auto">
            <a:xfrm>
              <a:off x="5530" y="2544"/>
              <a:ext cx="384" cy="672"/>
            </a:xfrm>
            <a:prstGeom prst="rect">
              <a:avLst/>
            </a:prstGeom>
            <a:noFill/>
            <a:ln w="25400">
              <a:solidFill>
                <a:srgbClr val="FF0000"/>
              </a:solidFill>
              <a:miter lim="800000"/>
              <a:headEnd/>
              <a:tailEnd/>
            </a:ln>
            <a:effectLst/>
          </p:spPr>
          <p:txBody>
            <a:bodyPr wrap="none" anchor="ctr"/>
            <a:lstStyle/>
            <a:p>
              <a:endParaRPr lang="en-US"/>
            </a:p>
          </p:txBody>
        </p:sp>
      </p:grpSp>
    </p:spTree>
    <p:extLst>
      <p:ext uri="{BB962C8B-B14F-4D97-AF65-F5344CB8AC3E}">
        <p14:creationId xmlns:p14="http://schemas.microsoft.com/office/powerpoint/2010/main" val="2472046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5919"/>
                                        </p:tgtEl>
                                        <p:attrNameLst>
                                          <p:attrName>style.visibility</p:attrName>
                                        </p:attrNameLst>
                                      </p:cBhvr>
                                      <p:to>
                                        <p:strVal val="visible"/>
                                      </p:to>
                                    </p:set>
                                  </p:childTnLst>
                                  <p:subTnLst>
                                    <p:set>
                                      <p:cBhvr override="childStyle">
                                        <p:cTn dur="1" fill="hold" display="0" masterRel="nextClick" afterEffect="1"/>
                                        <p:tgtEl>
                                          <p:spTgt spid="505919"/>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59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18" name="Rectangle 2"/>
          <p:cNvSpPr>
            <a:spLocks noGrp="1" noChangeArrowheads="1"/>
          </p:cNvSpPr>
          <p:nvPr>
            <p:ph type="ctrTitle"/>
          </p:nvPr>
        </p:nvSpPr>
        <p:spPr/>
        <p:txBody>
          <a:bodyPr/>
          <a:lstStyle/>
          <a:p>
            <a:r>
              <a:rPr lang="en-US" sz="4000" dirty="0" smtClean="0"/>
              <a:t>Evolutionary Computation</a:t>
            </a:r>
            <a:endParaRPr lang="en-US" sz="4000" b="1" dirty="0"/>
          </a:p>
        </p:txBody>
      </p:sp>
    </p:spTree>
    <p:extLst>
      <p:ext uri="{BB962C8B-B14F-4D97-AF65-F5344CB8AC3E}">
        <p14:creationId xmlns:p14="http://schemas.microsoft.com/office/powerpoint/2010/main" val="28908973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1638B6B8-364F-47D4-BC6D-16F3ABC982A5}" type="slidenum">
              <a:rPr lang="en-US" altLang="en-US">
                <a:solidFill>
                  <a:srgbClr val="000000"/>
                </a:solidFill>
              </a:rPr>
              <a:pPr>
                <a:defRPr/>
              </a:pPr>
              <a:t>32</a:t>
            </a:fld>
            <a:endParaRPr lang="en-US" altLang="en-US">
              <a:solidFill>
                <a:srgbClr val="000000"/>
              </a:solidFill>
            </a:endParaRPr>
          </a:p>
        </p:txBody>
      </p:sp>
      <p:sp>
        <p:nvSpPr>
          <p:cNvPr id="13315" name="Rectangle 2"/>
          <p:cNvSpPr>
            <a:spLocks noGrp="1" noChangeArrowheads="1"/>
          </p:cNvSpPr>
          <p:nvPr>
            <p:ph type="title"/>
          </p:nvPr>
        </p:nvSpPr>
        <p:spPr/>
        <p:txBody>
          <a:bodyPr/>
          <a:lstStyle/>
          <a:p>
            <a:pPr eaLnBrk="1" hangingPunct="1"/>
            <a:r>
              <a:rPr lang="en-US" smtClean="0"/>
              <a:t>Problem Statement</a:t>
            </a:r>
          </a:p>
        </p:txBody>
      </p:sp>
      <p:sp>
        <p:nvSpPr>
          <p:cNvPr id="13316" name="Rectangle 3"/>
          <p:cNvSpPr>
            <a:spLocks noGrp="1" noChangeArrowheads="1"/>
          </p:cNvSpPr>
          <p:nvPr>
            <p:ph type="body" idx="1"/>
          </p:nvPr>
        </p:nvSpPr>
        <p:spPr/>
        <p:txBody>
          <a:bodyPr/>
          <a:lstStyle/>
          <a:p>
            <a:pPr eaLnBrk="1" hangingPunct="1"/>
            <a:r>
              <a:rPr lang="en-US" sz="2600" smtClean="0"/>
              <a:t>Dynamic Scripting was unable to cope with some tougher static opponents (Ponsen </a:t>
            </a:r>
            <a:r>
              <a:rPr lang="en-US" sz="2600" i="1" smtClean="0"/>
              <a:t>et al</a:t>
            </a:r>
            <a:r>
              <a:rPr lang="en-US" sz="2600" smtClean="0"/>
              <a:t>. 2004)</a:t>
            </a:r>
          </a:p>
          <a:p>
            <a:pPr eaLnBrk="1" hangingPunct="1"/>
            <a:r>
              <a:rPr lang="en-US" sz="2600" smtClean="0"/>
              <a:t>Can we increase the efficiency of Dynamic Scripting (i.e., speed up learning and win more games) by improving the domain knowledge?</a:t>
            </a:r>
          </a:p>
          <a:p>
            <a:pPr eaLnBrk="1" hangingPunct="1"/>
            <a:r>
              <a:rPr lang="en-US" sz="2600" smtClean="0"/>
              <a:t>Our proposed solution: revision of tactic library:</a:t>
            </a:r>
          </a:p>
          <a:p>
            <a:pPr lvl="1" eaLnBrk="1" hangingPunct="1"/>
            <a:r>
              <a:rPr lang="en-US" sz="2200" smtClean="0"/>
              <a:t>Semi-Automatic domain knowledge revision</a:t>
            </a:r>
          </a:p>
          <a:p>
            <a:pPr lvl="1" eaLnBrk="1" hangingPunct="1"/>
            <a:r>
              <a:rPr lang="en-US" sz="2200" smtClean="0"/>
              <a:t>Automatic domain knowledge revision</a:t>
            </a:r>
          </a:p>
        </p:txBody>
      </p:sp>
    </p:spTree>
    <p:extLst>
      <p:ext uri="{BB962C8B-B14F-4D97-AF65-F5344CB8AC3E}">
        <p14:creationId xmlns:p14="http://schemas.microsoft.com/office/powerpoint/2010/main" val="26131106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5"/>
          <p:cNvSpPr>
            <a:spLocks noGrp="1"/>
          </p:cNvSpPr>
          <p:nvPr>
            <p:ph type="sldNum" sz="quarter" idx="12"/>
          </p:nvPr>
        </p:nvSpPr>
        <p:spPr/>
        <p:txBody>
          <a:bodyPr/>
          <a:lstStyle/>
          <a:p>
            <a:pPr>
              <a:defRPr/>
            </a:pPr>
            <a:fld id="{05F3609D-AC77-4C41-A77B-1E7745F896EC}" type="slidenum">
              <a:rPr lang="en-US" altLang="en-US">
                <a:solidFill>
                  <a:srgbClr val="000000"/>
                </a:solidFill>
              </a:rPr>
              <a:pPr>
                <a:defRPr/>
              </a:pPr>
              <a:t>33</a:t>
            </a:fld>
            <a:endParaRPr lang="en-US" altLang="en-US">
              <a:solidFill>
                <a:srgbClr val="000000"/>
              </a:solidFill>
            </a:endParaRPr>
          </a:p>
        </p:txBody>
      </p:sp>
      <p:sp>
        <p:nvSpPr>
          <p:cNvPr id="14339" name="Rectangle 2"/>
          <p:cNvSpPr>
            <a:spLocks noGrp="1" noChangeArrowheads="1"/>
          </p:cNvSpPr>
          <p:nvPr>
            <p:ph type="title"/>
          </p:nvPr>
        </p:nvSpPr>
        <p:spPr/>
        <p:txBody>
          <a:bodyPr/>
          <a:lstStyle/>
          <a:p>
            <a:pPr eaLnBrk="1" hangingPunct="1"/>
            <a:r>
              <a:rPr lang="en-GB" sz="3800" smtClean="0"/>
              <a:t>Semi-Automatic Improvement of Domain-Knowledge</a:t>
            </a:r>
            <a:endParaRPr lang="en-US" smtClean="0"/>
          </a:p>
        </p:txBody>
      </p:sp>
      <p:sp>
        <p:nvSpPr>
          <p:cNvPr id="14340" name="AutoShape 3"/>
          <p:cNvSpPr>
            <a:spLocks noChangeArrowheads="1"/>
          </p:cNvSpPr>
          <p:nvPr/>
        </p:nvSpPr>
        <p:spPr bwMode="auto">
          <a:xfrm>
            <a:off x="990600" y="2209800"/>
            <a:ext cx="1295400" cy="1676400"/>
          </a:xfrm>
          <a:prstGeom prst="flowChartMagneticDisk">
            <a:avLst/>
          </a:prstGeom>
          <a:solidFill>
            <a:srgbClr val="C0C0C0"/>
          </a:solidFill>
          <a:ln w="9525">
            <a:solidFill>
              <a:schemeClr val="tx1"/>
            </a:solidFill>
            <a:round/>
            <a:headEnd/>
            <a:tailEnd/>
          </a:ln>
        </p:spPr>
        <p:txBody>
          <a:bodyPr wrap="none" anchor="ctr"/>
          <a:lstStyle/>
          <a:p>
            <a:pPr algn="ctr" eaLnBrk="1" hangingPunct="1"/>
            <a:r>
              <a:rPr lang="en-US" b="0" smtClean="0">
                <a:solidFill>
                  <a:srgbClr val="000000"/>
                </a:solidFill>
                <a:latin typeface="Times New Roman" pitchFamily="18" charset="0"/>
              </a:rPr>
              <a:t>Knowledge </a:t>
            </a:r>
          </a:p>
          <a:p>
            <a:pPr algn="ctr" eaLnBrk="1" hangingPunct="1"/>
            <a:r>
              <a:rPr lang="en-US" b="0" smtClean="0">
                <a:solidFill>
                  <a:srgbClr val="000000"/>
                </a:solidFill>
                <a:latin typeface="Times New Roman" pitchFamily="18" charset="0"/>
              </a:rPr>
              <a:t>Base</a:t>
            </a:r>
          </a:p>
        </p:txBody>
      </p:sp>
      <p:grpSp>
        <p:nvGrpSpPr>
          <p:cNvPr id="2" name="Group 4"/>
          <p:cNvGrpSpPr>
            <a:grpSpLocks/>
          </p:cNvGrpSpPr>
          <p:nvPr/>
        </p:nvGrpSpPr>
        <p:grpSpPr bwMode="auto">
          <a:xfrm>
            <a:off x="6357938" y="2073275"/>
            <a:ext cx="1906587" cy="2193925"/>
            <a:chOff x="4005" y="1306"/>
            <a:chExt cx="1201" cy="1382"/>
          </a:xfrm>
        </p:grpSpPr>
        <p:sp>
          <p:nvSpPr>
            <p:cNvPr id="14364" name="AutoShape 5"/>
            <p:cNvSpPr>
              <a:spLocks noChangeArrowheads="1"/>
            </p:cNvSpPr>
            <p:nvPr/>
          </p:nvSpPr>
          <p:spPr bwMode="auto">
            <a:xfrm>
              <a:off x="4005" y="1306"/>
              <a:ext cx="769" cy="959"/>
            </a:xfrm>
            <a:prstGeom prst="flowChartDocument">
              <a:avLst/>
            </a:prstGeom>
            <a:solidFill>
              <a:srgbClr val="FFCC00"/>
            </a:solidFill>
            <a:ln w="9525">
              <a:solidFill>
                <a:schemeClr val="tx1"/>
              </a:solidFill>
              <a:miter lim="800000"/>
              <a:headEnd/>
              <a:tailEnd/>
            </a:ln>
          </p:spPr>
          <p:txBody>
            <a:bodyPr wrap="none" tIns="0"/>
            <a:lstStyle/>
            <a:p>
              <a:pPr algn="ctr" eaLnBrk="1" hangingPunct="1"/>
              <a:r>
                <a:rPr lang="en-US" sz="1200" b="0" smtClean="0">
                  <a:solidFill>
                    <a:srgbClr val="000000"/>
                  </a:solidFill>
                  <a:latin typeface="Times New Roman" pitchFamily="18" charset="0"/>
                </a:rPr>
                <a:t>Training script 1</a:t>
              </a:r>
            </a:p>
          </p:txBody>
        </p:sp>
        <p:sp>
          <p:nvSpPr>
            <p:cNvPr id="14365" name="AutoShape 6"/>
            <p:cNvSpPr>
              <a:spLocks noChangeArrowheads="1"/>
            </p:cNvSpPr>
            <p:nvPr/>
          </p:nvSpPr>
          <p:spPr bwMode="auto">
            <a:xfrm>
              <a:off x="4149" y="1450"/>
              <a:ext cx="769" cy="959"/>
            </a:xfrm>
            <a:prstGeom prst="flowChartDocument">
              <a:avLst/>
            </a:prstGeom>
            <a:solidFill>
              <a:srgbClr val="FFCC00"/>
            </a:solidFill>
            <a:ln w="9525">
              <a:solidFill>
                <a:schemeClr val="tx1"/>
              </a:solidFill>
              <a:miter lim="800000"/>
              <a:headEnd/>
              <a:tailEnd/>
            </a:ln>
          </p:spPr>
          <p:txBody>
            <a:bodyPr wrap="none" tIns="0"/>
            <a:lstStyle/>
            <a:p>
              <a:pPr algn="ctr" eaLnBrk="1" hangingPunct="1"/>
              <a:r>
                <a:rPr lang="en-US" sz="1200" b="0" smtClean="0">
                  <a:solidFill>
                    <a:srgbClr val="000000"/>
                  </a:solidFill>
                  <a:latin typeface="Times New Roman" pitchFamily="18" charset="0"/>
                </a:rPr>
                <a:t>Training script 2</a:t>
              </a:r>
            </a:p>
          </p:txBody>
        </p:sp>
        <p:sp>
          <p:nvSpPr>
            <p:cNvPr id="14366" name="AutoShape 7"/>
            <p:cNvSpPr>
              <a:spLocks noChangeArrowheads="1"/>
            </p:cNvSpPr>
            <p:nvPr/>
          </p:nvSpPr>
          <p:spPr bwMode="auto">
            <a:xfrm>
              <a:off x="4293" y="1594"/>
              <a:ext cx="769" cy="959"/>
            </a:xfrm>
            <a:prstGeom prst="flowChartDocument">
              <a:avLst/>
            </a:prstGeom>
            <a:solidFill>
              <a:srgbClr val="FFCC00"/>
            </a:solidFill>
            <a:ln w="9525">
              <a:solidFill>
                <a:schemeClr val="tx1"/>
              </a:solidFill>
              <a:miter lim="800000"/>
              <a:headEnd/>
              <a:tailEnd/>
            </a:ln>
          </p:spPr>
          <p:txBody>
            <a:bodyPr wrap="none" tIns="0"/>
            <a:lstStyle/>
            <a:p>
              <a:pPr algn="ctr" eaLnBrk="1" hangingPunct="1"/>
              <a:r>
                <a:rPr lang="en-US" sz="1200" b="0" smtClean="0">
                  <a:solidFill>
                    <a:srgbClr val="000000"/>
                  </a:solidFill>
                  <a:latin typeface="Times New Roman" pitchFamily="18" charset="0"/>
                </a:rPr>
                <a:t>….</a:t>
              </a:r>
            </a:p>
          </p:txBody>
        </p:sp>
        <p:sp>
          <p:nvSpPr>
            <p:cNvPr id="14367" name="AutoShape 8"/>
            <p:cNvSpPr>
              <a:spLocks noChangeArrowheads="1"/>
            </p:cNvSpPr>
            <p:nvPr/>
          </p:nvSpPr>
          <p:spPr bwMode="auto">
            <a:xfrm>
              <a:off x="4437" y="1729"/>
              <a:ext cx="769" cy="959"/>
            </a:xfrm>
            <a:prstGeom prst="flowChartDocument">
              <a:avLst/>
            </a:prstGeom>
            <a:solidFill>
              <a:srgbClr val="FFCC00"/>
            </a:solidFill>
            <a:ln w="9525">
              <a:solidFill>
                <a:schemeClr val="tx1"/>
              </a:solidFill>
              <a:miter lim="800000"/>
              <a:headEnd/>
              <a:tailEnd/>
            </a:ln>
          </p:spPr>
          <p:txBody>
            <a:bodyPr wrap="none" tIns="0"/>
            <a:lstStyle/>
            <a:p>
              <a:pPr algn="ctr" eaLnBrk="1" hangingPunct="1"/>
              <a:r>
                <a:rPr lang="en-US" sz="1200" b="0" smtClean="0">
                  <a:solidFill>
                    <a:srgbClr val="000000"/>
                  </a:solidFill>
                  <a:latin typeface="Times New Roman" pitchFamily="18" charset="0"/>
                </a:rPr>
                <a:t>Training script n</a:t>
              </a:r>
            </a:p>
          </p:txBody>
        </p:sp>
      </p:grpSp>
      <p:grpSp>
        <p:nvGrpSpPr>
          <p:cNvPr id="3" name="Group 9"/>
          <p:cNvGrpSpPr>
            <a:grpSpLocks/>
          </p:cNvGrpSpPr>
          <p:nvPr/>
        </p:nvGrpSpPr>
        <p:grpSpPr bwMode="auto">
          <a:xfrm>
            <a:off x="3424238" y="4343400"/>
            <a:ext cx="1828800" cy="2176463"/>
            <a:chOff x="2112" y="2784"/>
            <a:chExt cx="1152" cy="1371"/>
          </a:xfrm>
        </p:grpSpPr>
        <p:sp>
          <p:nvSpPr>
            <p:cNvPr id="14360" name="AutoShape 10"/>
            <p:cNvSpPr>
              <a:spLocks noChangeArrowheads="1"/>
            </p:cNvSpPr>
            <p:nvPr/>
          </p:nvSpPr>
          <p:spPr bwMode="auto">
            <a:xfrm>
              <a:off x="2112" y="2784"/>
              <a:ext cx="768" cy="960"/>
            </a:xfrm>
            <a:prstGeom prst="flowChartDocument">
              <a:avLst/>
            </a:prstGeom>
            <a:solidFill>
              <a:srgbClr val="FFCC00"/>
            </a:solidFill>
            <a:ln w="9525">
              <a:solidFill>
                <a:schemeClr val="tx1"/>
              </a:solidFill>
              <a:miter lim="800000"/>
              <a:headEnd/>
              <a:tailEnd/>
            </a:ln>
          </p:spPr>
          <p:txBody>
            <a:bodyPr wrap="none" tIns="0"/>
            <a:lstStyle/>
            <a:p>
              <a:pPr algn="ctr" eaLnBrk="1" hangingPunct="1"/>
              <a:r>
                <a:rPr lang="en-US" sz="1200" b="0" smtClean="0">
                  <a:solidFill>
                    <a:srgbClr val="000000"/>
                  </a:solidFill>
                  <a:latin typeface="Times New Roman" pitchFamily="18" charset="0"/>
                </a:rPr>
                <a:t>Counter Strategy 1</a:t>
              </a:r>
            </a:p>
          </p:txBody>
        </p:sp>
        <p:sp>
          <p:nvSpPr>
            <p:cNvPr id="14361" name="AutoShape 11"/>
            <p:cNvSpPr>
              <a:spLocks noChangeArrowheads="1"/>
            </p:cNvSpPr>
            <p:nvPr/>
          </p:nvSpPr>
          <p:spPr bwMode="auto">
            <a:xfrm>
              <a:off x="2256" y="2928"/>
              <a:ext cx="768" cy="960"/>
            </a:xfrm>
            <a:prstGeom prst="flowChartDocument">
              <a:avLst/>
            </a:prstGeom>
            <a:solidFill>
              <a:srgbClr val="FFCC00"/>
            </a:solidFill>
            <a:ln w="9525">
              <a:solidFill>
                <a:schemeClr val="tx1"/>
              </a:solidFill>
              <a:miter lim="800000"/>
              <a:headEnd/>
              <a:tailEnd/>
            </a:ln>
          </p:spPr>
          <p:txBody>
            <a:bodyPr wrap="none" tIns="0"/>
            <a:lstStyle/>
            <a:p>
              <a:pPr algn="ctr" eaLnBrk="1" hangingPunct="1"/>
              <a:r>
                <a:rPr lang="en-US" sz="1200" b="0" smtClean="0">
                  <a:solidFill>
                    <a:srgbClr val="000000"/>
                  </a:solidFill>
                  <a:latin typeface="Times New Roman" pitchFamily="18" charset="0"/>
                </a:rPr>
                <a:t>Counter Strategy 2</a:t>
              </a:r>
            </a:p>
          </p:txBody>
        </p:sp>
        <p:sp>
          <p:nvSpPr>
            <p:cNvPr id="14362" name="AutoShape 12"/>
            <p:cNvSpPr>
              <a:spLocks noChangeArrowheads="1"/>
            </p:cNvSpPr>
            <p:nvPr/>
          </p:nvSpPr>
          <p:spPr bwMode="auto">
            <a:xfrm>
              <a:off x="2400" y="3072"/>
              <a:ext cx="768" cy="960"/>
            </a:xfrm>
            <a:prstGeom prst="flowChartDocument">
              <a:avLst/>
            </a:prstGeom>
            <a:solidFill>
              <a:srgbClr val="FFCC00"/>
            </a:solidFill>
            <a:ln w="9525">
              <a:solidFill>
                <a:schemeClr val="tx1"/>
              </a:solidFill>
              <a:miter lim="800000"/>
              <a:headEnd/>
              <a:tailEnd/>
            </a:ln>
          </p:spPr>
          <p:txBody>
            <a:bodyPr wrap="none" tIns="0"/>
            <a:lstStyle/>
            <a:p>
              <a:pPr algn="ctr" eaLnBrk="1" hangingPunct="1"/>
              <a:r>
                <a:rPr lang="en-US" sz="1200" b="0" smtClean="0">
                  <a:solidFill>
                    <a:srgbClr val="000000"/>
                  </a:solidFill>
                  <a:latin typeface="Times New Roman" pitchFamily="18" charset="0"/>
                </a:rPr>
                <a:t>….</a:t>
              </a:r>
            </a:p>
          </p:txBody>
        </p:sp>
        <p:sp>
          <p:nvSpPr>
            <p:cNvPr id="14363" name="AutoShape 13"/>
            <p:cNvSpPr>
              <a:spLocks noChangeArrowheads="1"/>
            </p:cNvSpPr>
            <p:nvPr/>
          </p:nvSpPr>
          <p:spPr bwMode="auto">
            <a:xfrm>
              <a:off x="2496" y="3195"/>
              <a:ext cx="768" cy="960"/>
            </a:xfrm>
            <a:prstGeom prst="flowChartDocument">
              <a:avLst/>
            </a:prstGeom>
            <a:solidFill>
              <a:srgbClr val="FFCC00"/>
            </a:solidFill>
            <a:ln w="9525">
              <a:solidFill>
                <a:schemeClr val="tx1"/>
              </a:solidFill>
              <a:miter lim="800000"/>
              <a:headEnd/>
              <a:tailEnd/>
            </a:ln>
          </p:spPr>
          <p:txBody>
            <a:bodyPr wrap="none" tIns="0"/>
            <a:lstStyle/>
            <a:p>
              <a:pPr algn="ctr" eaLnBrk="1" hangingPunct="1"/>
              <a:r>
                <a:rPr lang="en-US" sz="1200" b="0" smtClean="0">
                  <a:solidFill>
                    <a:srgbClr val="000000"/>
                  </a:solidFill>
                  <a:latin typeface="Times New Roman" pitchFamily="18" charset="0"/>
                </a:rPr>
                <a:t>Counter Strategy n</a:t>
              </a:r>
            </a:p>
          </p:txBody>
        </p:sp>
      </p:grpSp>
      <p:grpSp>
        <p:nvGrpSpPr>
          <p:cNvPr id="4" name="Group 32"/>
          <p:cNvGrpSpPr>
            <a:grpSpLocks/>
          </p:cNvGrpSpPr>
          <p:nvPr/>
        </p:nvGrpSpPr>
        <p:grpSpPr bwMode="auto">
          <a:xfrm>
            <a:off x="2252663" y="2565400"/>
            <a:ext cx="1371600" cy="974725"/>
            <a:chOff x="1419" y="1616"/>
            <a:chExt cx="864" cy="614"/>
          </a:xfrm>
        </p:grpSpPr>
        <p:sp>
          <p:nvSpPr>
            <p:cNvPr id="14358" name="Text Box 15"/>
            <p:cNvSpPr txBox="1">
              <a:spLocks noChangeArrowheads="1"/>
            </p:cNvSpPr>
            <p:nvPr/>
          </p:nvSpPr>
          <p:spPr bwMode="auto">
            <a:xfrm>
              <a:off x="1419" y="1616"/>
              <a:ext cx="86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spcBef>
                  <a:spcPct val="50000"/>
                </a:spcBef>
              </a:pPr>
              <a:r>
                <a:rPr lang="en-US" sz="1200" smtClean="0">
                  <a:solidFill>
                    <a:srgbClr val="000000"/>
                  </a:solidFill>
                  <a:latin typeface="Times New Roman" pitchFamily="18" charset="0"/>
                </a:rPr>
                <a:t>Dynamic Scripting</a:t>
              </a:r>
            </a:p>
            <a:p>
              <a:pPr algn="ctr" eaLnBrk="1" hangingPunct="1">
                <a:spcBef>
                  <a:spcPct val="50000"/>
                </a:spcBef>
              </a:pPr>
              <a:r>
                <a:rPr lang="en-US" sz="1200" b="0" i="1" smtClean="0">
                  <a:solidFill>
                    <a:srgbClr val="000000"/>
                  </a:solidFill>
                  <a:latin typeface="Times New Roman" pitchFamily="18" charset="0"/>
                </a:rPr>
                <a:t>Generate Script</a:t>
              </a:r>
            </a:p>
          </p:txBody>
        </p:sp>
        <p:sp>
          <p:nvSpPr>
            <p:cNvPr id="14359" name="AutoShape 16"/>
            <p:cNvSpPr>
              <a:spLocks noChangeArrowheads="1"/>
            </p:cNvSpPr>
            <p:nvPr/>
          </p:nvSpPr>
          <p:spPr bwMode="auto">
            <a:xfrm>
              <a:off x="1498" y="1990"/>
              <a:ext cx="720" cy="240"/>
            </a:xfrm>
            <a:prstGeom prst="rightArrow">
              <a:avLst>
                <a:gd name="adj1" fmla="val 26667"/>
                <a:gd name="adj2" fmla="val 75000"/>
              </a:avLst>
            </a:prstGeom>
            <a:solidFill>
              <a:srgbClr val="CCFFCC"/>
            </a:solidFill>
            <a:ln w="9525">
              <a:solidFill>
                <a:schemeClr val="tx1"/>
              </a:solidFill>
              <a:miter lim="800000"/>
              <a:headEnd/>
              <a:tailEnd/>
            </a:ln>
          </p:spPr>
          <p:txBody>
            <a:bodyPr wrap="none" anchor="ctr"/>
            <a:lstStyle/>
            <a:p>
              <a:pPr eaLnBrk="1" hangingPunct="1"/>
              <a:endParaRPr lang="en-US" b="0" smtClean="0">
                <a:solidFill>
                  <a:srgbClr val="000000"/>
                </a:solidFill>
                <a:latin typeface="Verdana" pitchFamily="34" charset="0"/>
              </a:endParaRPr>
            </a:p>
          </p:txBody>
        </p:sp>
      </p:grpSp>
      <p:grpSp>
        <p:nvGrpSpPr>
          <p:cNvPr id="5" name="Group 17"/>
          <p:cNvGrpSpPr>
            <a:grpSpLocks/>
          </p:cNvGrpSpPr>
          <p:nvPr/>
        </p:nvGrpSpPr>
        <p:grpSpPr bwMode="auto">
          <a:xfrm>
            <a:off x="5029200" y="2322513"/>
            <a:ext cx="1144588" cy="1217612"/>
            <a:chOff x="3168" y="1393"/>
            <a:chExt cx="721" cy="767"/>
          </a:xfrm>
        </p:grpSpPr>
        <p:sp>
          <p:nvSpPr>
            <p:cNvPr id="14356" name="Text Box 18"/>
            <p:cNvSpPr txBox="1">
              <a:spLocks noChangeArrowheads="1"/>
            </p:cNvSpPr>
            <p:nvPr/>
          </p:nvSpPr>
          <p:spPr bwMode="auto">
            <a:xfrm>
              <a:off x="3168" y="1393"/>
              <a:ext cx="705"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spcBef>
                  <a:spcPct val="50000"/>
                </a:spcBef>
              </a:pPr>
              <a:r>
                <a:rPr lang="en-US" sz="1200" smtClean="0">
                  <a:solidFill>
                    <a:srgbClr val="000000"/>
                  </a:solidFill>
                  <a:latin typeface="Times New Roman" pitchFamily="18" charset="0"/>
                </a:rPr>
                <a:t>Performance Evaluation</a:t>
              </a:r>
            </a:p>
            <a:p>
              <a:pPr algn="ctr" eaLnBrk="1" hangingPunct="1">
                <a:spcBef>
                  <a:spcPct val="50000"/>
                </a:spcBef>
              </a:pPr>
              <a:r>
                <a:rPr lang="en-US" sz="1200" b="0" i="1" smtClean="0">
                  <a:solidFill>
                    <a:srgbClr val="000000"/>
                  </a:solidFill>
                  <a:latin typeface="Times New Roman" pitchFamily="18" charset="0"/>
                </a:rPr>
                <a:t>Compete against static scripts</a:t>
              </a:r>
            </a:p>
          </p:txBody>
        </p:sp>
        <p:sp>
          <p:nvSpPr>
            <p:cNvPr id="14357" name="AutoShape 19"/>
            <p:cNvSpPr>
              <a:spLocks noChangeArrowheads="1"/>
            </p:cNvSpPr>
            <p:nvPr/>
          </p:nvSpPr>
          <p:spPr bwMode="auto">
            <a:xfrm>
              <a:off x="3168" y="1920"/>
              <a:ext cx="721" cy="240"/>
            </a:xfrm>
            <a:prstGeom prst="rightArrow">
              <a:avLst>
                <a:gd name="adj1" fmla="val 26667"/>
                <a:gd name="adj2" fmla="val 75104"/>
              </a:avLst>
            </a:prstGeom>
            <a:solidFill>
              <a:srgbClr val="CCFFCC"/>
            </a:solidFill>
            <a:ln w="9525">
              <a:solidFill>
                <a:schemeClr val="tx1"/>
              </a:solidFill>
              <a:miter lim="800000"/>
              <a:headEnd/>
              <a:tailEnd/>
            </a:ln>
          </p:spPr>
          <p:txBody>
            <a:bodyPr wrap="none" anchor="ctr"/>
            <a:lstStyle/>
            <a:p>
              <a:pPr eaLnBrk="1" hangingPunct="1"/>
              <a:endParaRPr lang="en-US" b="0" smtClean="0">
                <a:solidFill>
                  <a:srgbClr val="000000"/>
                </a:solidFill>
                <a:latin typeface="Verdana" pitchFamily="34" charset="0"/>
              </a:endParaRPr>
            </a:p>
          </p:txBody>
        </p:sp>
      </p:grpSp>
      <p:grpSp>
        <p:nvGrpSpPr>
          <p:cNvPr id="6" name="Group 33"/>
          <p:cNvGrpSpPr>
            <a:grpSpLocks/>
          </p:cNvGrpSpPr>
          <p:nvPr/>
        </p:nvGrpSpPr>
        <p:grpSpPr bwMode="auto">
          <a:xfrm>
            <a:off x="5638800" y="4419600"/>
            <a:ext cx="2286000" cy="1981200"/>
            <a:chOff x="3552" y="2784"/>
            <a:chExt cx="1440" cy="1248"/>
          </a:xfrm>
        </p:grpSpPr>
        <p:sp>
          <p:nvSpPr>
            <p:cNvPr id="14354" name="AutoShape 21"/>
            <p:cNvSpPr>
              <a:spLocks noChangeArrowheads="1"/>
            </p:cNvSpPr>
            <p:nvPr/>
          </p:nvSpPr>
          <p:spPr bwMode="auto">
            <a:xfrm rot="10784034">
              <a:off x="3552" y="2784"/>
              <a:ext cx="1152" cy="1008"/>
            </a:xfrm>
            <a:custGeom>
              <a:avLst/>
              <a:gdLst>
                <a:gd name="T0" fmla="*/ 904 w 21600"/>
                <a:gd name="T1" fmla="*/ 0 h 21600"/>
                <a:gd name="T2" fmla="*/ 904 w 21600"/>
                <a:gd name="T3" fmla="*/ 567 h 21600"/>
                <a:gd name="T4" fmla="*/ 48 w 21600"/>
                <a:gd name="T5" fmla="*/ 1008 h 21600"/>
                <a:gd name="T6" fmla="*/ 1152 w 21600"/>
                <a:gd name="T7" fmla="*/ 284 h 21600"/>
                <a:gd name="T8" fmla="*/ 17694720 60000 65536"/>
                <a:gd name="T9" fmla="*/ 5898240 60000 65536"/>
                <a:gd name="T10" fmla="*/ 5898240 60000 65536"/>
                <a:gd name="T11" fmla="*/ 0 60000 65536"/>
                <a:gd name="T12" fmla="*/ 12431 w 21600"/>
                <a:gd name="T13" fmla="*/ 5207 h 21600"/>
                <a:gd name="T14" fmla="*/ 20925 w 21600"/>
                <a:gd name="T15" fmla="*/ 6964 h 21600"/>
              </a:gdLst>
              <a:ahLst/>
              <a:cxnLst>
                <a:cxn ang="T8">
                  <a:pos x="T0" y="T1"/>
                </a:cxn>
                <a:cxn ang="T9">
                  <a:pos x="T2" y="T3"/>
                </a:cxn>
                <a:cxn ang="T10">
                  <a:pos x="T4" y="T5"/>
                </a:cxn>
                <a:cxn ang="T11">
                  <a:pos x="T6" y="T7"/>
                </a:cxn>
              </a:cxnLst>
              <a:rect l="T12" t="T13" r="T14" b="T15"/>
              <a:pathLst>
                <a:path w="21600" h="21600">
                  <a:moveTo>
                    <a:pt x="21600" y="6079"/>
                  </a:moveTo>
                  <a:lnTo>
                    <a:pt x="16946" y="0"/>
                  </a:lnTo>
                  <a:lnTo>
                    <a:pt x="16946" y="5203"/>
                  </a:lnTo>
                  <a:lnTo>
                    <a:pt x="12427" y="5203"/>
                  </a:lnTo>
                  <a:cubicBezTo>
                    <a:pt x="5564" y="5203"/>
                    <a:pt x="0" y="8317"/>
                    <a:pt x="0" y="12158"/>
                  </a:cubicBezTo>
                  <a:lnTo>
                    <a:pt x="0" y="21600"/>
                  </a:lnTo>
                  <a:lnTo>
                    <a:pt x="1791" y="21600"/>
                  </a:lnTo>
                  <a:lnTo>
                    <a:pt x="1791" y="12158"/>
                  </a:lnTo>
                  <a:cubicBezTo>
                    <a:pt x="1791" y="9284"/>
                    <a:pt x="6553" y="6955"/>
                    <a:pt x="12427" y="6955"/>
                  </a:cubicBezTo>
                  <a:lnTo>
                    <a:pt x="16946" y="6955"/>
                  </a:lnTo>
                  <a:lnTo>
                    <a:pt x="16946" y="12158"/>
                  </a:lnTo>
                  <a:close/>
                </a:path>
              </a:pathLst>
            </a:custGeom>
            <a:solidFill>
              <a:srgbClr val="CCFFCC"/>
            </a:solidFill>
            <a:ln w="9525">
              <a:solidFill>
                <a:schemeClr val="tx1"/>
              </a:solidFill>
              <a:miter lim="800000"/>
              <a:headEnd/>
              <a:tailEnd/>
            </a:ln>
          </p:spPr>
          <p:txBody>
            <a:bodyPr wrap="none" anchor="ctr"/>
            <a:lstStyle/>
            <a:p>
              <a:pPr eaLnBrk="1" hangingPunct="1"/>
              <a:endParaRPr lang="en-US" b="0" smtClean="0">
                <a:solidFill>
                  <a:srgbClr val="000000"/>
                </a:solidFill>
                <a:latin typeface="Verdana" pitchFamily="34" charset="0"/>
              </a:endParaRPr>
            </a:p>
          </p:txBody>
        </p:sp>
        <p:sp>
          <p:nvSpPr>
            <p:cNvPr id="14355" name="Text Box 22"/>
            <p:cNvSpPr txBox="1">
              <a:spLocks noChangeArrowheads="1"/>
            </p:cNvSpPr>
            <p:nvPr/>
          </p:nvSpPr>
          <p:spPr bwMode="auto">
            <a:xfrm>
              <a:off x="3888" y="3744"/>
              <a:ext cx="11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spcBef>
                  <a:spcPct val="50000"/>
                </a:spcBef>
              </a:pPr>
              <a:r>
                <a:rPr lang="en-US" sz="1200" smtClean="0">
                  <a:solidFill>
                    <a:srgbClr val="000000"/>
                  </a:solidFill>
                  <a:latin typeface="Times New Roman" pitchFamily="18" charset="0"/>
                </a:rPr>
                <a:t>Evolutionary Algorithm</a:t>
              </a:r>
            </a:p>
            <a:p>
              <a:pPr algn="ctr" eaLnBrk="1" hangingPunct="1">
                <a:spcBef>
                  <a:spcPct val="50000"/>
                </a:spcBef>
              </a:pPr>
              <a:r>
                <a:rPr lang="en-US" sz="1200" b="0" i="1" smtClean="0">
                  <a:solidFill>
                    <a:srgbClr val="000000"/>
                  </a:solidFill>
                  <a:latin typeface="Times New Roman" pitchFamily="18" charset="0"/>
                </a:rPr>
                <a:t>Evolve Domain Knowledge</a:t>
              </a:r>
            </a:p>
          </p:txBody>
        </p:sp>
      </p:grpSp>
      <p:grpSp>
        <p:nvGrpSpPr>
          <p:cNvPr id="7" name="Group 34"/>
          <p:cNvGrpSpPr>
            <a:grpSpLocks/>
          </p:cNvGrpSpPr>
          <p:nvPr/>
        </p:nvGrpSpPr>
        <p:grpSpPr bwMode="auto">
          <a:xfrm>
            <a:off x="838200" y="3922713"/>
            <a:ext cx="2133600" cy="2587625"/>
            <a:chOff x="528" y="2495"/>
            <a:chExt cx="1344" cy="1630"/>
          </a:xfrm>
        </p:grpSpPr>
        <p:sp>
          <p:nvSpPr>
            <p:cNvPr id="14352" name="AutoShape 24"/>
            <p:cNvSpPr>
              <a:spLocks noChangeArrowheads="1"/>
            </p:cNvSpPr>
            <p:nvPr/>
          </p:nvSpPr>
          <p:spPr bwMode="auto">
            <a:xfrm rot="-5415967">
              <a:off x="669" y="2543"/>
              <a:ext cx="1154" cy="1058"/>
            </a:xfrm>
            <a:custGeom>
              <a:avLst/>
              <a:gdLst>
                <a:gd name="T0" fmla="*/ 905 w 21600"/>
                <a:gd name="T1" fmla="*/ 0 h 21600"/>
                <a:gd name="T2" fmla="*/ 905 w 21600"/>
                <a:gd name="T3" fmla="*/ 596 h 21600"/>
                <a:gd name="T4" fmla="*/ 48 w 21600"/>
                <a:gd name="T5" fmla="*/ 1058 h 21600"/>
                <a:gd name="T6" fmla="*/ 1154 w 21600"/>
                <a:gd name="T7" fmla="*/ 298 h 21600"/>
                <a:gd name="T8" fmla="*/ 17694720 60000 65536"/>
                <a:gd name="T9" fmla="*/ 5898240 60000 65536"/>
                <a:gd name="T10" fmla="*/ 5898240 60000 65536"/>
                <a:gd name="T11" fmla="*/ 0 60000 65536"/>
                <a:gd name="T12" fmla="*/ 12428 w 21600"/>
                <a:gd name="T13" fmla="*/ 5206 h 21600"/>
                <a:gd name="T14" fmla="*/ 20926 w 21600"/>
                <a:gd name="T15" fmla="*/ 6962 h 21600"/>
              </a:gdLst>
              <a:ahLst/>
              <a:cxnLst>
                <a:cxn ang="T8">
                  <a:pos x="T0" y="T1"/>
                </a:cxn>
                <a:cxn ang="T9">
                  <a:pos x="T2" y="T3"/>
                </a:cxn>
                <a:cxn ang="T10">
                  <a:pos x="T4" y="T5"/>
                </a:cxn>
                <a:cxn ang="T11">
                  <a:pos x="T6" y="T7"/>
                </a:cxn>
              </a:cxnLst>
              <a:rect l="T12" t="T13" r="T14" b="T15"/>
              <a:pathLst>
                <a:path w="21600" h="21600">
                  <a:moveTo>
                    <a:pt x="21600" y="6079"/>
                  </a:moveTo>
                  <a:lnTo>
                    <a:pt x="16946" y="0"/>
                  </a:lnTo>
                  <a:lnTo>
                    <a:pt x="16946" y="5203"/>
                  </a:lnTo>
                  <a:lnTo>
                    <a:pt x="12427" y="5203"/>
                  </a:lnTo>
                  <a:cubicBezTo>
                    <a:pt x="5564" y="5203"/>
                    <a:pt x="0" y="8317"/>
                    <a:pt x="0" y="12158"/>
                  </a:cubicBezTo>
                  <a:lnTo>
                    <a:pt x="0" y="21600"/>
                  </a:lnTo>
                  <a:lnTo>
                    <a:pt x="1791" y="21600"/>
                  </a:lnTo>
                  <a:lnTo>
                    <a:pt x="1791" y="12158"/>
                  </a:lnTo>
                  <a:cubicBezTo>
                    <a:pt x="1791" y="9284"/>
                    <a:pt x="6553" y="6955"/>
                    <a:pt x="12427" y="6955"/>
                  </a:cubicBezTo>
                  <a:lnTo>
                    <a:pt x="16946" y="6955"/>
                  </a:lnTo>
                  <a:lnTo>
                    <a:pt x="16946" y="12158"/>
                  </a:lnTo>
                  <a:close/>
                </a:path>
              </a:pathLst>
            </a:custGeom>
            <a:solidFill>
              <a:srgbClr val="CCFFCC"/>
            </a:solidFill>
            <a:ln w="9525">
              <a:solidFill>
                <a:schemeClr val="tx1"/>
              </a:solidFill>
              <a:miter lim="800000"/>
              <a:headEnd/>
              <a:tailEnd/>
            </a:ln>
          </p:spPr>
          <p:txBody>
            <a:bodyPr wrap="none" anchor="ctr"/>
            <a:lstStyle/>
            <a:p>
              <a:pPr eaLnBrk="1" hangingPunct="1"/>
              <a:endParaRPr lang="en-US" b="0" smtClean="0">
                <a:solidFill>
                  <a:srgbClr val="000000"/>
                </a:solidFill>
                <a:latin typeface="Verdana" pitchFamily="34" charset="0"/>
              </a:endParaRPr>
            </a:p>
          </p:txBody>
        </p:sp>
        <p:sp>
          <p:nvSpPr>
            <p:cNvPr id="14353" name="Text Box 25"/>
            <p:cNvSpPr txBox="1">
              <a:spLocks noChangeArrowheads="1"/>
            </p:cNvSpPr>
            <p:nvPr/>
          </p:nvSpPr>
          <p:spPr bwMode="auto">
            <a:xfrm>
              <a:off x="528" y="3722"/>
              <a:ext cx="134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spcBef>
                  <a:spcPct val="50000"/>
                </a:spcBef>
              </a:pPr>
              <a:r>
                <a:rPr lang="en-US" sz="1200" smtClean="0">
                  <a:solidFill>
                    <a:srgbClr val="000000"/>
                  </a:solidFill>
                  <a:latin typeface="Times New Roman" pitchFamily="18" charset="0"/>
                </a:rPr>
                <a:t>Knowledge Base Revision</a:t>
              </a:r>
            </a:p>
            <a:p>
              <a:pPr algn="ctr" eaLnBrk="1" hangingPunct="1">
                <a:spcBef>
                  <a:spcPct val="50000"/>
                </a:spcBef>
              </a:pPr>
              <a:r>
                <a:rPr lang="en-US" sz="1200" i="1" smtClean="0">
                  <a:solidFill>
                    <a:srgbClr val="FF0000"/>
                  </a:solidFill>
                  <a:latin typeface="Times New Roman" pitchFamily="18" charset="0"/>
                </a:rPr>
                <a:t>Manually</a:t>
              </a:r>
              <a:r>
                <a:rPr lang="en-US" sz="1200" b="0" i="1" smtClean="0">
                  <a:solidFill>
                    <a:srgbClr val="000000"/>
                  </a:solidFill>
                  <a:latin typeface="Times New Roman" pitchFamily="18" charset="0"/>
                </a:rPr>
                <a:t> Extract Tactics from Evolved Counter Strategies</a:t>
              </a:r>
            </a:p>
          </p:txBody>
        </p:sp>
      </p:grpSp>
      <p:sp>
        <p:nvSpPr>
          <p:cNvPr id="147482" name="Text Box 26"/>
          <p:cNvSpPr txBox="1">
            <a:spLocks noChangeArrowheads="1"/>
          </p:cNvSpPr>
          <p:nvPr/>
        </p:nvSpPr>
        <p:spPr bwMode="auto">
          <a:xfrm rot="-1314289">
            <a:off x="438150" y="2209800"/>
            <a:ext cx="2286000" cy="650875"/>
          </a:xfrm>
          <a:prstGeom prst="rect">
            <a:avLst/>
          </a:prstGeom>
          <a:solidFill>
            <a:srgbClr val="FFFF00"/>
          </a:solidFill>
          <a:ln w="9525">
            <a:solidFill>
              <a:schemeClr val="tx1"/>
            </a:solidFill>
            <a:miter lim="800000"/>
            <a:headEnd/>
            <a:tailEnd/>
          </a:ln>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spcBef>
                <a:spcPct val="50000"/>
              </a:spcBef>
            </a:pPr>
            <a:r>
              <a:rPr lang="en-US" smtClean="0">
                <a:solidFill>
                  <a:srgbClr val="000000"/>
                </a:solidFill>
                <a:latin typeface="Times New Roman" pitchFamily="18" charset="0"/>
              </a:rPr>
              <a:t>manually designed tactic library</a:t>
            </a:r>
          </a:p>
        </p:txBody>
      </p:sp>
      <p:sp>
        <p:nvSpPr>
          <p:cNvPr id="147483" name="Text Box 27"/>
          <p:cNvSpPr txBox="1">
            <a:spLocks noChangeArrowheads="1"/>
          </p:cNvSpPr>
          <p:nvPr/>
        </p:nvSpPr>
        <p:spPr bwMode="auto">
          <a:xfrm rot="-1314289">
            <a:off x="438150" y="2241550"/>
            <a:ext cx="2381250" cy="650875"/>
          </a:xfrm>
          <a:prstGeom prst="rect">
            <a:avLst/>
          </a:prstGeom>
          <a:solidFill>
            <a:srgbClr val="FFCC00"/>
          </a:solidFill>
          <a:ln w="9525">
            <a:solidFill>
              <a:schemeClr val="tx1"/>
            </a:solidFill>
            <a:miter lim="800000"/>
            <a:headEnd/>
            <a:tailEnd/>
          </a:ln>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spcBef>
                <a:spcPct val="50000"/>
              </a:spcBef>
            </a:pPr>
            <a:r>
              <a:rPr lang="en-US" smtClean="0">
                <a:solidFill>
                  <a:srgbClr val="000000"/>
                </a:solidFill>
                <a:latin typeface="Times New Roman" pitchFamily="18" charset="0"/>
              </a:rPr>
              <a:t>manually improved tactic library</a:t>
            </a:r>
          </a:p>
        </p:txBody>
      </p:sp>
      <p:grpSp>
        <p:nvGrpSpPr>
          <p:cNvPr id="14349" name="Group 28"/>
          <p:cNvGrpSpPr>
            <a:grpSpLocks/>
          </p:cNvGrpSpPr>
          <p:nvPr/>
        </p:nvGrpSpPr>
        <p:grpSpPr bwMode="auto">
          <a:xfrm>
            <a:off x="3581400" y="2271713"/>
            <a:ext cx="1371600" cy="1905000"/>
            <a:chOff x="2208" y="1440"/>
            <a:chExt cx="864" cy="1200"/>
          </a:xfrm>
        </p:grpSpPr>
        <p:sp>
          <p:nvSpPr>
            <p:cNvPr id="14350" name="Rectangle 29"/>
            <p:cNvSpPr>
              <a:spLocks noChangeArrowheads="1"/>
            </p:cNvSpPr>
            <p:nvPr/>
          </p:nvSpPr>
          <p:spPr bwMode="auto">
            <a:xfrm>
              <a:off x="2208" y="1440"/>
              <a:ext cx="864" cy="1200"/>
            </a:xfrm>
            <a:prstGeom prst="rect">
              <a:avLst/>
            </a:prstGeom>
            <a:solidFill>
              <a:srgbClr val="FFCC99"/>
            </a:solidFill>
            <a:ln w="9525">
              <a:solidFill>
                <a:schemeClr val="tx1"/>
              </a:solidFill>
              <a:miter lim="800000"/>
              <a:headEnd/>
              <a:tailEnd/>
            </a:ln>
          </p:spPr>
          <p:txBody>
            <a:bodyPr wrap="none"/>
            <a:lstStyle/>
            <a:p>
              <a:pPr algn="ctr" eaLnBrk="1" hangingPunct="1"/>
              <a:r>
                <a:rPr lang="en-US" b="0" smtClean="0">
                  <a:solidFill>
                    <a:srgbClr val="000000"/>
                  </a:solidFill>
                  <a:latin typeface="Times New Roman" pitchFamily="18" charset="0"/>
                </a:rPr>
                <a:t>Adaptive </a:t>
              </a:r>
            </a:p>
            <a:p>
              <a:pPr algn="ctr" eaLnBrk="1" hangingPunct="1"/>
              <a:r>
                <a:rPr lang="en-US" b="0" smtClean="0">
                  <a:solidFill>
                    <a:srgbClr val="000000"/>
                  </a:solidFill>
                  <a:latin typeface="Times New Roman" pitchFamily="18" charset="0"/>
                </a:rPr>
                <a:t>Game AI </a:t>
              </a:r>
            </a:p>
            <a:p>
              <a:pPr algn="ctr" eaLnBrk="1" hangingPunct="1"/>
              <a:endParaRPr lang="en-US" b="0" smtClean="0">
                <a:solidFill>
                  <a:srgbClr val="000000"/>
                </a:solidFill>
                <a:latin typeface="Times New Roman" pitchFamily="18" charset="0"/>
              </a:endParaRPr>
            </a:p>
          </p:txBody>
        </p:sp>
        <p:pic>
          <p:nvPicPr>
            <p:cNvPr id="14351" name="Picture 30" descr="orc"/>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2" y="2016"/>
              <a:ext cx="468"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615843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74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474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82" grpId="0" animBg="1" autoUpdateAnimBg="0"/>
      <p:bldP spid="147483"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6EDFD7ED-EAE4-4DF3-8E04-D3352AAC0F24}" type="slidenum">
              <a:rPr lang="en-US" altLang="en-US">
                <a:solidFill>
                  <a:srgbClr val="000000"/>
                </a:solidFill>
              </a:rPr>
              <a:pPr>
                <a:defRPr/>
              </a:pPr>
              <a:t>34</a:t>
            </a:fld>
            <a:endParaRPr lang="en-US" altLang="en-US">
              <a:solidFill>
                <a:srgbClr val="000000"/>
              </a:solidFill>
            </a:endParaRPr>
          </a:p>
        </p:txBody>
      </p:sp>
      <p:sp>
        <p:nvSpPr>
          <p:cNvPr id="15363" name="Rectangle 2"/>
          <p:cNvSpPr>
            <a:spLocks noGrp="1" noChangeArrowheads="1"/>
          </p:cNvSpPr>
          <p:nvPr>
            <p:ph type="title"/>
          </p:nvPr>
        </p:nvSpPr>
        <p:spPr>
          <a:xfrm>
            <a:off x="457200" y="735013"/>
            <a:ext cx="8305800" cy="1139825"/>
          </a:xfrm>
        </p:spPr>
        <p:txBody>
          <a:bodyPr/>
          <a:lstStyle/>
          <a:p>
            <a:pPr eaLnBrk="1" hangingPunct="1"/>
            <a:r>
              <a:rPr lang="en-US" smtClean="0"/>
              <a:t>Evaluation Semi-Automatic Approach</a:t>
            </a:r>
          </a:p>
        </p:txBody>
      </p:sp>
      <p:sp>
        <p:nvSpPr>
          <p:cNvPr id="15364" name="Rectangle 3"/>
          <p:cNvSpPr>
            <a:spLocks noGrp="1" noChangeArrowheads="1"/>
          </p:cNvSpPr>
          <p:nvPr>
            <p:ph type="body" idx="1"/>
          </p:nvPr>
        </p:nvSpPr>
        <p:spPr>
          <a:xfrm>
            <a:off x="457200" y="2057400"/>
            <a:ext cx="8229600" cy="2209800"/>
          </a:xfrm>
          <a:solidFill>
            <a:srgbClr val="CCFFFF"/>
          </a:solidFill>
          <a:ln>
            <a:solidFill>
              <a:schemeClr val="tx1"/>
            </a:solidFill>
            <a:miter lim="800000"/>
            <a:headEnd/>
            <a:tailEnd/>
          </a:ln>
        </p:spPr>
        <p:txBody>
          <a:bodyPr/>
          <a:lstStyle/>
          <a:p>
            <a:pPr eaLnBrk="1" hangingPunct="1">
              <a:lnSpc>
                <a:spcPct val="90000"/>
              </a:lnSpc>
              <a:buFont typeface="Wingdings" pitchFamily="2" charset="2"/>
              <a:buNone/>
            </a:pPr>
            <a:r>
              <a:rPr lang="en-US" sz="1800" smtClean="0"/>
              <a:t>Benefits</a:t>
            </a:r>
          </a:p>
          <a:p>
            <a:pPr eaLnBrk="1" hangingPunct="1">
              <a:lnSpc>
                <a:spcPct val="90000"/>
              </a:lnSpc>
            </a:pPr>
            <a:r>
              <a:rPr lang="en-US" sz="2400" smtClean="0"/>
              <a:t>Evolved tactics can be used to improve domain knowledge used by adaptive AI (Ponsen </a:t>
            </a:r>
            <a:r>
              <a:rPr lang="en-US" sz="2400" i="1" smtClean="0"/>
              <a:t>et al</a:t>
            </a:r>
            <a:r>
              <a:rPr lang="en-US" sz="2400" smtClean="0"/>
              <a:t>. 2004)</a:t>
            </a:r>
          </a:p>
          <a:p>
            <a:pPr eaLnBrk="1" hangingPunct="1">
              <a:lnSpc>
                <a:spcPct val="90000"/>
              </a:lnSpc>
            </a:pPr>
            <a:r>
              <a:rPr lang="en-US" sz="2400" smtClean="0"/>
              <a:t>Dynamic scripting converged to solution (i.e., learns to win) two times faster against medium-skilled opponents</a:t>
            </a:r>
          </a:p>
          <a:p>
            <a:pPr eaLnBrk="1" hangingPunct="1">
              <a:lnSpc>
                <a:spcPct val="90000"/>
              </a:lnSpc>
            </a:pPr>
            <a:r>
              <a:rPr lang="en-US" sz="2200" smtClean="0"/>
              <a:t>Overall </a:t>
            </a:r>
            <a:r>
              <a:rPr lang="en-US" sz="2400" smtClean="0"/>
              <a:t>40% more games are won</a:t>
            </a:r>
          </a:p>
        </p:txBody>
      </p:sp>
      <p:sp>
        <p:nvSpPr>
          <p:cNvPr id="15365" name="Text Box 5"/>
          <p:cNvSpPr txBox="1">
            <a:spLocks noChangeArrowheads="1"/>
          </p:cNvSpPr>
          <p:nvPr/>
        </p:nvSpPr>
        <p:spPr bwMode="auto">
          <a:xfrm>
            <a:off x="457200" y="4648200"/>
            <a:ext cx="8229600" cy="403225"/>
          </a:xfrm>
          <a:prstGeom prst="rect">
            <a:avLst/>
          </a:prstGeom>
          <a:solidFill>
            <a:srgbClr val="FF3300"/>
          </a:solidFill>
          <a:ln w="9525">
            <a:solidFill>
              <a:schemeClr val="tx1"/>
            </a:solidFill>
            <a:miter lim="800000"/>
            <a:headEnd/>
            <a:tailEnd/>
          </a:ln>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lnSpc>
                <a:spcPct val="90000"/>
              </a:lnSpc>
              <a:spcBef>
                <a:spcPct val="20000"/>
              </a:spcBef>
              <a:buClr>
                <a:srgbClr val="CC9900"/>
              </a:buClr>
              <a:buSzPct val="65000"/>
              <a:buFont typeface="Wingdings" pitchFamily="2" charset="2"/>
              <a:buChar char="n"/>
            </a:pPr>
            <a:endParaRPr lang="en-US" sz="2200" b="0" smtClean="0">
              <a:solidFill>
                <a:srgbClr val="000000"/>
              </a:solidFill>
              <a:latin typeface="Arial" pitchFamily="34" charset="0"/>
            </a:endParaRPr>
          </a:p>
        </p:txBody>
      </p:sp>
      <p:sp>
        <p:nvSpPr>
          <p:cNvPr id="15366" name="Rectangle 6"/>
          <p:cNvSpPr>
            <a:spLocks noChangeArrowheads="1"/>
          </p:cNvSpPr>
          <p:nvPr/>
        </p:nvSpPr>
        <p:spPr bwMode="auto">
          <a:xfrm>
            <a:off x="457200" y="4343400"/>
            <a:ext cx="8229600" cy="2057400"/>
          </a:xfrm>
          <a:prstGeom prst="rect">
            <a:avLst/>
          </a:prstGeom>
          <a:solidFill>
            <a:srgbClr val="FFCC00"/>
          </a:solidFill>
          <a:ln w="9525">
            <a:solidFill>
              <a:schemeClr val="tx1"/>
            </a:solidFill>
            <a:miter lim="800000"/>
            <a:headEnd/>
            <a:tailEnd/>
          </a:ln>
        </p:spPr>
        <p:txBody>
          <a:bodyPr/>
          <a:lstStyle/>
          <a:p>
            <a:pPr marL="342900" indent="-342900" eaLnBrk="1" hangingPunct="1">
              <a:lnSpc>
                <a:spcPct val="90000"/>
              </a:lnSpc>
              <a:spcBef>
                <a:spcPct val="20000"/>
              </a:spcBef>
              <a:buClr>
                <a:srgbClr val="CC9900"/>
              </a:buClr>
              <a:buSzPct val="65000"/>
              <a:buFont typeface="Wingdings" pitchFamily="2" charset="2"/>
              <a:buNone/>
            </a:pPr>
            <a:r>
              <a:rPr lang="en-US" b="0" smtClean="0">
                <a:solidFill>
                  <a:srgbClr val="000000"/>
                </a:solidFill>
                <a:latin typeface="Arial" pitchFamily="34" charset="0"/>
              </a:rPr>
              <a:t>Limitations</a:t>
            </a:r>
          </a:p>
          <a:p>
            <a:pPr marL="342900" indent="-342900" eaLnBrk="1" hangingPunct="1">
              <a:lnSpc>
                <a:spcPct val="90000"/>
              </a:lnSpc>
              <a:spcBef>
                <a:spcPct val="20000"/>
              </a:spcBef>
              <a:buClr>
                <a:srgbClr val="CC9900"/>
              </a:buClr>
              <a:buSzPct val="65000"/>
              <a:buFont typeface="Wingdings" pitchFamily="2" charset="2"/>
              <a:buChar char="n"/>
            </a:pPr>
            <a:r>
              <a:rPr lang="en-US" sz="2600" b="0" smtClean="0">
                <a:solidFill>
                  <a:srgbClr val="000000"/>
                </a:solidFill>
                <a:latin typeface="Arial" pitchFamily="34" charset="0"/>
              </a:rPr>
              <a:t>Time consuming</a:t>
            </a:r>
          </a:p>
          <a:p>
            <a:pPr marL="342900" indent="-342900" eaLnBrk="1" hangingPunct="1">
              <a:lnSpc>
                <a:spcPct val="90000"/>
              </a:lnSpc>
              <a:spcBef>
                <a:spcPct val="20000"/>
              </a:spcBef>
              <a:buClr>
                <a:srgbClr val="CC9900"/>
              </a:buClr>
              <a:buSzPct val="65000"/>
              <a:buFont typeface="Wingdings" pitchFamily="2" charset="2"/>
              <a:buChar char="n"/>
            </a:pPr>
            <a:r>
              <a:rPr lang="en-US" sz="2600" b="0" smtClean="0">
                <a:solidFill>
                  <a:srgbClr val="000000"/>
                </a:solidFill>
                <a:latin typeface="Arial" pitchFamily="34" charset="0"/>
              </a:rPr>
              <a:t>Domain knowledge not optimal </a:t>
            </a:r>
            <a:r>
              <a:rPr lang="en-US" sz="2200" b="0" smtClean="0">
                <a:solidFill>
                  <a:srgbClr val="000000"/>
                </a:solidFill>
                <a:latin typeface="Arial" pitchFamily="34" charset="0"/>
              </a:rPr>
              <a:t>(due to human factor)</a:t>
            </a:r>
            <a:endParaRPr lang="en-US" sz="2600" b="0" smtClean="0">
              <a:solidFill>
                <a:srgbClr val="000000"/>
              </a:solidFill>
              <a:latin typeface="Arial" pitchFamily="34" charset="0"/>
            </a:endParaRPr>
          </a:p>
          <a:p>
            <a:pPr marL="742950" lvl="1" indent="-285750" eaLnBrk="1" hangingPunct="1">
              <a:lnSpc>
                <a:spcPct val="90000"/>
              </a:lnSpc>
              <a:spcBef>
                <a:spcPct val="20000"/>
              </a:spcBef>
              <a:buClr>
                <a:srgbClr val="3B812F"/>
              </a:buClr>
              <a:buSzPct val="60000"/>
              <a:buFont typeface="Wingdings" pitchFamily="2" charset="2"/>
              <a:buChar char="q"/>
            </a:pPr>
            <a:r>
              <a:rPr lang="en-US" sz="2200" b="0" smtClean="0">
                <a:solidFill>
                  <a:srgbClr val="000000"/>
                </a:solidFill>
                <a:latin typeface="Arial" pitchFamily="34" charset="0"/>
              </a:rPr>
              <a:t>Strong tactics not recognized in evolved scripts</a:t>
            </a:r>
          </a:p>
          <a:p>
            <a:pPr marL="742950" lvl="1" indent="-285750" eaLnBrk="1" hangingPunct="1">
              <a:lnSpc>
                <a:spcPct val="90000"/>
              </a:lnSpc>
              <a:spcBef>
                <a:spcPct val="20000"/>
              </a:spcBef>
              <a:buClr>
                <a:srgbClr val="3B812F"/>
              </a:buClr>
              <a:buSzPct val="60000"/>
              <a:buFont typeface="Wingdings" pitchFamily="2" charset="2"/>
              <a:buChar char="q"/>
            </a:pPr>
            <a:r>
              <a:rPr lang="en-US" sz="2200" b="0" smtClean="0">
                <a:solidFill>
                  <a:srgbClr val="000000"/>
                </a:solidFill>
                <a:latin typeface="Arial" pitchFamily="34" charset="0"/>
              </a:rPr>
              <a:t>Inferior tactics added to knowledge base</a:t>
            </a:r>
          </a:p>
        </p:txBody>
      </p:sp>
    </p:spTree>
    <p:extLst>
      <p:ext uri="{BB962C8B-B14F-4D97-AF65-F5344CB8AC3E}">
        <p14:creationId xmlns:p14="http://schemas.microsoft.com/office/powerpoint/2010/main" val="9646850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5"/>
          <p:cNvSpPr>
            <a:spLocks noGrp="1"/>
          </p:cNvSpPr>
          <p:nvPr>
            <p:ph type="sldNum" sz="quarter" idx="12"/>
          </p:nvPr>
        </p:nvSpPr>
        <p:spPr/>
        <p:txBody>
          <a:bodyPr/>
          <a:lstStyle/>
          <a:p>
            <a:pPr>
              <a:defRPr/>
            </a:pPr>
            <a:fld id="{24E3A501-92D0-4C43-AF70-CCEDFCD754AA}" type="slidenum">
              <a:rPr lang="en-US" altLang="en-US">
                <a:solidFill>
                  <a:srgbClr val="000000"/>
                </a:solidFill>
              </a:rPr>
              <a:pPr>
                <a:defRPr/>
              </a:pPr>
              <a:t>35</a:t>
            </a:fld>
            <a:endParaRPr lang="en-US" altLang="en-US">
              <a:solidFill>
                <a:srgbClr val="000000"/>
              </a:solidFill>
            </a:endParaRPr>
          </a:p>
        </p:txBody>
      </p:sp>
      <p:sp>
        <p:nvSpPr>
          <p:cNvPr id="16387" name="Rectangle 2"/>
          <p:cNvSpPr>
            <a:spLocks noGrp="1" noChangeArrowheads="1"/>
          </p:cNvSpPr>
          <p:nvPr>
            <p:ph type="title"/>
          </p:nvPr>
        </p:nvSpPr>
        <p:spPr>
          <a:xfrm>
            <a:off x="457200" y="731838"/>
            <a:ext cx="8153400" cy="1143000"/>
          </a:xfrm>
        </p:spPr>
        <p:txBody>
          <a:bodyPr/>
          <a:lstStyle/>
          <a:p>
            <a:pPr eaLnBrk="1" hangingPunct="1"/>
            <a:r>
              <a:rPr lang="en-US" b="1" smtClean="0"/>
              <a:t>A</a:t>
            </a:r>
            <a:r>
              <a:rPr lang="en-US" smtClean="0"/>
              <a:t>utomatic </a:t>
            </a:r>
            <a:r>
              <a:rPr lang="en-US" b="1" smtClean="0"/>
              <a:t>K</a:t>
            </a:r>
            <a:r>
              <a:rPr lang="en-US" smtClean="0"/>
              <a:t>nowledge </a:t>
            </a:r>
            <a:r>
              <a:rPr lang="en-US" b="1" smtClean="0"/>
              <a:t>A</a:t>
            </a:r>
            <a:r>
              <a:rPr lang="en-US" smtClean="0"/>
              <a:t>cquisition for </a:t>
            </a:r>
            <a:r>
              <a:rPr lang="en-US" b="1" smtClean="0"/>
              <a:t>D</a:t>
            </a:r>
            <a:r>
              <a:rPr lang="en-US" smtClean="0"/>
              <a:t>ynamic </a:t>
            </a:r>
            <a:r>
              <a:rPr lang="en-US" b="1" smtClean="0"/>
              <a:t>S</a:t>
            </a:r>
            <a:r>
              <a:rPr lang="en-US" smtClean="0"/>
              <a:t>cripting (AKADS)</a:t>
            </a:r>
            <a:endParaRPr lang="en-US" sz="3800" smtClean="0"/>
          </a:p>
        </p:txBody>
      </p:sp>
      <p:sp>
        <p:nvSpPr>
          <p:cNvPr id="151580" name="AutoShape 28"/>
          <p:cNvSpPr>
            <a:spLocks noChangeArrowheads="1"/>
          </p:cNvSpPr>
          <p:nvPr/>
        </p:nvSpPr>
        <p:spPr bwMode="auto">
          <a:xfrm>
            <a:off x="990600" y="2209800"/>
            <a:ext cx="1295400" cy="1676400"/>
          </a:xfrm>
          <a:prstGeom prst="flowChartMagneticDisk">
            <a:avLst/>
          </a:prstGeom>
          <a:solidFill>
            <a:srgbClr val="C0C0C0"/>
          </a:solidFill>
          <a:ln w="9525">
            <a:solidFill>
              <a:schemeClr val="tx1"/>
            </a:solidFill>
            <a:round/>
            <a:headEnd/>
            <a:tailEnd/>
          </a:ln>
        </p:spPr>
        <p:txBody>
          <a:bodyPr wrap="none" anchor="ctr"/>
          <a:lstStyle/>
          <a:p>
            <a:pPr algn="ctr" eaLnBrk="1" hangingPunct="1"/>
            <a:r>
              <a:rPr lang="en-US" b="0" smtClean="0">
                <a:solidFill>
                  <a:srgbClr val="000000"/>
                </a:solidFill>
                <a:latin typeface="Times New Roman" pitchFamily="18" charset="0"/>
              </a:rPr>
              <a:t>Knowledge </a:t>
            </a:r>
          </a:p>
          <a:p>
            <a:pPr algn="ctr" eaLnBrk="1" hangingPunct="1"/>
            <a:r>
              <a:rPr lang="en-US" b="0" smtClean="0">
                <a:solidFill>
                  <a:srgbClr val="000000"/>
                </a:solidFill>
                <a:latin typeface="Times New Roman" pitchFamily="18" charset="0"/>
              </a:rPr>
              <a:t>Base</a:t>
            </a:r>
          </a:p>
        </p:txBody>
      </p:sp>
      <p:grpSp>
        <p:nvGrpSpPr>
          <p:cNvPr id="16389" name="Group 29"/>
          <p:cNvGrpSpPr>
            <a:grpSpLocks/>
          </p:cNvGrpSpPr>
          <p:nvPr/>
        </p:nvGrpSpPr>
        <p:grpSpPr bwMode="auto">
          <a:xfrm>
            <a:off x="6357938" y="2149475"/>
            <a:ext cx="1906587" cy="2193925"/>
            <a:chOff x="4005" y="1306"/>
            <a:chExt cx="1201" cy="1382"/>
          </a:xfrm>
        </p:grpSpPr>
        <p:sp>
          <p:nvSpPr>
            <p:cNvPr id="16408" name="AutoShape 30"/>
            <p:cNvSpPr>
              <a:spLocks noChangeArrowheads="1"/>
            </p:cNvSpPr>
            <p:nvPr/>
          </p:nvSpPr>
          <p:spPr bwMode="auto">
            <a:xfrm>
              <a:off x="4005" y="1306"/>
              <a:ext cx="769" cy="959"/>
            </a:xfrm>
            <a:prstGeom prst="flowChartDocument">
              <a:avLst/>
            </a:prstGeom>
            <a:solidFill>
              <a:srgbClr val="FFCC00"/>
            </a:solidFill>
            <a:ln w="9525">
              <a:solidFill>
                <a:schemeClr val="tx1"/>
              </a:solidFill>
              <a:miter lim="800000"/>
              <a:headEnd/>
              <a:tailEnd/>
            </a:ln>
          </p:spPr>
          <p:txBody>
            <a:bodyPr wrap="none" tIns="0"/>
            <a:lstStyle/>
            <a:p>
              <a:pPr algn="ctr" eaLnBrk="1" hangingPunct="1"/>
              <a:r>
                <a:rPr lang="en-US" sz="1200" b="0" smtClean="0">
                  <a:solidFill>
                    <a:srgbClr val="000000"/>
                  </a:solidFill>
                  <a:latin typeface="Times New Roman" pitchFamily="18" charset="0"/>
                </a:rPr>
                <a:t>Training script 1</a:t>
              </a:r>
            </a:p>
          </p:txBody>
        </p:sp>
        <p:sp>
          <p:nvSpPr>
            <p:cNvPr id="16409" name="AutoShape 31"/>
            <p:cNvSpPr>
              <a:spLocks noChangeArrowheads="1"/>
            </p:cNvSpPr>
            <p:nvPr/>
          </p:nvSpPr>
          <p:spPr bwMode="auto">
            <a:xfrm>
              <a:off x="4149" y="1450"/>
              <a:ext cx="769" cy="959"/>
            </a:xfrm>
            <a:prstGeom prst="flowChartDocument">
              <a:avLst/>
            </a:prstGeom>
            <a:solidFill>
              <a:srgbClr val="FFCC00"/>
            </a:solidFill>
            <a:ln w="9525">
              <a:solidFill>
                <a:schemeClr val="tx1"/>
              </a:solidFill>
              <a:miter lim="800000"/>
              <a:headEnd/>
              <a:tailEnd/>
            </a:ln>
          </p:spPr>
          <p:txBody>
            <a:bodyPr wrap="none" tIns="0"/>
            <a:lstStyle/>
            <a:p>
              <a:pPr algn="ctr" eaLnBrk="1" hangingPunct="1"/>
              <a:r>
                <a:rPr lang="en-US" sz="1200" b="0" smtClean="0">
                  <a:solidFill>
                    <a:srgbClr val="000000"/>
                  </a:solidFill>
                  <a:latin typeface="Times New Roman" pitchFamily="18" charset="0"/>
                </a:rPr>
                <a:t>Training script 2</a:t>
              </a:r>
            </a:p>
          </p:txBody>
        </p:sp>
        <p:sp>
          <p:nvSpPr>
            <p:cNvPr id="16410" name="AutoShape 32"/>
            <p:cNvSpPr>
              <a:spLocks noChangeArrowheads="1"/>
            </p:cNvSpPr>
            <p:nvPr/>
          </p:nvSpPr>
          <p:spPr bwMode="auto">
            <a:xfrm>
              <a:off x="4293" y="1594"/>
              <a:ext cx="769" cy="959"/>
            </a:xfrm>
            <a:prstGeom prst="flowChartDocument">
              <a:avLst/>
            </a:prstGeom>
            <a:solidFill>
              <a:srgbClr val="FFCC00"/>
            </a:solidFill>
            <a:ln w="9525">
              <a:solidFill>
                <a:schemeClr val="tx1"/>
              </a:solidFill>
              <a:miter lim="800000"/>
              <a:headEnd/>
              <a:tailEnd/>
            </a:ln>
          </p:spPr>
          <p:txBody>
            <a:bodyPr wrap="none" tIns="0"/>
            <a:lstStyle/>
            <a:p>
              <a:pPr algn="ctr" eaLnBrk="1" hangingPunct="1"/>
              <a:r>
                <a:rPr lang="en-US" sz="1200" b="0" smtClean="0">
                  <a:solidFill>
                    <a:srgbClr val="000000"/>
                  </a:solidFill>
                  <a:latin typeface="Times New Roman" pitchFamily="18" charset="0"/>
                </a:rPr>
                <a:t>….</a:t>
              </a:r>
            </a:p>
          </p:txBody>
        </p:sp>
        <p:sp>
          <p:nvSpPr>
            <p:cNvPr id="16411" name="AutoShape 33"/>
            <p:cNvSpPr>
              <a:spLocks noChangeArrowheads="1"/>
            </p:cNvSpPr>
            <p:nvPr/>
          </p:nvSpPr>
          <p:spPr bwMode="auto">
            <a:xfrm>
              <a:off x="4437" y="1729"/>
              <a:ext cx="769" cy="959"/>
            </a:xfrm>
            <a:prstGeom prst="flowChartDocument">
              <a:avLst/>
            </a:prstGeom>
            <a:solidFill>
              <a:srgbClr val="FFCC00"/>
            </a:solidFill>
            <a:ln w="9525">
              <a:solidFill>
                <a:schemeClr val="tx1"/>
              </a:solidFill>
              <a:miter lim="800000"/>
              <a:headEnd/>
              <a:tailEnd/>
            </a:ln>
          </p:spPr>
          <p:txBody>
            <a:bodyPr wrap="none" tIns="0"/>
            <a:lstStyle/>
            <a:p>
              <a:pPr algn="ctr" eaLnBrk="1" hangingPunct="1"/>
              <a:r>
                <a:rPr lang="en-US" sz="1200" b="0" smtClean="0">
                  <a:solidFill>
                    <a:srgbClr val="000000"/>
                  </a:solidFill>
                  <a:latin typeface="Times New Roman" pitchFamily="18" charset="0"/>
                </a:rPr>
                <a:t>Training script n</a:t>
              </a:r>
            </a:p>
          </p:txBody>
        </p:sp>
      </p:grpSp>
      <p:grpSp>
        <p:nvGrpSpPr>
          <p:cNvPr id="3" name="Group 34"/>
          <p:cNvGrpSpPr>
            <a:grpSpLocks/>
          </p:cNvGrpSpPr>
          <p:nvPr/>
        </p:nvGrpSpPr>
        <p:grpSpPr bwMode="auto">
          <a:xfrm>
            <a:off x="3424238" y="4343400"/>
            <a:ext cx="1828800" cy="2176463"/>
            <a:chOff x="2112" y="2784"/>
            <a:chExt cx="1152" cy="1371"/>
          </a:xfrm>
        </p:grpSpPr>
        <p:sp>
          <p:nvSpPr>
            <p:cNvPr id="16404" name="AutoShape 35"/>
            <p:cNvSpPr>
              <a:spLocks noChangeArrowheads="1"/>
            </p:cNvSpPr>
            <p:nvPr/>
          </p:nvSpPr>
          <p:spPr bwMode="auto">
            <a:xfrm>
              <a:off x="2112" y="2784"/>
              <a:ext cx="768" cy="960"/>
            </a:xfrm>
            <a:prstGeom prst="flowChartDocument">
              <a:avLst/>
            </a:prstGeom>
            <a:solidFill>
              <a:srgbClr val="FFCC00"/>
            </a:solidFill>
            <a:ln w="9525">
              <a:solidFill>
                <a:schemeClr val="tx1"/>
              </a:solidFill>
              <a:miter lim="800000"/>
              <a:headEnd/>
              <a:tailEnd/>
            </a:ln>
          </p:spPr>
          <p:txBody>
            <a:bodyPr wrap="none" tIns="0"/>
            <a:lstStyle/>
            <a:p>
              <a:pPr algn="ctr" eaLnBrk="1" hangingPunct="1"/>
              <a:r>
                <a:rPr lang="en-US" sz="1200" b="0" smtClean="0">
                  <a:solidFill>
                    <a:srgbClr val="000000"/>
                  </a:solidFill>
                  <a:latin typeface="Times New Roman" pitchFamily="18" charset="0"/>
                </a:rPr>
                <a:t>Counter Strategy 1</a:t>
              </a:r>
            </a:p>
          </p:txBody>
        </p:sp>
        <p:sp>
          <p:nvSpPr>
            <p:cNvPr id="16405" name="AutoShape 36"/>
            <p:cNvSpPr>
              <a:spLocks noChangeArrowheads="1"/>
            </p:cNvSpPr>
            <p:nvPr/>
          </p:nvSpPr>
          <p:spPr bwMode="auto">
            <a:xfrm>
              <a:off x="2256" y="2928"/>
              <a:ext cx="768" cy="960"/>
            </a:xfrm>
            <a:prstGeom prst="flowChartDocument">
              <a:avLst/>
            </a:prstGeom>
            <a:solidFill>
              <a:srgbClr val="FFCC00"/>
            </a:solidFill>
            <a:ln w="9525">
              <a:solidFill>
                <a:schemeClr val="tx1"/>
              </a:solidFill>
              <a:miter lim="800000"/>
              <a:headEnd/>
              <a:tailEnd/>
            </a:ln>
          </p:spPr>
          <p:txBody>
            <a:bodyPr wrap="none" tIns="0"/>
            <a:lstStyle/>
            <a:p>
              <a:pPr algn="ctr" eaLnBrk="1" hangingPunct="1"/>
              <a:r>
                <a:rPr lang="en-US" sz="1200" b="0" smtClean="0">
                  <a:solidFill>
                    <a:srgbClr val="000000"/>
                  </a:solidFill>
                  <a:latin typeface="Times New Roman" pitchFamily="18" charset="0"/>
                </a:rPr>
                <a:t>Counter Strategy 2</a:t>
              </a:r>
            </a:p>
          </p:txBody>
        </p:sp>
        <p:sp>
          <p:nvSpPr>
            <p:cNvPr id="16406" name="AutoShape 37"/>
            <p:cNvSpPr>
              <a:spLocks noChangeArrowheads="1"/>
            </p:cNvSpPr>
            <p:nvPr/>
          </p:nvSpPr>
          <p:spPr bwMode="auto">
            <a:xfrm>
              <a:off x="2400" y="3072"/>
              <a:ext cx="768" cy="960"/>
            </a:xfrm>
            <a:prstGeom prst="flowChartDocument">
              <a:avLst/>
            </a:prstGeom>
            <a:solidFill>
              <a:srgbClr val="FFCC00"/>
            </a:solidFill>
            <a:ln w="9525">
              <a:solidFill>
                <a:schemeClr val="tx1"/>
              </a:solidFill>
              <a:miter lim="800000"/>
              <a:headEnd/>
              <a:tailEnd/>
            </a:ln>
          </p:spPr>
          <p:txBody>
            <a:bodyPr wrap="none" tIns="0"/>
            <a:lstStyle/>
            <a:p>
              <a:pPr algn="ctr" eaLnBrk="1" hangingPunct="1"/>
              <a:r>
                <a:rPr lang="en-US" sz="1200" b="0" smtClean="0">
                  <a:solidFill>
                    <a:srgbClr val="000000"/>
                  </a:solidFill>
                  <a:latin typeface="Times New Roman" pitchFamily="18" charset="0"/>
                </a:rPr>
                <a:t>….</a:t>
              </a:r>
            </a:p>
          </p:txBody>
        </p:sp>
        <p:sp>
          <p:nvSpPr>
            <p:cNvPr id="16407" name="AutoShape 38"/>
            <p:cNvSpPr>
              <a:spLocks noChangeArrowheads="1"/>
            </p:cNvSpPr>
            <p:nvPr/>
          </p:nvSpPr>
          <p:spPr bwMode="auto">
            <a:xfrm>
              <a:off x="2496" y="3195"/>
              <a:ext cx="768" cy="960"/>
            </a:xfrm>
            <a:prstGeom prst="flowChartDocument">
              <a:avLst/>
            </a:prstGeom>
            <a:solidFill>
              <a:srgbClr val="FFCC00"/>
            </a:solidFill>
            <a:ln w="9525">
              <a:solidFill>
                <a:schemeClr val="tx1"/>
              </a:solidFill>
              <a:miter lim="800000"/>
              <a:headEnd/>
              <a:tailEnd/>
            </a:ln>
          </p:spPr>
          <p:txBody>
            <a:bodyPr wrap="none" tIns="0"/>
            <a:lstStyle/>
            <a:p>
              <a:pPr algn="ctr" eaLnBrk="1" hangingPunct="1"/>
              <a:r>
                <a:rPr lang="en-US" sz="1200" b="0" smtClean="0">
                  <a:solidFill>
                    <a:srgbClr val="000000"/>
                  </a:solidFill>
                  <a:latin typeface="Times New Roman" pitchFamily="18" charset="0"/>
                </a:rPr>
                <a:t>Counter Strategy n</a:t>
              </a:r>
            </a:p>
          </p:txBody>
        </p:sp>
      </p:grpSp>
      <p:grpSp>
        <p:nvGrpSpPr>
          <p:cNvPr id="4" name="Group 56"/>
          <p:cNvGrpSpPr>
            <a:grpSpLocks/>
          </p:cNvGrpSpPr>
          <p:nvPr/>
        </p:nvGrpSpPr>
        <p:grpSpPr bwMode="auto">
          <a:xfrm>
            <a:off x="2252663" y="2819400"/>
            <a:ext cx="1371600" cy="838200"/>
            <a:chOff x="1419" y="1776"/>
            <a:chExt cx="864" cy="528"/>
          </a:xfrm>
        </p:grpSpPr>
        <p:sp>
          <p:nvSpPr>
            <p:cNvPr id="16402" name="Text Box 40"/>
            <p:cNvSpPr txBox="1">
              <a:spLocks noChangeArrowheads="1"/>
            </p:cNvSpPr>
            <p:nvPr/>
          </p:nvSpPr>
          <p:spPr bwMode="auto">
            <a:xfrm>
              <a:off x="1419" y="2016"/>
              <a:ext cx="86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spcBef>
                  <a:spcPct val="50000"/>
                </a:spcBef>
              </a:pPr>
              <a:r>
                <a:rPr lang="en-US" sz="1200" smtClean="0">
                  <a:solidFill>
                    <a:srgbClr val="000000"/>
                  </a:solidFill>
                  <a:latin typeface="Times New Roman" pitchFamily="18" charset="0"/>
                </a:rPr>
                <a:t>Dynamic Scripting</a:t>
              </a:r>
            </a:p>
            <a:p>
              <a:pPr algn="ctr" eaLnBrk="1" hangingPunct="1">
                <a:spcBef>
                  <a:spcPct val="50000"/>
                </a:spcBef>
              </a:pPr>
              <a:r>
                <a:rPr lang="en-US" sz="1200" b="0" i="1" smtClean="0">
                  <a:solidFill>
                    <a:srgbClr val="000000"/>
                  </a:solidFill>
                  <a:latin typeface="Times New Roman" pitchFamily="18" charset="0"/>
                </a:rPr>
                <a:t>Generate Script</a:t>
              </a:r>
            </a:p>
          </p:txBody>
        </p:sp>
        <p:sp>
          <p:nvSpPr>
            <p:cNvPr id="16403" name="AutoShape 41"/>
            <p:cNvSpPr>
              <a:spLocks noChangeArrowheads="1"/>
            </p:cNvSpPr>
            <p:nvPr/>
          </p:nvSpPr>
          <p:spPr bwMode="auto">
            <a:xfrm>
              <a:off x="1498" y="1776"/>
              <a:ext cx="720" cy="240"/>
            </a:xfrm>
            <a:prstGeom prst="rightArrow">
              <a:avLst>
                <a:gd name="adj1" fmla="val 26667"/>
                <a:gd name="adj2" fmla="val 75000"/>
              </a:avLst>
            </a:prstGeom>
            <a:solidFill>
              <a:srgbClr val="CCFFCC"/>
            </a:solidFill>
            <a:ln w="9525">
              <a:solidFill>
                <a:schemeClr val="tx1"/>
              </a:solidFill>
              <a:miter lim="800000"/>
              <a:headEnd/>
              <a:tailEnd/>
            </a:ln>
          </p:spPr>
          <p:txBody>
            <a:bodyPr wrap="none" anchor="ctr"/>
            <a:lstStyle/>
            <a:p>
              <a:pPr eaLnBrk="1" hangingPunct="1"/>
              <a:endParaRPr lang="en-US" b="0" smtClean="0">
                <a:solidFill>
                  <a:srgbClr val="000000"/>
                </a:solidFill>
                <a:latin typeface="Verdana" pitchFamily="34" charset="0"/>
              </a:endParaRPr>
            </a:p>
          </p:txBody>
        </p:sp>
      </p:grpSp>
      <p:grpSp>
        <p:nvGrpSpPr>
          <p:cNvPr id="5" name="Group 45"/>
          <p:cNvGrpSpPr>
            <a:grpSpLocks/>
          </p:cNvGrpSpPr>
          <p:nvPr/>
        </p:nvGrpSpPr>
        <p:grpSpPr bwMode="auto">
          <a:xfrm>
            <a:off x="5638800" y="4419600"/>
            <a:ext cx="2286000" cy="1981200"/>
            <a:chOff x="3552" y="2784"/>
            <a:chExt cx="1440" cy="1248"/>
          </a:xfrm>
        </p:grpSpPr>
        <p:sp>
          <p:nvSpPr>
            <p:cNvPr id="16400" name="AutoShape 46"/>
            <p:cNvSpPr>
              <a:spLocks noChangeArrowheads="1"/>
            </p:cNvSpPr>
            <p:nvPr/>
          </p:nvSpPr>
          <p:spPr bwMode="auto">
            <a:xfrm rot="10784034">
              <a:off x="3552" y="2784"/>
              <a:ext cx="1152" cy="1008"/>
            </a:xfrm>
            <a:custGeom>
              <a:avLst/>
              <a:gdLst>
                <a:gd name="T0" fmla="*/ 904 w 21600"/>
                <a:gd name="T1" fmla="*/ 0 h 21600"/>
                <a:gd name="T2" fmla="*/ 904 w 21600"/>
                <a:gd name="T3" fmla="*/ 567 h 21600"/>
                <a:gd name="T4" fmla="*/ 48 w 21600"/>
                <a:gd name="T5" fmla="*/ 1008 h 21600"/>
                <a:gd name="T6" fmla="*/ 1152 w 21600"/>
                <a:gd name="T7" fmla="*/ 284 h 21600"/>
                <a:gd name="T8" fmla="*/ 17694720 60000 65536"/>
                <a:gd name="T9" fmla="*/ 5898240 60000 65536"/>
                <a:gd name="T10" fmla="*/ 5898240 60000 65536"/>
                <a:gd name="T11" fmla="*/ 0 60000 65536"/>
                <a:gd name="T12" fmla="*/ 12431 w 21600"/>
                <a:gd name="T13" fmla="*/ 5207 h 21600"/>
                <a:gd name="T14" fmla="*/ 20925 w 21600"/>
                <a:gd name="T15" fmla="*/ 6964 h 21600"/>
              </a:gdLst>
              <a:ahLst/>
              <a:cxnLst>
                <a:cxn ang="T8">
                  <a:pos x="T0" y="T1"/>
                </a:cxn>
                <a:cxn ang="T9">
                  <a:pos x="T2" y="T3"/>
                </a:cxn>
                <a:cxn ang="T10">
                  <a:pos x="T4" y="T5"/>
                </a:cxn>
                <a:cxn ang="T11">
                  <a:pos x="T6" y="T7"/>
                </a:cxn>
              </a:cxnLst>
              <a:rect l="T12" t="T13" r="T14" b="T15"/>
              <a:pathLst>
                <a:path w="21600" h="21600">
                  <a:moveTo>
                    <a:pt x="21600" y="6079"/>
                  </a:moveTo>
                  <a:lnTo>
                    <a:pt x="16946" y="0"/>
                  </a:lnTo>
                  <a:lnTo>
                    <a:pt x="16946" y="5203"/>
                  </a:lnTo>
                  <a:lnTo>
                    <a:pt x="12427" y="5203"/>
                  </a:lnTo>
                  <a:cubicBezTo>
                    <a:pt x="5564" y="5203"/>
                    <a:pt x="0" y="8317"/>
                    <a:pt x="0" y="12158"/>
                  </a:cubicBezTo>
                  <a:lnTo>
                    <a:pt x="0" y="21600"/>
                  </a:lnTo>
                  <a:lnTo>
                    <a:pt x="1791" y="21600"/>
                  </a:lnTo>
                  <a:lnTo>
                    <a:pt x="1791" y="12158"/>
                  </a:lnTo>
                  <a:cubicBezTo>
                    <a:pt x="1791" y="9284"/>
                    <a:pt x="6553" y="6955"/>
                    <a:pt x="12427" y="6955"/>
                  </a:cubicBezTo>
                  <a:lnTo>
                    <a:pt x="16946" y="6955"/>
                  </a:lnTo>
                  <a:lnTo>
                    <a:pt x="16946" y="12158"/>
                  </a:lnTo>
                  <a:close/>
                </a:path>
              </a:pathLst>
            </a:custGeom>
            <a:solidFill>
              <a:srgbClr val="CCFFCC"/>
            </a:solidFill>
            <a:ln w="9525">
              <a:solidFill>
                <a:schemeClr val="tx1"/>
              </a:solidFill>
              <a:miter lim="800000"/>
              <a:headEnd/>
              <a:tailEnd/>
            </a:ln>
          </p:spPr>
          <p:txBody>
            <a:bodyPr wrap="none" anchor="ctr"/>
            <a:lstStyle/>
            <a:p>
              <a:pPr eaLnBrk="1" hangingPunct="1"/>
              <a:endParaRPr lang="en-US" b="0" smtClean="0">
                <a:solidFill>
                  <a:srgbClr val="000000"/>
                </a:solidFill>
                <a:latin typeface="Verdana" pitchFamily="34" charset="0"/>
              </a:endParaRPr>
            </a:p>
          </p:txBody>
        </p:sp>
        <p:sp>
          <p:nvSpPr>
            <p:cNvPr id="16401" name="Text Box 47"/>
            <p:cNvSpPr txBox="1">
              <a:spLocks noChangeArrowheads="1"/>
            </p:cNvSpPr>
            <p:nvPr/>
          </p:nvSpPr>
          <p:spPr bwMode="auto">
            <a:xfrm>
              <a:off x="3888" y="3744"/>
              <a:ext cx="11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spcBef>
                  <a:spcPct val="50000"/>
                </a:spcBef>
              </a:pPr>
              <a:r>
                <a:rPr lang="en-US" sz="1200" smtClean="0">
                  <a:solidFill>
                    <a:srgbClr val="000000"/>
                  </a:solidFill>
                  <a:latin typeface="Times New Roman" pitchFamily="18" charset="0"/>
                </a:rPr>
                <a:t>Evolutionary Algorithm</a:t>
              </a:r>
            </a:p>
            <a:p>
              <a:pPr algn="ctr" eaLnBrk="1" hangingPunct="1">
                <a:spcBef>
                  <a:spcPct val="50000"/>
                </a:spcBef>
              </a:pPr>
              <a:r>
                <a:rPr lang="en-US" sz="1200" b="0" i="1" smtClean="0">
                  <a:solidFill>
                    <a:srgbClr val="000000"/>
                  </a:solidFill>
                  <a:latin typeface="Times New Roman" pitchFamily="18" charset="0"/>
                </a:rPr>
                <a:t>Evolve Domain Knowledge</a:t>
              </a:r>
            </a:p>
          </p:txBody>
        </p:sp>
      </p:grpSp>
      <p:grpSp>
        <p:nvGrpSpPr>
          <p:cNvPr id="6" name="Group 48"/>
          <p:cNvGrpSpPr>
            <a:grpSpLocks/>
          </p:cNvGrpSpPr>
          <p:nvPr/>
        </p:nvGrpSpPr>
        <p:grpSpPr bwMode="auto">
          <a:xfrm>
            <a:off x="838200" y="3922713"/>
            <a:ext cx="2133600" cy="2587625"/>
            <a:chOff x="528" y="2495"/>
            <a:chExt cx="1344" cy="1630"/>
          </a:xfrm>
        </p:grpSpPr>
        <p:sp>
          <p:nvSpPr>
            <p:cNvPr id="16398" name="AutoShape 49"/>
            <p:cNvSpPr>
              <a:spLocks noChangeArrowheads="1"/>
            </p:cNvSpPr>
            <p:nvPr/>
          </p:nvSpPr>
          <p:spPr bwMode="auto">
            <a:xfrm rot="-5415967">
              <a:off x="669" y="2543"/>
              <a:ext cx="1154" cy="1058"/>
            </a:xfrm>
            <a:custGeom>
              <a:avLst/>
              <a:gdLst>
                <a:gd name="T0" fmla="*/ 905 w 21600"/>
                <a:gd name="T1" fmla="*/ 0 h 21600"/>
                <a:gd name="T2" fmla="*/ 905 w 21600"/>
                <a:gd name="T3" fmla="*/ 596 h 21600"/>
                <a:gd name="T4" fmla="*/ 48 w 21600"/>
                <a:gd name="T5" fmla="*/ 1058 h 21600"/>
                <a:gd name="T6" fmla="*/ 1154 w 21600"/>
                <a:gd name="T7" fmla="*/ 298 h 21600"/>
                <a:gd name="T8" fmla="*/ 17694720 60000 65536"/>
                <a:gd name="T9" fmla="*/ 5898240 60000 65536"/>
                <a:gd name="T10" fmla="*/ 5898240 60000 65536"/>
                <a:gd name="T11" fmla="*/ 0 60000 65536"/>
                <a:gd name="T12" fmla="*/ 12428 w 21600"/>
                <a:gd name="T13" fmla="*/ 5206 h 21600"/>
                <a:gd name="T14" fmla="*/ 20926 w 21600"/>
                <a:gd name="T15" fmla="*/ 6962 h 21600"/>
              </a:gdLst>
              <a:ahLst/>
              <a:cxnLst>
                <a:cxn ang="T8">
                  <a:pos x="T0" y="T1"/>
                </a:cxn>
                <a:cxn ang="T9">
                  <a:pos x="T2" y="T3"/>
                </a:cxn>
                <a:cxn ang="T10">
                  <a:pos x="T4" y="T5"/>
                </a:cxn>
                <a:cxn ang="T11">
                  <a:pos x="T6" y="T7"/>
                </a:cxn>
              </a:cxnLst>
              <a:rect l="T12" t="T13" r="T14" b="T15"/>
              <a:pathLst>
                <a:path w="21600" h="21600">
                  <a:moveTo>
                    <a:pt x="21600" y="6079"/>
                  </a:moveTo>
                  <a:lnTo>
                    <a:pt x="16946" y="0"/>
                  </a:lnTo>
                  <a:lnTo>
                    <a:pt x="16946" y="5203"/>
                  </a:lnTo>
                  <a:lnTo>
                    <a:pt x="12427" y="5203"/>
                  </a:lnTo>
                  <a:cubicBezTo>
                    <a:pt x="5564" y="5203"/>
                    <a:pt x="0" y="8317"/>
                    <a:pt x="0" y="12158"/>
                  </a:cubicBezTo>
                  <a:lnTo>
                    <a:pt x="0" y="21600"/>
                  </a:lnTo>
                  <a:lnTo>
                    <a:pt x="1791" y="21600"/>
                  </a:lnTo>
                  <a:lnTo>
                    <a:pt x="1791" y="12158"/>
                  </a:lnTo>
                  <a:cubicBezTo>
                    <a:pt x="1791" y="9284"/>
                    <a:pt x="6553" y="6955"/>
                    <a:pt x="12427" y="6955"/>
                  </a:cubicBezTo>
                  <a:lnTo>
                    <a:pt x="16946" y="6955"/>
                  </a:lnTo>
                  <a:lnTo>
                    <a:pt x="16946" y="12158"/>
                  </a:lnTo>
                  <a:close/>
                </a:path>
              </a:pathLst>
            </a:custGeom>
            <a:solidFill>
              <a:srgbClr val="CCFFCC"/>
            </a:solidFill>
            <a:ln w="9525">
              <a:solidFill>
                <a:schemeClr val="tx1"/>
              </a:solidFill>
              <a:miter lim="800000"/>
              <a:headEnd/>
              <a:tailEnd/>
            </a:ln>
          </p:spPr>
          <p:txBody>
            <a:bodyPr wrap="none" anchor="ctr"/>
            <a:lstStyle/>
            <a:p>
              <a:pPr eaLnBrk="1" hangingPunct="1"/>
              <a:endParaRPr lang="en-US" b="0" smtClean="0">
                <a:solidFill>
                  <a:srgbClr val="000000"/>
                </a:solidFill>
                <a:latin typeface="Verdana" pitchFamily="34" charset="0"/>
              </a:endParaRPr>
            </a:p>
          </p:txBody>
        </p:sp>
        <p:sp>
          <p:nvSpPr>
            <p:cNvPr id="16399" name="Text Box 50"/>
            <p:cNvSpPr txBox="1">
              <a:spLocks noChangeArrowheads="1"/>
            </p:cNvSpPr>
            <p:nvPr/>
          </p:nvSpPr>
          <p:spPr bwMode="auto">
            <a:xfrm>
              <a:off x="528" y="3722"/>
              <a:ext cx="134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spcBef>
                  <a:spcPct val="50000"/>
                </a:spcBef>
              </a:pPr>
              <a:r>
                <a:rPr lang="en-US" sz="1200" smtClean="0">
                  <a:solidFill>
                    <a:srgbClr val="000000"/>
                  </a:solidFill>
                  <a:latin typeface="Times New Roman" pitchFamily="18" charset="0"/>
                </a:rPr>
                <a:t>Knowledge Base Revision</a:t>
              </a:r>
            </a:p>
            <a:p>
              <a:pPr algn="ctr" eaLnBrk="1" hangingPunct="1">
                <a:spcBef>
                  <a:spcPct val="50000"/>
                </a:spcBef>
              </a:pPr>
              <a:r>
                <a:rPr lang="en-US" sz="1200" i="1" smtClean="0">
                  <a:solidFill>
                    <a:srgbClr val="FF0000"/>
                  </a:solidFill>
                  <a:latin typeface="Times New Roman" pitchFamily="18" charset="0"/>
                </a:rPr>
                <a:t>Automatically</a:t>
              </a:r>
              <a:r>
                <a:rPr lang="en-US" sz="1200" b="0" i="1" smtClean="0">
                  <a:solidFill>
                    <a:srgbClr val="000000"/>
                  </a:solidFill>
                  <a:latin typeface="Times New Roman" pitchFamily="18" charset="0"/>
                </a:rPr>
                <a:t> Extract Tactics from Evolved Counter Strategies</a:t>
              </a:r>
            </a:p>
          </p:txBody>
        </p:sp>
      </p:grpSp>
      <p:grpSp>
        <p:nvGrpSpPr>
          <p:cNvPr id="7" name="Group 53"/>
          <p:cNvGrpSpPr>
            <a:grpSpLocks/>
          </p:cNvGrpSpPr>
          <p:nvPr/>
        </p:nvGrpSpPr>
        <p:grpSpPr bwMode="auto">
          <a:xfrm>
            <a:off x="3581400" y="2271713"/>
            <a:ext cx="1371600" cy="1905000"/>
            <a:chOff x="2208" y="1440"/>
            <a:chExt cx="864" cy="1200"/>
          </a:xfrm>
        </p:grpSpPr>
        <p:sp>
          <p:nvSpPr>
            <p:cNvPr id="16396" name="Rectangle 54"/>
            <p:cNvSpPr>
              <a:spLocks noChangeArrowheads="1"/>
            </p:cNvSpPr>
            <p:nvPr/>
          </p:nvSpPr>
          <p:spPr bwMode="auto">
            <a:xfrm>
              <a:off x="2208" y="1440"/>
              <a:ext cx="864" cy="1200"/>
            </a:xfrm>
            <a:prstGeom prst="rect">
              <a:avLst/>
            </a:prstGeom>
            <a:solidFill>
              <a:srgbClr val="FFCC99"/>
            </a:solidFill>
            <a:ln w="9525">
              <a:solidFill>
                <a:schemeClr val="tx1"/>
              </a:solidFill>
              <a:miter lim="800000"/>
              <a:headEnd/>
              <a:tailEnd/>
            </a:ln>
          </p:spPr>
          <p:txBody>
            <a:bodyPr wrap="none"/>
            <a:lstStyle/>
            <a:p>
              <a:pPr algn="ctr" eaLnBrk="1" hangingPunct="1"/>
              <a:r>
                <a:rPr lang="en-US" b="0" smtClean="0">
                  <a:solidFill>
                    <a:srgbClr val="000000"/>
                  </a:solidFill>
                  <a:latin typeface="Times New Roman" pitchFamily="18" charset="0"/>
                </a:rPr>
                <a:t>Adaptive </a:t>
              </a:r>
            </a:p>
            <a:p>
              <a:pPr algn="ctr" eaLnBrk="1" hangingPunct="1"/>
              <a:r>
                <a:rPr lang="en-US" b="0" smtClean="0">
                  <a:solidFill>
                    <a:srgbClr val="000000"/>
                  </a:solidFill>
                  <a:latin typeface="Times New Roman" pitchFamily="18" charset="0"/>
                </a:rPr>
                <a:t>Game AI </a:t>
              </a:r>
            </a:p>
            <a:p>
              <a:pPr algn="ctr" eaLnBrk="1" hangingPunct="1"/>
              <a:endParaRPr lang="en-US" b="0" smtClean="0">
                <a:solidFill>
                  <a:srgbClr val="000000"/>
                </a:solidFill>
                <a:latin typeface="Times New Roman" pitchFamily="18" charset="0"/>
              </a:endParaRPr>
            </a:p>
          </p:txBody>
        </p:sp>
        <p:pic>
          <p:nvPicPr>
            <p:cNvPr id="16397" name="Picture 55" descr="orc"/>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2" y="2016"/>
              <a:ext cx="468"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1578" name="Text Box 26"/>
          <p:cNvSpPr txBox="1">
            <a:spLocks noChangeArrowheads="1"/>
          </p:cNvSpPr>
          <p:nvPr/>
        </p:nvSpPr>
        <p:spPr bwMode="auto">
          <a:xfrm rot="-936976">
            <a:off x="188913" y="2332038"/>
            <a:ext cx="2838450" cy="681037"/>
          </a:xfrm>
          <a:prstGeom prst="rect">
            <a:avLst/>
          </a:prstGeom>
          <a:solidFill>
            <a:srgbClr val="FF0000"/>
          </a:solidFill>
          <a:ln w="9525">
            <a:solidFill>
              <a:schemeClr val="tx1"/>
            </a:solidFill>
            <a:miter lim="800000"/>
            <a:headEnd/>
            <a:tailEnd/>
          </a:ln>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spcBef>
                <a:spcPct val="50000"/>
              </a:spcBef>
            </a:pPr>
            <a:r>
              <a:rPr lang="en-US" sz="2000" smtClean="0">
                <a:solidFill>
                  <a:srgbClr val="FFFFFF"/>
                </a:solidFill>
                <a:latin typeface="Times New Roman" pitchFamily="18" charset="0"/>
              </a:rPr>
              <a:t>automatically generated </a:t>
            </a:r>
            <a:r>
              <a:rPr lang="en-US" smtClean="0">
                <a:solidFill>
                  <a:srgbClr val="FFFFFF"/>
                </a:solidFill>
                <a:latin typeface="Times New Roman" pitchFamily="18" charset="0"/>
              </a:rPr>
              <a:t>tactic library</a:t>
            </a:r>
            <a:endParaRPr lang="en-US" sz="2000" smtClean="0">
              <a:solidFill>
                <a:srgbClr val="FFFFFF"/>
              </a:solidFill>
              <a:latin typeface="Times New Roman" pitchFamily="18" charset="0"/>
            </a:endParaRPr>
          </a:p>
        </p:txBody>
      </p:sp>
    </p:spTree>
    <p:extLst>
      <p:ext uri="{BB962C8B-B14F-4D97-AF65-F5344CB8AC3E}">
        <p14:creationId xmlns:p14="http://schemas.microsoft.com/office/powerpoint/2010/main" val="9604419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158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5157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80" grpId="0" animBg="1" autoUpdateAnimBg="0"/>
      <p:bldP spid="151578" grpId="0"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Evolutionary Approaches</a:t>
            </a:r>
          </a:p>
        </p:txBody>
      </p:sp>
      <p:sp>
        <p:nvSpPr>
          <p:cNvPr id="14339" name="Rectangle 3"/>
          <p:cNvSpPr>
            <a:spLocks noGrp="1" noChangeArrowheads="1"/>
          </p:cNvSpPr>
          <p:nvPr>
            <p:ph type="body" idx="1"/>
          </p:nvPr>
        </p:nvSpPr>
        <p:spPr>
          <a:xfrm>
            <a:off x="457200" y="1219200"/>
            <a:ext cx="8229600" cy="838200"/>
          </a:xfrm>
        </p:spPr>
        <p:txBody>
          <a:bodyPr/>
          <a:lstStyle/>
          <a:p>
            <a:pPr>
              <a:buFontTx/>
              <a:buNone/>
            </a:pPr>
            <a:r>
              <a:rPr lang="en-US" sz="2000" b="1"/>
              <a:t>Idea</a:t>
            </a:r>
            <a:r>
              <a:rPr lang="en-US" sz="2000"/>
              <a:t>: Biological analogy on how populations of species evolve over generations</a:t>
            </a:r>
          </a:p>
        </p:txBody>
      </p:sp>
      <p:grpSp>
        <p:nvGrpSpPr>
          <p:cNvPr id="14357" name="Group 21"/>
          <p:cNvGrpSpPr>
            <a:grpSpLocks/>
          </p:cNvGrpSpPr>
          <p:nvPr/>
        </p:nvGrpSpPr>
        <p:grpSpPr bwMode="auto">
          <a:xfrm>
            <a:off x="457200" y="2286000"/>
            <a:ext cx="8229600" cy="860425"/>
            <a:chOff x="288" y="1440"/>
            <a:chExt cx="5184" cy="542"/>
          </a:xfrm>
        </p:grpSpPr>
        <p:sp>
          <p:nvSpPr>
            <p:cNvPr id="14340" name="Rectangle 4"/>
            <p:cNvSpPr>
              <a:spLocks noChangeArrowheads="1"/>
            </p:cNvSpPr>
            <p:nvPr/>
          </p:nvSpPr>
          <p:spPr bwMode="auto">
            <a:xfrm>
              <a:off x="288" y="1440"/>
              <a:ext cx="5184" cy="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pPr>
              <a:r>
                <a:rPr lang="en-US" sz="2000" smtClean="0">
                  <a:solidFill>
                    <a:srgbClr val="000000"/>
                  </a:solidFill>
                  <a:latin typeface="Arial" pitchFamily="34" charset="0"/>
                </a:rPr>
                <a:t>Step 1: </a:t>
              </a:r>
              <a:r>
                <a:rPr lang="en-US" sz="2000" b="0" smtClean="0">
                  <a:solidFill>
                    <a:srgbClr val="000000"/>
                  </a:solidFill>
                  <a:latin typeface="Arial" pitchFamily="34" charset="0"/>
                </a:rPr>
                <a:t>start with a population (each member is a candidate solution)</a:t>
              </a:r>
            </a:p>
          </p:txBody>
        </p:sp>
        <p:sp>
          <p:nvSpPr>
            <p:cNvPr id="14341" name="Oval 5"/>
            <p:cNvSpPr>
              <a:spLocks noChangeArrowheads="1"/>
            </p:cNvSpPr>
            <p:nvPr/>
          </p:nvSpPr>
          <p:spPr bwMode="auto">
            <a:xfrm>
              <a:off x="768" y="1776"/>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solidFill>
                  <a:srgbClr val="000000"/>
                </a:solidFill>
                <a:latin typeface="Arial" pitchFamily="34" charset="0"/>
              </a:endParaRPr>
            </a:p>
          </p:txBody>
        </p:sp>
        <p:sp>
          <p:nvSpPr>
            <p:cNvPr id="14342" name="Oval 6"/>
            <p:cNvSpPr>
              <a:spLocks noChangeArrowheads="1"/>
            </p:cNvSpPr>
            <p:nvPr/>
          </p:nvSpPr>
          <p:spPr bwMode="auto">
            <a:xfrm>
              <a:off x="960" y="1776"/>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solidFill>
                  <a:srgbClr val="000000"/>
                </a:solidFill>
                <a:latin typeface="Arial" pitchFamily="34" charset="0"/>
              </a:endParaRPr>
            </a:p>
          </p:txBody>
        </p:sp>
        <p:sp>
          <p:nvSpPr>
            <p:cNvPr id="14343" name="Oval 7"/>
            <p:cNvSpPr>
              <a:spLocks noChangeArrowheads="1"/>
            </p:cNvSpPr>
            <p:nvPr/>
          </p:nvSpPr>
          <p:spPr bwMode="auto">
            <a:xfrm>
              <a:off x="1152" y="1776"/>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solidFill>
                  <a:srgbClr val="000000"/>
                </a:solidFill>
                <a:latin typeface="Arial" pitchFamily="34" charset="0"/>
              </a:endParaRPr>
            </a:p>
          </p:txBody>
        </p:sp>
        <p:sp>
          <p:nvSpPr>
            <p:cNvPr id="14344" name="Oval 8"/>
            <p:cNvSpPr>
              <a:spLocks noChangeArrowheads="1"/>
            </p:cNvSpPr>
            <p:nvPr/>
          </p:nvSpPr>
          <p:spPr bwMode="auto">
            <a:xfrm>
              <a:off x="1344" y="1776"/>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solidFill>
                  <a:srgbClr val="000000"/>
                </a:solidFill>
                <a:latin typeface="Arial" pitchFamily="34" charset="0"/>
              </a:endParaRPr>
            </a:p>
          </p:txBody>
        </p:sp>
        <p:sp>
          <p:nvSpPr>
            <p:cNvPr id="14345" name="Oval 9"/>
            <p:cNvSpPr>
              <a:spLocks noChangeArrowheads="1"/>
            </p:cNvSpPr>
            <p:nvPr/>
          </p:nvSpPr>
          <p:spPr bwMode="auto">
            <a:xfrm>
              <a:off x="1536" y="1776"/>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solidFill>
                  <a:srgbClr val="000000"/>
                </a:solidFill>
                <a:latin typeface="Arial" pitchFamily="34" charset="0"/>
              </a:endParaRPr>
            </a:p>
          </p:txBody>
        </p:sp>
        <p:sp>
          <p:nvSpPr>
            <p:cNvPr id="14346" name="Oval 10"/>
            <p:cNvSpPr>
              <a:spLocks noChangeArrowheads="1"/>
            </p:cNvSpPr>
            <p:nvPr/>
          </p:nvSpPr>
          <p:spPr bwMode="auto">
            <a:xfrm>
              <a:off x="1728" y="1776"/>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solidFill>
                  <a:srgbClr val="000000"/>
                </a:solidFill>
                <a:latin typeface="Arial" pitchFamily="34" charset="0"/>
              </a:endParaRPr>
            </a:p>
          </p:txBody>
        </p:sp>
        <p:sp>
          <p:nvSpPr>
            <p:cNvPr id="14347" name="Text Box 11"/>
            <p:cNvSpPr txBox="1">
              <a:spLocks noChangeArrowheads="1"/>
            </p:cNvSpPr>
            <p:nvPr/>
          </p:nvSpPr>
          <p:spPr bwMode="auto">
            <a:xfrm>
              <a:off x="1910" y="1751"/>
              <a:ext cx="2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mtClean="0">
                  <a:solidFill>
                    <a:srgbClr val="000000"/>
                  </a:solidFill>
                  <a:latin typeface="Arial" pitchFamily="34" charset="0"/>
                </a:rPr>
                <a:t>…</a:t>
              </a:r>
            </a:p>
          </p:txBody>
        </p:sp>
      </p:grpSp>
      <p:grpSp>
        <p:nvGrpSpPr>
          <p:cNvPr id="14358" name="Group 22"/>
          <p:cNvGrpSpPr>
            <a:grpSpLocks/>
          </p:cNvGrpSpPr>
          <p:nvPr/>
        </p:nvGrpSpPr>
        <p:grpSpPr bwMode="auto">
          <a:xfrm>
            <a:off x="457200" y="3429000"/>
            <a:ext cx="8229600" cy="1752600"/>
            <a:chOff x="288" y="2160"/>
            <a:chExt cx="5184" cy="1104"/>
          </a:xfrm>
        </p:grpSpPr>
        <p:sp>
          <p:nvSpPr>
            <p:cNvPr id="14348" name="Rectangle 12"/>
            <p:cNvSpPr>
              <a:spLocks noChangeArrowheads="1"/>
            </p:cNvSpPr>
            <p:nvPr/>
          </p:nvSpPr>
          <p:spPr bwMode="auto">
            <a:xfrm>
              <a:off x="288" y="2160"/>
              <a:ext cx="5184" cy="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pPr>
              <a:r>
                <a:rPr lang="en-US" sz="2000" smtClean="0">
                  <a:solidFill>
                    <a:srgbClr val="000000"/>
                  </a:solidFill>
                  <a:latin typeface="Arial" pitchFamily="34" charset="0"/>
                </a:rPr>
                <a:t>Step 2: </a:t>
              </a:r>
              <a:r>
                <a:rPr lang="en-US" sz="2000" b="0" smtClean="0">
                  <a:solidFill>
                    <a:srgbClr val="000000"/>
                  </a:solidFill>
                  <a:latin typeface="Arial" pitchFamily="34" charset="0"/>
                </a:rPr>
                <a:t>Create the next generation by considering evolutionary operations on the population from the previous generation (e.g., mutation) and a fitness function (only the more fit get to contribute to the next generation)</a:t>
              </a:r>
            </a:p>
          </p:txBody>
        </p:sp>
        <p:sp>
          <p:nvSpPr>
            <p:cNvPr id="14349" name="Oval 13"/>
            <p:cNvSpPr>
              <a:spLocks noChangeArrowheads="1"/>
            </p:cNvSpPr>
            <p:nvPr/>
          </p:nvSpPr>
          <p:spPr bwMode="auto">
            <a:xfrm>
              <a:off x="758" y="3058"/>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solidFill>
                  <a:srgbClr val="000000"/>
                </a:solidFill>
                <a:latin typeface="Arial" pitchFamily="34" charset="0"/>
              </a:endParaRPr>
            </a:p>
          </p:txBody>
        </p:sp>
        <p:sp>
          <p:nvSpPr>
            <p:cNvPr id="14350" name="Oval 14"/>
            <p:cNvSpPr>
              <a:spLocks noChangeArrowheads="1"/>
            </p:cNvSpPr>
            <p:nvPr/>
          </p:nvSpPr>
          <p:spPr bwMode="auto">
            <a:xfrm>
              <a:off x="950" y="3058"/>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solidFill>
                  <a:srgbClr val="000000"/>
                </a:solidFill>
                <a:latin typeface="Arial" pitchFamily="34" charset="0"/>
              </a:endParaRPr>
            </a:p>
          </p:txBody>
        </p:sp>
        <p:sp>
          <p:nvSpPr>
            <p:cNvPr id="14351" name="Oval 15"/>
            <p:cNvSpPr>
              <a:spLocks noChangeArrowheads="1"/>
            </p:cNvSpPr>
            <p:nvPr/>
          </p:nvSpPr>
          <p:spPr bwMode="auto">
            <a:xfrm>
              <a:off x="1142" y="3058"/>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solidFill>
                  <a:srgbClr val="000000"/>
                </a:solidFill>
                <a:latin typeface="Arial" pitchFamily="34" charset="0"/>
              </a:endParaRPr>
            </a:p>
          </p:txBody>
        </p:sp>
        <p:sp>
          <p:nvSpPr>
            <p:cNvPr id="14352" name="Oval 16"/>
            <p:cNvSpPr>
              <a:spLocks noChangeArrowheads="1"/>
            </p:cNvSpPr>
            <p:nvPr/>
          </p:nvSpPr>
          <p:spPr bwMode="auto">
            <a:xfrm>
              <a:off x="1334" y="3058"/>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solidFill>
                  <a:srgbClr val="000000"/>
                </a:solidFill>
                <a:latin typeface="Arial" pitchFamily="34" charset="0"/>
              </a:endParaRPr>
            </a:p>
          </p:txBody>
        </p:sp>
        <p:sp>
          <p:nvSpPr>
            <p:cNvPr id="14353" name="Oval 17"/>
            <p:cNvSpPr>
              <a:spLocks noChangeArrowheads="1"/>
            </p:cNvSpPr>
            <p:nvPr/>
          </p:nvSpPr>
          <p:spPr bwMode="auto">
            <a:xfrm>
              <a:off x="1526" y="3058"/>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solidFill>
                  <a:srgbClr val="000000"/>
                </a:solidFill>
                <a:latin typeface="Arial" pitchFamily="34" charset="0"/>
              </a:endParaRPr>
            </a:p>
          </p:txBody>
        </p:sp>
        <p:sp>
          <p:nvSpPr>
            <p:cNvPr id="14354" name="Oval 18"/>
            <p:cNvSpPr>
              <a:spLocks noChangeArrowheads="1"/>
            </p:cNvSpPr>
            <p:nvPr/>
          </p:nvSpPr>
          <p:spPr bwMode="auto">
            <a:xfrm>
              <a:off x="1718" y="3058"/>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solidFill>
                  <a:srgbClr val="000000"/>
                </a:solidFill>
                <a:latin typeface="Arial" pitchFamily="34" charset="0"/>
              </a:endParaRPr>
            </a:p>
          </p:txBody>
        </p:sp>
        <p:sp>
          <p:nvSpPr>
            <p:cNvPr id="14355" name="Text Box 19"/>
            <p:cNvSpPr txBox="1">
              <a:spLocks noChangeArrowheads="1"/>
            </p:cNvSpPr>
            <p:nvPr/>
          </p:nvSpPr>
          <p:spPr bwMode="auto">
            <a:xfrm>
              <a:off x="1900" y="3033"/>
              <a:ext cx="2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mtClean="0">
                  <a:solidFill>
                    <a:srgbClr val="000000"/>
                  </a:solidFill>
                  <a:latin typeface="Arial" pitchFamily="34" charset="0"/>
                </a:rPr>
                <a:t>…</a:t>
              </a:r>
            </a:p>
          </p:txBody>
        </p:sp>
      </p:grpSp>
      <p:sp>
        <p:nvSpPr>
          <p:cNvPr id="14356" name="Text Box 20"/>
          <p:cNvSpPr txBox="1">
            <a:spLocks noChangeArrowheads="1"/>
          </p:cNvSpPr>
          <p:nvPr/>
        </p:nvSpPr>
        <p:spPr bwMode="auto">
          <a:xfrm>
            <a:off x="593725" y="5497513"/>
            <a:ext cx="6784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smtClean="0">
                <a:solidFill>
                  <a:srgbClr val="000000"/>
                </a:solidFill>
                <a:latin typeface="Arial" pitchFamily="34" charset="0"/>
              </a:rPr>
              <a:t>Continue the process until a certain</a:t>
            </a:r>
            <a:r>
              <a:rPr lang="en-US" smtClean="0">
                <a:solidFill>
                  <a:srgbClr val="000000"/>
                </a:solidFill>
                <a:latin typeface="Arial" pitchFamily="34" charset="0"/>
              </a:rPr>
              <a:t> condition is reached</a:t>
            </a:r>
          </a:p>
        </p:txBody>
      </p:sp>
    </p:spTree>
    <p:extLst>
      <p:ext uri="{BB962C8B-B14F-4D97-AF65-F5344CB8AC3E}">
        <p14:creationId xmlns:p14="http://schemas.microsoft.com/office/powerpoint/2010/main" val="29482054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5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5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81000" y="381000"/>
            <a:ext cx="8229600" cy="1143000"/>
          </a:xfrm>
        </p:spPr>
        <p:txBody>
          <a:bodyPr/>
          <a:lstStyle/>
          <a:p>
            <a:r>
              <a:rPr lang="en-US"/>
              <a:t>The Genetic Algorithm</a:t>
            </a:r>
          </a:p>
        </p:txBody>
      </p:sp>
      <p:sp>
        <p:nvSpPr>
          <p:cNvPr id="15363" name="Rectangle 3"/>
          <p:cNvSpPr>
            <a:spLocks noGrp="1" noChangeArrowheads="1"/>
          </p:cNvSpPr>
          <p:nvPr>
            <p:ph type="body" idx="1"/>
          </p:nvPr>
        </p:nvSpPr>
        <p:spPr>
          <a:xfrm>
            <a:off x="152400" y="1600200"/>
            <a:ext cx="8839200" cy="4525963"/>
          </a:xfrm>
        </p:spPr>
        <p:txBody>
          <a:bodyPr/>
          <a:lstStyle/>
          <a:p>
            <a:pPr>
              <a:buFontTx/>
              <a:buNone/>
            </a:pPr>
            <a:r>
              <a:rPr lang="en-US" sz="2000"/>
              <a:t>t </a:t>
            </a:r>
            <a:r>
              <a:rPr lang="en-US" sz="2000">
                <a:sym typeface="Wingdings" pitchFamily="2" charset="2"/>
              </a:rPr>
              <a:t> 0</a:t>
            </a:r>
          </a:p>
          <a:p>
            <a:pPr>
              <a:buFontTx/>
              <a:buNone/>
            </a:pPr>
            <a:r>
              <a:rPr lang="en-US" sz="2000"/>
              <a:t>Initialize the population P(t)</a:t>
            </a:r>
          </a:p>
          <a:p>
            <a:pPr>
              <a:buFontTx/>
              <a:buNone/>
            </a:pPr>
            <a:r>
              <a:rPr lang="en-US" sz="2000"/>
              <a:t>While the termination condition is not met do</a:t>
            </a:r>
          </a:p>
          <a:p>
            <a:pPr>
              <a:buFontTx/>
              <a:buNone/>
            </a:pPr>
            <a:r>
              <a:rPr lang="en-US" sz="2000"/>
              <a:t>{</a:t>
            </a:r>
          </a:p>
          <a:p>
            <a:pPr>
              <a:buFontTx/>
              <a:buNone/>
            </a:pPr>
            <a:r>
              <a:rPr lang="en-US" sz="2000"/>
              <a:t>    evaluate fitness of each member of P(t)</a:t>
            </a:r>
          </a:p>
          <a:p>
            <a:pPr>
              <a:buFontTx/>
              <a:buNone/>
            </a:pPr>
            <a:r>
              <a:rPr lang="en-US" sz="2000"/>
              <a:t>    select members of P(t) based on fitness</a:t>
            </a:r>
          </a:p>
          <a:p>
            <a:pPr>
              <a:buFontTx/>
              <a:buNone/>
            </a:pPr>
            <a:r>
              <a:rPr lang="en-US" sz="2000"/>
              <a:t>    produce the offspring of pairs of selected members using </a:t>
            </a:r>
            <a:r>
              <a:rPr lang="en-US" sz="2000" u="sng"/>
              <a:t>genetic   operators</a:t>
            </a:r>
          </a:p>
          <a:p>
            <a:pPr>
              <a:buFontTx/>
              <a:buNone/>
            </a:pPr>
            <a:r>
              <a:rPr lang="en-US" sz="2000"/>
              <a:t>    replace, based on fitness, candidates of P(t) based on this offspring</a:t>
            </a:r>
          </a:p>
          <a:p>
            <a:pPr>
              <a:buFontTx/>
              <a:buNone/>
            </a:pPr>
            <a:r>
              <a:rPr lang="en-US" sz="2000"/>
              <a:t>    t </a:t>
            </a:r>
            <a:r>
              <a:rPr lang="en-US" sz="2000">
                <a:sym typeface="Wingdings" pitchFamily="2" charset="2"/>
              </a:rPr>
              <a:t> t + 1</a:t>
            </a:r>
            <a:endParaRPr lang="en-US" sz="2000"/>
          </a:p>
          <a:p>
            <a:pPr>
              <a:buFontTx/>
              <a:buNone/>
            </a:pPr>
            <a:r>
              <a:rPr lang="en-US" sz="2000"/>
              <a:t>}</a:t>
            </a:r>
          </a:p>
        </p:txBody>
      </p:sp>
      <p:grpSp>
        <p:nvGrpSpPr>
          <p:cNvPr id="15371" name="Group 11"/>
          <p:cNvGrpSpPr>
            <a:grpSpLocks/>
          </p:cNvGrpSpPr>
          <p:nvPr/>
        </p:nvGrpSpPr>
        <p:grpSpPr bwMode="auto">
          <a:xfrm>
            <a:off x="7753350" y="2136775"/>
            <a:ext cx="1341438" cy="1978025"/>
            <a:chOff x="4884" y="1346"/>
            <a:chExt cx="845" cy="1246"/>
          </a:xfrm>
        </p:grpSpPr>
        <p:sp>
          <p:nvSpPr>
            <p:cNvPr id="15364" name="Line 4"/>
            <p:cNvSpPr>
              <a:spLocks noChangeShapeType="1"/>
            </p:cNvSpPr>
            <p:nvPr/>
          </p:nvSpPr>
          <p:spPr bwMode="auto">
            <a:xfrm flipV="1">
              <a:off x="4944" y="2160"/>
              <a:ext cx="48" cy="4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Arial" pitchFamily="34" charset="0"/>
              </a:endParaRPr>
            </a:p>
          </p:txBody>
        </p:sp>
        <p:sp>
          <p:nvSpPr>
            <p:cNvPr id="15366" name="Text Box 6"/>
            <p:cNvSpPr txBox="1">
              <a:spLocks noChangeArrowheads="1"/>
            </p:cNvSpPr>
            <p:nvPr/>
          </p:nvSpPr>
          <p:spPr bwMode="auto">
            <a:xfrm>
              <a:off x="4884" y="1346"/>
              <a:ext cx="845" cy="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0" i="1" smtClean="0">
                  <a:solidFill>
                    <a:srgbClr val="000000"/>
                  </a:solidFill>
                  <a:latin typeface="Arial" pitchFamily="34" charset="0"/>
                </a:rPr>
                <a:t>Crossover</a:t>
              </a:r>
            </a:p>
            <a:p>
              <a:r>
                <a:rPr lang="en-US" sz="2000" b="0" i="1" smtClean="0">
                  <a:solidFill>
                    <a:srgbClr val="000000"/>
                  </a:solidFill>
                  <a:latin typeface="Arial" pitchFamily="34" charset="0"/>
                </a:rPr>
                <a:t>Mutation</a:t>
              </a:r>
            </a:p>
            <a:p>
              <a:r>
                <a:rPr lang="en-US" sz="2000" b="0" i="1" smtClean="0">
                  <a:solidFill>
                    <a:srgbClr val="000000"/>
                  </a:solidFill>
                  <a:latin typeface="Arial" pitchFamily="34" charset="0"/>
                </a:rPr>
                <a:t>Inversion</a:t>
              </a:r>
            </a:p>
            <a:p>
              <a:r>
                <a:rPr lang="en-US" sz="2000" b="0" i="1" smtClean="0">
                  <a:solidFill>
                    <a:srgbClr val="000000"/>
                  </a:solidFill>
                  <a:latin typeface="Arial" pitchFamily="34" charset="0"/>
                </a:rPr>
                <a:t>exchange</a:t>
              </a:r>
            </a:p>
          </p:txBody>
        </p:sp>
      </p:grpSp>
      <p:grpSp>
        <p:nvGrpSpPr>
          <p:cNvPr id="15370" name="Group 10"/>
          <p:cNvGrpSpPr>
            <a:grpSpLocks/>
          </p:cNvGrpSpPr>
          <p:nvPr/>
        </p:nvGrpSpPr>
        <p:grpSpPr bwMode="auto">
          <a:xfrm>
            <a:off x="2971800" y="4800600"/>
            <a:ext cx="6237288" cy="1209675"/>
            <a:chOff x="1872" y="3024"/>
            <a:chExt cx="3929" cy="762"/>
          </a:xfrm>
        </p:grpSpPr>
        <p:sp>
          <p:nvSpPr>
            <p:cNvPr id="15368" name="Line 8"/>
            <p:cNvSpPr>
              <a:spLocks noChangeShapeType="1"/>
            </p:cNvSpPr>
            <p:nvPr/>
          </p:nvSpPr>
          <p:spPr bwMode="auto">
            <a:xfrm>
              <a:off x="1968" y="3024"/>
              <a:ext cx="624" cy="5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Arial" pitchFamily="34" charset="0"/>
              </a:endParaRPr>
            </a:p>
          </p:txBody>
        </p:sp>
        <p:sp>
          <p:nvSpPr>
            <p:cNvPr id="15369" name="Text Box 9"/>
            <p:cNvSpPr txBox="1">
              <a:spLocks noChangeArrowheads="1"/>
            </p:cNvSpPr>
            <p:nvPr/>
          </p:nvSpPr>
          <p:spPr bwMode="auto">
            <a:xfrm>
              <a:off x="1872" y="3536"/>
              <a:ext cx="392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0" i="1" smtClean="0">
                  <a:solidFill>
                    <a:srgbClr val="000000"/>
                  </a:solidFill>
                  <a:latin typeface="Arial" pitchFamily="34" charset="0"/>
                </a:rPr>
                <a:t>Non-selected members are not necessarily eliminated</a:t>
              </a:r>
            </a:p>
          </p:txBody>
        </p:sp>
      </p:grpSp>
    </p:spTree>
    <p:extLst>
      <p:ext uri="{BB962C8B-B14F-4D97-AF65-F5344CB8AC3E}">
        <p14:creationId xmlns:p14="http://schemas.microsoft.com/office/powerpoint/2010/main" val="40513589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7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3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04800" y="152400"/>
            <a:ext cx="8229600" cy="1143000"/>
          </a:xfrm>
        </p:spPr>
        <p:txBody>
          <a:bodyPr/>
          <a:lstStyle/>
          <a:p>
            <a:r>
              <a:rPr lang="en-US"/>
              <a:t>Example: CNF-satisfaction</a:t>
            </a:r>
          </a:p>
        </p:txBody>
      </p:sp>
      <p:sp>
        <p:nvSpPr>
          <p:cNvPr id="16388" name="Text Box 4"/>
          <p:cNvSpPr txBox="1">
            <a:spLocks noChangeArrowheads="1"/>
          </p:cNvSpPr>
          <p:nvPr/>
        </p:nvSpPr>
        <p:spPr bwMode="auto">
          <a:xfrm>
            <a:off x="762000" y="1295400"/>
            <a:ext cx="8016875"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2400" b="0" smtClean="0">
                <a:solidFill>
                  <a:srgbClr val="000000"/>
                </a:solidFill>
                <a:latin typeface="Times New Roman" pitchFamily="18" charset="0"/>
              </a:rPr>
              <a:t>A </a:t>
            </a:r>
            <a:r>
              <a:rPr lang="en-US" sz="2400" u="sng" smtClean="0">
                <a:solidFill>
                  <a:srgbClr val="000000"/>
                </a:solidFill>
                <a:latin typeface="Times New Roman" pitchFamily="18" charset="0"/>
              </a:rPr>
              <a:t>c</a:t>
            </a:r>
            <a:r>
              <a:rPr lang="en-US" sz="2400" smtClean="0">
                <a:solidFill>
                  <a:srgbClr val="000000"/>
                </a:solidFill>
                <a:latin typeface="Times New Roman" pitchFamily="18" charset="0"/>
              </a:rPr>
              <a:t>onjunctive </a:t>
            </a:r>
            <a:r>
              <a:rPr lang="en-US" sz="2400" u="sng" smtClean="0">
                <a:solidFill>
                  <a:srgbClr val="000000"/>
                </a:solidFill>
                <a:latin typeface="Times New Roman" pitchFamily="18" charset="0"/>
              </a:rPr>
              <a:t>n</a:t>
            </a:r>
            <a:r>
              <a:rPr lang="en-US" sz="2400" smtClean="0">
                <a:solidFill>
                  <a:srgbClr val="000000"/>
                </a:solidFill>
                <a:latin typeface="Times New Roman" pitchFamily="18" charset="0"/>
              </a:rPr>
              <a:t>ormal </a:t>
            </a:r>
            <a:r>
              <a:rPr lang="en-US" sz="2400" u="sng" smtClean="0">
                <a:solidFill>
                  <a:srgbClr val="000000"/>
                </a:solidFill>
                <a:latin typeface="Times New Roman" pitchFamily="18" charset="0"/>
              </a:rPr>
              <a:t>f</a:t>
            </a:r>
            <a:r>
              <a:rPr lang="en-US" sz="2400" smtClean="0">
                <a:solidFill>
                  <a:srgbClr val="000000"/>
                </a:solidFill>
                <a:latin typeface="Times New Roman" pitchFamily="18" charset="0"/>
              </a:rPr>
              <a:t>orm (CNF)</a:t>
            </a:r>
            <a:r>
              <a:rPr lang="en-US" sz="2400" b="0" smtClean="0">
                <a:solidFill>
                  <a:srgbClr val="000000"/>
                </a:solidFill>
                <a:latin typeface="Times New Roman" pitchFamily="18" charset="0"/>
              </a:rPr>
              <a:t> is a Boolean expression consisting of one or more disjunctive formulas connected by an AND symbol (</a:t>
            </a:r>
            <a:r>
              <a:rPr lang="en-US" sz="2400" b="0" smtClean="0">
                <a:solidFill>
                  <a:srgbClr val="000000"/>
                </a:solidFill>
                <a:latin typeface="Times New Roman" pitchFamily="18" charset="0"/>
                <a:sym typeface="Symbol" pitchFamily="18" charset="2"/>
              </a:rPr>
              <a:t>). A disjunctive formula is a collection of one or more (positive and negative) literals connected by an OR symbol ().</a:t>
            </a:r>
            <a:endParaRPr lang="en-US" sz="2400" b="0" smtClean="0">
              <a:solidFill>
                <a:srgbClr val="000000"/>
              </a:solidFill>
              <a:latin typeface="Times New Roman" pitchFamily="18" charset="0"/>
            </a:endParaRPr>
          </a:p>
        </p:txBody>
      </p:sp>
      <p:sp>
        <p:nvSpPr>
          <p:cNvPr id="16389" name="Text Box 5"/>
          <p:cNvSpPr txBox="1">
            <a:spLocks noChangeArrowheads="1"/>
          </p:cNvSpPr>
          <p:nvPr/>
        </p:nvSpPr>
        <p:spPr bwMode="auto">
          <a:xfrm>
            <a:off x="1066800" y="3429000"/>
            <a:ext cx="6502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2400" smtClean="0">
                <a:solidFill>
                  <a:srgbClr val="000000"/>
                </a:solidFill>
                <a:latin typeface="Times New Roman" pitchFamily="18" charset="0"/>
              </a:rPr>
              <a:t>Example</a:t>
            </a:r>
            <a:r>
              <a:rPr lang="en-US" sz="2400" b="0" smtClean="0">
                <a:solidFill>
                  <a:srgbClr val="000000"/>
                </a:solidFill>
                <a:latin typeface="Times New Roman" pitchFamily="18" charset="0"/>
              </a:rPr>
              <a:t>:</a:t>
            </a:r>
          </a:p>
          <a:p>
            <a:pPr eaLnBrk="1" hangingPunct="1"/>
            <a:r>
              <a:rPr lang="en-US" sz="2400" b="0" smtClean="0">
                <a:solidFill>
                  <a:srgbClr val="000000"/>
                </a:solidFill>
                <a:latin typeface="Times New Roman" pitchFamily="18" charset="0"/>
              </a:rPr>
              <a:t>             (a) </a:t>
            </a:r>
            <a:r>
              <a:rPr lang="en-US" sz="2400" b="0" smtClean="0">
                <a:solidFill>
                  <a:srgbClr val="000000"/>
                </a:solidFill>
                <a:latin typeface="Times New Roman" pitchFamily="18" charset="0"/>
                <a:sym typeface="Symbol" pitchFamily="18" charset="2"/>
              </a:rPr>
              <a:t> (</a:t>
            </a:r>
            <a:r>
              <a:rPr lang="en-US" sz="2400" b="0" smtClean="0">
                <a:solidFill>
                  <a:srgbClr val="000000"/>
                </a:solidFill>
                <a:latin typeface="Times New Roman" pitchFamily="18" charset="0"/>
                <a:cs typeface="Times New Roman" pitchFamily="18" charset="0"/>
                <a:sym typeface="Symbol" pitchFamily="18" charset="2"/>
              </a:rPr>
              <a:t>¬</a:t>
            </a:r>
            <a:r>
              <a:rPr lang="en-US" sz="2400" b="0" smtClean="0">
                <a:solidFill>
                  <a:srgbClr val="000000"/>
                </a:solidFill>
                <a:latin typeface="Times New Roman" pitchFamily="18" charset="0"/>
                <a:sym typeface="Symbol" pitchFamily="18" charset="2"/>
              </a:rPr>
              <a:t> a  </a:t>
            </a:r>
            <a:r>
              <a:rPr lang="en-US" sz="2400" b="0" smtClean="0">
                <a:solidFill>
                  <a:srgbClr val="000000"/>
                </a:solidFill>
                <a:latin typeface="Times New Roman" pitchFamily="18" charset="0"/>
                <a:cs typeface="Times New Roman" pitchFamily="18" charset="0"/>
                <a:sym typeface="Symbol" pitchFamily="18" charset="2"/>
              </a:rPr>
              <a:t>¬</a:t>
            </a:r>
            <a:r>
              <a:rPr lang="en-US" sz="2400" b="0" smtClean="0">
                <a:solidFill>
                  <a:srgbClr val="000000"/>
                </a:solidFill>
                <a:latin typeface="Times New Roman" pitchFamily="18" charset="0"/>
                <a:sym typeface="Symbol" pitchFamily="18" charset="2"/>
              </a:rPr>
              <a:t>b  c  d)  (</a:t>
            </a:r>
            <a:r>
              <a:rPr lang="en-US" sz="2400" b="0" smtClean="0">
                <a:solidFill>
                  <a:srgbClr val="000000"/>
                </a:solidFill>
                <a:latin typeface="Times New Roman" pitchFamily="18" charset="0"/>
                <a:cs typeface="Times New Roman" pitchFamily="18" charset="0"/>
                <a:sym typeface="Symbol" pitchFamily="18" charset="2"/>
              </a:rPr>
              <a:t>¬</a:t>
            </a:r>
            <a:r>
              <a:rPr lang="en-US" sz="2400" b="0" smtClean="0">
                <a:solidFill>
                  <a:srgbClr val="000000"/>
                </a:solidFill>
                <a:latin typeface="Times New Roman" pitchFamily="18" charset="0"/>
                <a:sym typeface="Symbol" pitchFamily="18" charset="2"/>
              </a:rPr>
              <a:t>c  </a:t>
            </a:r>
            <a:r>
              <a:rPr lang="en-US" sz="2400" b="0" smtClean="0">
                <a:solidFill>
                  <a:srgbClr val="000000"/>
                </a:solidFill>
                <a:latin typeface="Times New Roman" pitchFamily="18" charset="0"/>
                <a:cs typeface="Times New Roman" pitchFamily="18" charset="0"/>
                <a:sym typeface="Symbol" pitchFamily="18" charset="2"/>
              </a:rPr>
              <a:t>¬</a:t>
            </a:r>
            <a:r>
              <a:rPr lang="en-US" sz="2400" b="0" smtClean="0">
                <a:solidFill>
                  <a:srgbClr val="000000"/>
                </a:solidFill>
                <a:latin typeface="Times New Roman" pitchFamily="18" charset="0"/>
                <a:sym typeface="Symbol" pitchFamily="18" charset="2"/>
              </a:rPr>
              <a:t>d)  (</a:t>
            </a:r>
            <a:r>
              <a:rPr lang="en-US" sz="2400" b="0" smtClean="0">
                <a:solidFill>
                  <a:srgbClr val="000000"/>
                </a:solidFill>
                <a:latin typeface="Times New Roman" pitchFamily="18" charset="0"/>
                <a:cs typeface="Times New Roman" pitchFamily="18" charset="0"/>
                <a:sym typeface="Symbol" pitchFamily="18" charset="2"/>
              </a:rPr>
              <a:t>¬</a:t>
            </a:r>
            <a:r>
              <a:rPr lang="en-US" sz="2400" b="0" smtClean="0">
                <a:solidFill>
                  <a:srgbClr val="000000"/>
                </a:solidFill>
                <a:latin typeface="Times New Roman" pitchFamily="18" charset="0"/>
                <a:sym typeface="Symbol" pitchFamily="18" charset="2"/>
              </a:rPr>
              <a:t>d) </a:t>
            </a:r>
          </a:p>
        </p:txBody>
      </p:sp>
      <p:sp>
        <p:nvSpPr>
          <p:cNvPr id="16390" name="Text Box 6"/>
          <p:cNvSpPr txBox="1">
            <a:spLocks noChangeArrowheads="1"/>
          </p:cNvSpPr>
          <p:nvPr/>
        </p:nvSpPr>
        <p:spPr bwMode="auto">
          <a:xfrm>
            <a:off x="1143000" y="4495800"/>
            <a:ext cx="75596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2400" smtClean="0">
                <a:solidFill>
                  <a:srgbClr val="000000"/>
                </a:solidFill>
                <a:latin typeface="Times New Roman" pitchFamily="18" charset="0"/>
              </a:rPr>
              <a:t>Problem (CNF-satisfaction):</a:t>
            </a:r>
            <a:r>
              <a:rPr lang="en-US" sz="2400" b="0" smtClean="0">
                <a:solidFill>
                  <a:srgbClr val="000000"/>
                </a:solidFill>
                <a:latin typeface="Times New Roman" pitchFamily="18" charset="0"/>
              </a:rPr>
              <a:t> Give an algorithm that receives as input a CNF </a:t>
            </a:r>
            <a:r>
              <a:rPr lang="en-US" sz="2400" b="0" i="1" smtClean="0">
                <a:solidFill>
                  <a:srgbClr val="000000"/>
                </a:solidFill>
                <a:latin typeface="Times New Roman" pitchFamily="18" charset="0"/>
              </a:rPr>
              <a:t>form</a:t>
            </a:r>
            <a:r>
              <a:rPr lang="en-US" sz="2400" b="0" smtClean="0">
                <a:solidFill>
                  <a:srgbClr val="000000"/>
                </a:solidFill>
                <a:latin typeface="Times New Roman" pitchFamily="18" charset="0"/>
              </a:rPr>
              <a:t> and returns Boolean assignments for each literal in </a:t>
            </a:r>
            <a:r>
              <a:rPr lang="en-US" sz="2400" b="0" i="1" smtClean="0">
                <a:solidFill>
                  <a:srgbClr val="000000"/>
                </a:solidFill>
                <a:latin typeface="Times New Roman" pitchFamily="18" charset="0"/>
              </a:rPr>
              <a:t>form</a:t>
            </a:r>
            <a:r>
              <a:rPr lang="en-US" sz="2400" b="0" smtClean="0">
                <a:solidFill>
                  <a:srgbClr val="000000"/>
                </a:solidFill>
                <a:latin typeface="Times New Roman" pitchFamily="18" charset="0"/>
              </a:rPr>
              <a:t> such that </a:t>
            </a:r>
            <a:r>
              <a:rPr lang="en-US" sz="2400" b="0" i="1" smtClean="0">
                <a:solidFill>
                  <a:srgbClr val="000000"/>
                </a:solidFill>
                <a:latin typeface="Times New Roman" pitchFamily="18" charset="0"/>
              </a:rPr>
              <a:t>form</a:t>
            </a:r>
            <a:r>
              <a:rPr lang="en-US" sz="2400" b="0" smtClean="0">
                <a:solidFill>
                  <a:srgbClr val="000000"/>
                </a:solidFill>
                <a:latin typeface="Times New Roman" pitchFamily="18" charset="0"/>
              </a:rPr>
              <a:t> is true</a:t>
            </a:r>
          </a:p>
        </p:txBody>
      </p:sp>
      <p:sp>
        <p:nvSpPr>
          <p:cNvPr id="16391" name="Text Box 7"/>
          <p:cNvSpPr txBox="1">
            <a:spLocks noChangeArrowheads="1"/>
          </p:cNvSpPr>
          <p:nvPr/>
        </p:nvSpPr>
        <p:spPr bwMode="auto">
          <a:xfrm>
            <a:off x="1066800" y="5791200"/>
            <a:ext cx="61055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2400" smtClean="0">
                <a:solidFill>
                  <a:srgbClr val="000000"/>
                </a:solidFill>
                <a:latin typeface="Times New Roman" pitchFamily="18" charset="0"/>
              </a:rPr>
              <a:t>Example (above)</a:t>
            </a:r>
            <a:r>
              <a:rPr lang="en-US" sz="2400" b="0" smtClean="0">
                <a:solidFill>
                  <a:srgbClr val="000000"/>
                </a:solidFill>
                <a:latin typeface="Times New Roman" pitchFamily="18" charset="0"/>
              </a:rPr>
              <a:t>:</a:t>
            </a:r>
          </a:p>
          <a:p>
            <a:pPr eaLnBrk="1" hangingPunct="1"/>
            <a:r>
              <a:rPr lang="en-US" sz="2400" b="0" smtClean="0">
                <a:solidFill>
                  <a:srgbClr val="000000"/>
                </a:solidFill>
                <a:latin typeface="Times New Roman" pitchFamily="18" charset="0"/>
              </a:rPr>
              <a:t>             a </a:t>
            </a:r>
            <a:r>
              <a:rPr lang="en-US" sz="2400" b="0" smtClean="0">
                <a:solidFill>
                  <a:srgbClr val="000000"/>
                </a:solidFill>
                <a:latin typeface="Times New Roman" pitchFamily="18" charset="0"/>
                <a:sym typeface="Wingdings" pitchFamily="2" charset="2"/>
              </a:rPr>
              <a:t> true, b  false, c  true, d  false</a:t>
            </a:r>
            <a:endParaRPr lang="en-US" sz="2400" b="0" smtClean="0">
              <a:solidFill>
                <a:srgbClr val="000000"/>
              </a:solidFill>
              <a:latin typeface="Times New Roman" pitchFamily="18" charset="0"/>
              <a:sym typeface="Symbol" pitchFamily="18" charset="2"/>
            </a:endParaRPr>
          </a:p>
        </p:txBody>
      </p:sp>
    </p:spTree>
    <p:extLst>
      <p:ext uri="{BB962C8B-B14F-4D97-AF65-F5344CB8AC3E}">
        <p14:creationId xmlns:p14="http://schemas.microsoft.com/office/powerpoint/2010/main" val="16712606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38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39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3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autoUpdateAnimBg="0"/>
      <p:bldP spid="16390" grpId="0" autoUpdateAnimBg="0"/>
      <p:bldP spid="16391"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CNF as a Genetic Algorithm</a:t>
            </a:r>
          </a:p>
        </p:txBody>
      </p:sp>
      <p:sp>
        <p:nvSpPr>
          <p:cNvPr id="17412" name="Text Box 4"/>
          <p:cNvSpPr txBox="1">
            <a:spLocks noChangeArrowheads="1"/>
          </p:cNvSpPr>
          <p:nvPr/>
        </p:nvSpPr>
        <p:spPr bwMode="auto">
          <a:xfrm>
            <a:off x="228600" y="1593850"/>
            <a:ext cx="8382000" cy="511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buFontTx/>
              <a:buChar char="•"/>
            </a:pPr>
            <a:r>
              <a:rPr lang="en-US" sz="2400" b="0" smtClean="0">
                <a:solidFill>
                  <a:srgbClr val="000000"/>
                </a:solidFill>
                <a:latin typeface="Times New Roman" pitchFamily="18" charset="0"/>
              </a:rPr>
              <a:t> A potential solution is a true/false assignment to the 4 variables a, b, c, and d in the formula: 1010 means that a and c are true and b and d are false</a:t>
            </a:r>
          </a:p>
          <a:p>
            <a:pPr eaLnBrk="1" hangingPunct="1">
              <a:buFontTx/>
              <a:buChar char="•"/>
            </a:pPr>
            <a:endParaRPr lang="en-US" sz="2400" b="0" smtClean="0">
              <a:solidFill>
                <a:srgbClr val="000000"/>
              </a:solidFill>
              <a:latin typeface="Times New Roman" pitchFamily="18" charset="0"/>
            </a:endParaRPr>
          </a:p>
          <a:p>
            <a:pPr eaLnBrk="1" hangingPunct="1">
              <a:buFontTx/>
              <a:buChar char="•"/>
            </a:pPr>
            <a:r>
              <a:rPr lang="en-US" sz="2400" b="0" smtClean="0">
                <a:solidFill>
                  <a:srgbClr val="000000"/>
                </a:solidFill>
                <a:latin typeface="Times New Roman" pitchFamily="18" charset="0"/>
                <a:sym typeface="Symbol" pitchFamily="18" charset="2"/>
              </a:rPr>
              <a:t> In particular, a solution for </a:t>
            </a:r>
            <a:r>
              <a:rPr lang="en-US" b="0" smtClean="0">
                <a:solidFill>
                  <a:srgbClr val="000000"/>
                </a:solidFill>
                <a:latin typeface="Arial" pitchFamily="34" charset="0"/>
              </a:rPr>
              <a:t>(a) </a:t>
            </a:r>
            <a:r>
              <a:rPr lang="en-US" b="0" smtClean="0">
                <a:solidFill>
                  <a:srgbClr val="000000"/>
                </a:solidFill>
                <a:latin typeface="Arial" pitchFamily="34" charset="0"/>
                <a:sym typeface="Symbol" pitchFamily="18" charset="2"/>
              </a:rPr>
              <a:t> (¬ a  ¬b  c  d)  (¬c  ¬d)  (¬d)</a:t>
            </a:r>
            <a:r>
              <a:rPr lang="en-US" smtClean="0">
                <a:solidFill>
                  <a:srgbClr val="000000"/>
                </a:solidFill>
                <a:latin typeface="Arial" pitchFamily="34" charset="0"/>
                <a:sym typeface="Symbol" pitchFamily="18" charset="2"/>
              </a:rPr>
              <a:t>  is 1001</a:t>
            </a:r>
          </a:p>
          <a:p>
            <a:pPr eaLnBrk="1" hangingPunct="1">
              <a:buFontTx/>
              <a:buChar char="•"/>
            </a:pPr>
            <a:endParaRPr lang="en-US" sz="2400" b="0" smtClean="0">
              <a:solidFill>
                <a:srgbClr val="000000"/>
              </a:solidFill>
              <a:latin typeface="Times New Roman" pitchFamily="18" charset="0"/>
              <a:sym typeface="Symbol" pitchFamily="18" charset="2"/>
            </a:endParaRPr>
          </a:p>
          <a:p>
            <a:pPr eaLnBrk="1" hangingPunct="1">
              <a:buFontTx/>
              <a:buChar char="•"/>
            </a:pPr>
            <a:r>
              <a:rPr lang="en-US" sz="2400" b="0" smtClean="0">
                <a:solidFill>
                  <a:srgbClr val="000000"/>
                </a:solidFill>
                <a:latin typeface="Times New Roman" pitchFamily="18" charset="0"/>
                <a:sym typeface="Symbol" pitchFamily="18" charset="2"/>
              </a:rPr>
              <a:t> </a:t>
            </a:r>
            <a:r>
              <a:rPr lang="en-US" sz="2400" smtClean="0">
                <a:solidFill>
                  <a:srgbClr val="000000"/>
                </a:solidFill>
                <a:latin typeface="Times New Roman" pitchFamily="18" charset="0"/>
                <a:sym typeface="Symbol" pitchFamily="18" charset="2"/>
              </a:rPr>
              <a:t>Nice</a:t>
            </a:r>
            <a:r>
              <a:rPr lang="en-US" sz="2400" b="0" smtClean="0">
                <a:solidFill>
                  <a:srgbClr val="000000"/>
                </a:solidFill>
                <a:latin typeface="Times New Roman" pitchFamily="18" charset="0"/>
                <a:sym typeface="Symbol" pitchFamily="18" charset="2"/>
              </a:rPr>
              <a:t>: all 4 genetic operations applied on any potential solutions will result in a potential solutions (in other problems or other representations of this problem this may not be the case)</a:t>
            </a:r>
          </a:p>
          <a:p>
            <a:pPr eaLnBrk="1" hangingPunct="1">
              <a:buFontTx/>
              <a:buChar char="•"/>
            </a:pPr>
            <a:endParaRPr lang="en-US" sz="2400" b="0" smtClean="0">
              <a:solidFill>
                <a:srgbClr val="000000"/>
              </a:solidFill>
              <a:latin typeface="Times New Roman" pitchFamily="18" charset="0"/>
              <a:sym typeface="Symbol" pitchFamily="18" charset="2"/>
            </a:endParaRPr>
          </a:p>
          <a:p>
            <a:pPr eaLnBrk="1" hangingPunct="1">
              <a:buFontTx/>
              <a:buChar char="•"/>
            </a:pPr>
            <a:r>
              <a:rPr lang="en-US" sz="2400" b="0" smtClean="0">
                <a:solidFill>
                  <a:srgbClr val="000000"/>
                </a:solidFill>
                <a:latin typeface="Times New Roman" pitchFamily="18" charset="0"/>
                <a:sym typeface="Symbol" pitchFamily="18" charset="2"/>
              </a:rPr>
              <a:t>Fitness: for 0101 and 1001: which is a more suitable solution? </a:t>
            </a:r>
          </a:p>
          <a:p>
            <a:pPr eaLnBrk="1" hangingPunct="1">
              <a:buFontTx/>
              <a:buChar char="•"/>
            </a:pPr>
            <a:endParaRPr lang="en-US" sz="2400" b="0" smtClean="0">
              <a:solidFill>
                <a:srgbClr val="000000"/>
              </a:solidFill>
              <a:latin typeface="Times New Roman" pitchFamily="18" charset="0"/>
              <a:sym typeface="Symbol" pitchFamily="18" charset="2"/>
            </a:endParaRPr>
          </a:p>
          <a:p>
            <a:pPr eaLnBrk="1" hangingPunct="1">
              <a:buFontTx/>
              <a:buChar char="•"/>
            </a:pPr>
            <a:r>
              <a:rPr lang="en-US" sz="2400" b="0" smtClean="0">
                <a:solidFill>
                  <a:srgbClr val="000000"/>
                </a:solidFill>
                <a:latin typeface="Times New Roman" pitchFamily="18" charset="0"/>
                <a:sym typeface="Symbol" pitchFamily="18" charset="2"/>
              </a:rPr>
              <a:t>Fitness value?</a:t>
            </a:r>
          </a:p>
        </p:txBody>
      </p:sp>
      <p:sp>
        <p:nvSpPr>
          <p:cNvPr id="17413" name="Text Box 5"/>
          <p:cNvSpPr txBox="1">
            <a:spLocks noChangeArrowheads="1"/>
          </p:cNvSpPr>
          <p:nvPr/>
        </p:nvSpPr>
        <p:spPr bwMode="auto">
          <a:xfrm>
            <a:off x="2209800" y="6313488"/>
            <a:ext cx="62150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smtClean="0">
                <a:solidFill>
                  <a:srgbClr val="000000"/>
                </a:solidFill>
                <a:latin typeface="Arial" pitchFamily="34" charset="0"/>
              </a:rPr>
              <a:t># of disjunctions in the formula that are made true</a:t>
            </a:r>
          </a:p>
        </p:txBody>
      </p:sp>
      <p:grpSp>
        <p:nvGrpSpPr>
          <p:cNvPr id="17419" name="Group 11"/>
          <p:cNvGrpSpPr>
            <a:grpSpLocks/>
          </p:cNvGrpSpPr>
          <p:nvPr/>
        </p:nvGrpSpPr>
        <p:grpSpPr bwMode="auto">
          <a:xfrm>
            <a:off x="2209800" y="5867400"/>
            <a:ext cx="1981200" cy="533400"/>
            <a:chOff x="1392" y="3696"/>
            <a:chExt cx="1248" cy="336"/>
          </a:xfrm>
        </p:grpSpPr>
        <p:sp>
          <p:nvSpPr>
            <p:cNvPr id="17414" name="Line 6"/>
            <p:cNvSpPr>
              <a:spLocks noChangeShapeType="1"/>
            </p:cNvSpPr>
            <p:nvPr/>
          </p:nvSpPr>
          <p:spPr bwMode="auto">
            <a:xfrm>
              <a:off x="1392" y="3696"/>
              <a:ext cx="288"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Arial" pitchFamily="34" charset="0"/>
              </a:endParaRPr>
            </a:p>
          </p:txBody>
        </p:sp>
        <p:sp>
          <p:nvSpPr>
            <p:cNvPr id="17415" name="Text Box 7"/>
            <p:cNvSpPr txBox="1">
              <a:spLocks noChangeArrowheads="1"/>
            </p:cNvSpPr>
            <p:nvPr/>
          </p:nvSpPr>
          <p:spPr bwMode="auto">
            <a:xfrm>
              <a:off x="1632" y="3792"/>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mtClean="0">
                  <a:solidFill>
                    <a:srgbClr val="000000"/>
                  </a:solidFill>
                  <a:latin typeface="Arial" pitchFamily="34" charset="0"/>
                </a:rPr>
                <a:t>2</a:t>
              </a:r>
            </a:p>
          </p:txBody>
        </p:sp>
        <p:sp>
          <p:nvSpPr>
            <p:cNvPr id="17416" name="Line 8"/>
            <p:cNvSpPr>
              <a:spLocks noChangeShapeType="1"/>
            </p:cNvSpPr>
            <p:nvPr/>
          </p:nvSpPr>
          <p:spPr bwMode="auto">
            <a:xfrm>
              <a:off x="2160" y="3696"/>
              <a:ext cx="336"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Arial" pitchFamily="34" charset="0"/>
              </a:endParaRPr>
            </a:p>
          </p:txBody>
        </p:sp>
        <p:sp>
          <p:nvSpPr>
            <p:cNvPr id="17417" name="Text Box 9"/>
            <p:cNvSpPr txBox="1">
              <a:spLocks noChangeArrowheads="1"/>
            </p:cNvSpPr>
            <p:nvPr/>
          </p:nvSpPr>
          <p:spPr bwMode="auto">
            <a:xfrm>
              <a:off x="2444" y="3801"/>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mtClean="0">
                  <a:solidFill>
                    <a:srgbClr val="000000"/>
                  </a:solidFill>
                  <a:latin typeface="Arial" pitchFamily="34" charset="0"/>
                </a:rPr>
                <a:t>3</a:t>
              </a:r>
            </a:p>
          </p:txBody>
        </p:sp>
      </p:grpSp>
      <p:sp>
        <p:nvSpPr>
          <p:cNvPr id="17418" name="Text Box 10"/>
          <p:cNvSpPr txBox="1">
            <a:spLocks noChangeArrowheads="1"/>
          </p:cNvSpPr>
          <p:nvPr/>
        </p:nvSpPr>
        <p:spPr bwMode="auto">
          <a:xfrm>
            <a:off x="8077200" y="5562600"/>
            <a:ext cx="749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smtClean="0">
                <a:solidFill>
                  <a:srgbClr val="000000"/>
                </a:solidFill>
                <a:latin typeface="Arial" pitchFamily="34" charset="0"/>
              </a:rPr>
              <a:t>1001</a:t>
            </a:r>
          </a:p>
        </p:txBody>
      </p:sp>
    </p:spTree>
    <p:extLst>
      <p:ext uri="{BB962C8B-B14F-4D97-AF65-F5344CB8AC3E}">
        <p14:creationId xmlns:p14="http://schemas.microsoft.com/office/powerpoint/2010/main" val="11833828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41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174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autoUpdateAnimBg="0"/>
      <p:bldP spid="17413" grpId="0"/>
      <p:bldP spid="17418" grpId="0"/>
      <p:bldP spid="17418"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p:txBody>
          <a:bodyPr/>
          <a:lstStyle/>
          <a:p>
            <a:pPr eaLnBrk="1" hangingPunct="1"/>
            <a:r>
              <a:rPr lang="en-US" smtClean="0"/>
              <a:t>What Is Machine Learning?</a:t>
            </a:r>
          </a:p>
        </p:txBody>
      </p:sp>
      <p:sp>
        <p:nvSpPr>
          <p:cNvPr id="4099" name="Text Box 5"/>
          <p:cNvSpPr txBox="1">
            <a:spLocks noChangeArrowheads="1"/>
          </p:cNvSpPr>
          <p:nvPr/>
        </p:nvSpPr>
        <p:spPr bwMode="auto">
          <a:xfrm>
            <a:off x="838200" y="1219200"/>
            <a:ext cx="6724650" cy="366713"/>
          </a:xfrm>
          <a:prstGeom prst="rect">
            <a:avLst/>
          </a:prstGeom>
          <a:noFill/>
          <a:ln w="9525">
            <a:noFill/>
            <a:miter lim="800000"/>
            <a:headEnd/>
            <a:tailEnd/>
          </a:ln>
        </p:spPr>
        <p:txBody>
          <a:bodyPr wrap="none">
            <a:spAutoFit/>
          </a:bodyPr>
          <a:lstStyle/>
          <a:p>
            <a:r>
              <a:rPr lang="en-US" b="0"/>
              <a:t>“Logic is not the end of wisdom, it is just the beginning” --- Spock</a:t>
            </a:r>
          </a:p>
        </p:txBody>
      </p:sp>
      <p:pic>
        <p:nvPicPr>
          <p:cNvPr id="4100" name="Picture 14" descr="j0285750"/>
          <p:cNvPicPr>
            <a:picLocks noChangeAspect="1" noChangeArrowheads="1"/>
          </p:cNvPicPr>
          <p:nvPr/>
        </p:nvPicPr>
        <p:blipFill>
          <a:blip r:embed="rId2" cstate="print"/>
          <a:srcRect/>
          <a:stretch>
            <a:fillRect/>
          </a:stretch>
        </p:blipFill>
        <p:spPr bwMode="auto">
          <a:xfrm>
            <a:off x="1447800" y="3810000"/>
            <a:ext cx="1824038" cy="1120775"/>
          </a:xfrm>
          <a:prstGeom prst="rect">
            <a:avLst/>
          </a:prstGeom>
          <a:noFill/>
          <a:ln w="9525">
            <a:noFill/>
            <a:miter lim="800000"/>
            <a:headEnd/>
            <a:tailEnd/>
          </a:ln>
        </p:spPr>
      </p:pic>
      <p:sp>
        <p:nvSpPr>
          <p:cNvPr id="4101" name="Text Box 16"/>
          <p:cNvSpPr txBox="1">
            <a:spLocks noChangeArrowheads="1"/>
          </p:cNvSpPr>
          <p:nvPr/>
        </p:nvSpPr>
        <p:spPr bwMode="auto">
          <a:xfrm>
            <a:off x="2482850" y="3519488"/>
            <a:ext cx="946150" cy="366712"/>
          </a:xfrm>
          <a:prstGeom prst="rect">
            <a:avLst/>
          </a:prstGeom>
          <a:noFill/>
          <a:ln w="9525">
            <a:noFill/>
            <a:miter lim="800000"/>
            <a:headEnd/>
            <a:tailEnd/>
          </a:ln>
        </p:spPr>
        <p:txBody>
          <a:bodyPr wrap="none">
            <a:spAutoFit/>
          </a:bodyPr>
          <a:lstStyle/>
          <a:p>
            <a:r>
              <a:rPr lang="en-US" b="0"/>
              <a:t>System</a:t>
            </a:r>
          </a:p>
        </p:txBody>
      </p:sp>
      <p:grpSp>
        <p:nvGrpSpPr>
          <p:cNvPr id="2" name="Group 46"/>
          <p:cNvGrpSpPr>
            <a:grpSpLocks/>
          </p:cNvGrpSpPr>
          <p:nvPr/>
        </p:nvGrpSpPr>
        <p:grpSpPr bwMode="auto">
          <a:xfrm>
            <a:off x="1597025" y="4953000"/>
            <a:ext cx="1450975" cy="1752600"/>
            <a:chOff x="1006" y="3120"/>
            <a:chExt cx="914" cy="1104"/>
          </a:xfrm>
        </p:grpSpPr>
        <p:grpSp>
          <p:nvGrpSpPr>
            <p:cNvPr id="4134" name="Group 15"/>
            <p:cNvGrpSpPr>
              <a:grpSpLocks/>
            </p:cNvGrpSpPr>
            <p:nvPr/>
          </p:nvGrpSpPr>
          <p:grpSpPr bwMode="auto">
            <a:xfrm>
              <a:off x="1006" y="3552"/>
              <a:ext cx="914" cy="672"/>
              <a:chOff x="480" y="2736"/>
              <a:chExt cx="914" cy="672"/>
            </a:xfrm>
          </p:grpSpPr>
          <p:sp>
            <p:nvSpPr>
              <p:cNvPr id="4136" name="AutoShape 7"/>
              <p:cNvSpPr>
                <a:spLocks noChangeArrowheads="1"/>
              </p:cNvSpPr>
              <p:nvPr/>
            </p:nvSpPr>
            <p:spPr bwMode="auto">
              <a:xfrm>
                <a:off x="480" y="2736"/>
                <a:ext cx="912" cy="672"/>
              </a:xfrm>
              <a:prstGeom prst="flowChartMagneticDisk">
                <a:avLst/>
              </a:prstGeom>
              <a:solidFill>
                <a:schemeClr val="accent1"/>
              </a:solidFill>
              <a:ln w="9525">
                <a:solidFill>
                  <a:schemeClr val="tx1"/>
                </a:solidFill>
                <a:round/>
                <a:headEnd/>
                <a:tailEnd/>
              </a:ln>
            </p:spPr>
            <p:txBody>
              <a:bodyPr wrap="none" anchor="ctr"/>
              <a:lstStyle/>
              <a:p>
                <a:endParaRPr lang="en-US"/>
              </a:p>
            </p:txBody>
          </p:sp>
          <p:sp>
            <p:nvSpPr>
              <p:cNvPr id="4137" name="Text Box 6"/>
              <p:cNvSpPr txBox="1">
                <a:spLocks noChangeArrowheads="1"/>
              </p:cNvSpPr>
              <p:nvPr/>
            </p:nvSpPr>
            <p:spPr bwMode="auto">
              <a:xfrm>
                <a:off x="566" y="2951"/>
                <a:ext cx="828" cy="231"/>
              </a:xfrm>
              <a:prstGeom prst="rect">
                <a:avLst/>
              </a:prstGeom>
              <a:noFill/>
              <a:ln w="9525">
                <a:noFill/>
                <a:miter lim="800000"/>
                <a:headEnd/>
                <a:tailEnd/>
              </a:ln>
            </p:spPr>
            <p:txBody>
              <a:bodyPr wrap="none">
                <a:spAutoFit/>
              </a:bodyPr>
              <a:lstStyle/>
              <a:p>
                <a:r>
                  <a:rPr lang="en-US" b="0"/>
                  <a:t>Knowledge</a:t>
                </a:r>
              </a:p>
            </p:txBody>
          </p:sp>
        </p:grpSp>
        <p:sp>
          <p:nvSpPr>
            <p:cNvPr id="4135" name="Line 17"/>
            <p:cNvSpPr>
              <a:spLocks noChangeShapeType="1"/>
            </p:cNvSpPr>
            <p:nvPr/>
          </p:nvSpPr>
          <p:spPr bwMode="auto">
            <a:xfrm>
              <a:off x="1440" y="3120"/>
              <a:ext cx="0" cy="384"/>
            </a:xfrm>
            <a:prstGeom prst="line">
              <a:avLst/>
            </a:prstGeom>
            <a:noFill/>
            <a:ln w="57150">
              <a:solidFill>
                <a:schemeClr val="tx1"/>
              </a:solidFill>
              <a:round/>
              <a:headEnd type="triangle" w="med" len="med"/>
              <a:tailEnd type="triangle" w="med" len="med"/>
            </a:ln>
          </p:spPr>
          <p:txBody>
            <a:bodyPr/>
            <a:lstStyle/>
            <a:p>
              <a:endParaRPr lang="en-US"/>
            </a:p>
          </p:txBody>
        </p:sp>
      </p:grpSp>
      <p:grpSp>
        <p:nvGrpSpPr>
          <p:cNvPr id="6" name="Group 48"/>
          <p:cNvGrpSpPr>
            <a:grpSpLocks/>
          </p:cNvGrpSpPr>
          <p:nvPr/>
        </p:nvGrpSpPr>
        <p:grpSpPr bwMode="auto">
          <a:xfrm>
            <a:off x="3352800" y="4038600"/>
            <a:ext cx="1143000" cy="685800"/>
            <a:chOff x="2112" y="2544"/>
            <a:chExt cx="720" cy="432"/>
          </a:xfrm>
        </p:grpSpPr>
        <p:sp>
          <p:nvSpPr>
            <p:cNvPr id="4128" name="AutoShape 19"/>
            <p:cNvSpPr>
              <a:spLocks noChangeArrowheads="1"/>
            </p:cNvSpPr>
            <p:nvPr/>
          </p:nvSpPr>
          <p:spPr bwMode="auto">
            <a:xfrm>
              <a:off x="2112" y="2544"/>
              <a:ext cx="192" cy="432"/>
            </a:xfrm>
            <a:prstGeom prst="rightArrow">
              <a:avLst>
                <a:gd name="adj1" fmla="val 50000"/>
                <a:gd name="adj2" fmla="val 25000"/>
              </a:avLst>
            </a:prstGeom>
            <a:solidFill>
              <a:schemeClr val="folHlink"/>
            </a:solidFill>
            <a:ln w="9525">
              <a:solidFill>
                <a:schemeClr val="tx1"/>
              </a:solidFill>
              <a:miter lim="800000"/>
              <a:headEnd/>
              <a:tailEnd/>
            </a:ln>
          </p:spPr>
          <p:txBody>
            <a:bodyPr wrap="none" anchor="ctr"/>
            <a:lstStyle/>
            <a:p>
              <a:endParaRPr lang="en-US"/>
            </a:p>
          </p:txBody>
        </p:sp>
        <p:sp>
          <p:nvSpPr>
            <p:cNvPr id="4129" name="Text Box 20"/>
            <p:cNvSpPr txBox="1">
              <a:spLocks noChangeArrowheads="1"/>
            </p:cNvSpPr>
            <p:nvPr/>
          </p:nvSpPr>
          <p:spPr bwMode="auto">
            <a:xfrm>
              <a:off x="2258" y="2649"/>
              <a:ext cx="574" cy="231"/>
            </a:xfrm>
            <a:prstGeom prst="rect">
              <a:avLst/>
            </a:prstGeom>
            <a:noFill/>
            <a:ln w="9525">
              <a:noFill/>
              <a:miter lim="800000"/>
              <a:headEnd/>
              <a:tailEnd/>
            </a:ln>
          </p:spPr>
          <p:txBody>
            <a:bodyPr wrap="none">
              <a:spAutoFit/>
            </a:bodyPr>
            <a:lstStyle/>
            <a:p>
              <a:r>
                <a:rPr lang="en-US" b="0"/>
                <a:t>Action</a:t>
              </a:r>
              <a:r>
                <a:rPr lang="en-US" sz="2000" baseline="-25000"/>
                <a:t>1</a:t>
              </a:r>
            </a:p>
          </p:txBody>
        </p:sp>
      </p:grpSp>
      <p:sp>
        <p:nvSpPr>
          <p:cNvPr id="4105" name="Line 21"/>
          <p:cNvSpPr>
            <a:spLocks noChangeShapeType="1"/>
          </p:cNvSpPr>
          <p:nvPr/>
        </p:nvSpPr>
        <p:spPr bwMode="auto">
          <a:xfrm>
            <a:off x="4572000" y="2514600"/>
            <a:ext cx="0" cy="3733800"/>
          </a:xfrm>
          <a:prstGeom prst="line">
            <a:avLst/>
          </a:prstGeom>
          <a:noFill/>
          <a:ln w="28575">
            <a:solidFill>
              <a:schemeClr val="tx1"/>
            </a:solidFill>
            <a:round/>
            <a:headEnd/>
            <a:tailEnd/>
          </a:ln>
        </p:spPr>
        <p:txBody>
          <a:bodyPr/>
          <a:lstStyle/>
          <a:p>
            <a:endParaRPr lang="en-US"/>
          </a:p>
        </p:txBody>
      </p:sp>
      <p:sp>
        <p:nvSpPr>
          <p:cNvPr id="4106" name="Line 22"/>
          <p:cNvSpPr>
            <a:spLocks noChangeShapeType="1"/>
          </p:cNvSpPr>
          <p:nvPr/>
        </p:nvSpPr>
        <p:spPr bwMode="auto">
          <a:xfrm>
            <a:off x="381000" y="1905000"/>
            <a:ext cx="7848600" cy="0"/>
          </a:xfrm>
          <a:prstGeom prst="line">
            <a:avLst/>
          </a:prstGeom>
          <a:noFill/>
          <a:ln w="57150">
            <a:solidFill>
              <a:schemeClr val="tx1"/>
            </a:solidFill>
            <a:round/>
            <a:headEnd/>
            <a:tailEnd type="triangle" w="med" len="med"/>
          </a:ln>
        </p:spPr>
        <p:txBody>
          <a:bodyPr/>
          <a:lstStyle/>
          <a:p>
            <a:endParaRPr lang="en-US"/>
          </a:p>
        </p:txBody>
      </p:sp>
      <p:sp>
        <p:nvSpPr>
          <p:cNvPr id="4107" name="Text Box 23"/>
          <p:cNvSpPr txBox="1">
            <a:spLocks noChangeArrowheads="1"/>
          </p:cNvSpPr>
          <p:nvPr/>
        </p:nvSpPr>
        <p:spPr bwMode="auto">
          <a:xfrm>
            <a:off x="7375525" y="1941513"/>
            <a:ext cx="615950" cy="366712"/>
          </a:xfrm>
          <a:prstGeom prst="rect">
            <a:avLst/>
          </a:prstGeom>
          <a:noFill/>
          <a:ln w="9525">
            <a:noFill/>
            <a:miter lim="800000"/>
            <a:headEnd/>
            <a:tailEnd/>
          </a:ln>
        </p:spPr>
        <p:txBody>
          <a:bodyPr wrap="none">
            <a:spAutoFit/>
          </a:bodyPr>
          <a:lstStyle/>
          <a:p>
            <a:r>
              <a:rPr lang="en-US" b="0"/>
              <a:t>time</a:t>
            </a:r>
          </a:p>
        </p:txBody>
      </p:sp>
      <p:sp>
        <p:nvSpPr>
          <p:cNvPr id="4122" name="Text Box 28"/>
          <p:cNvSpPr txBox="1">
            <a:spLocks noChangeArrowheads="1"/>
          </p:cNvSpPr>
          <p:nvPr/>
        </p:nvSpPr>
        <p:spPr bwMode="auto">
          <a:xfrm>
            <a:off x="5791200" y="2133600"/>
            <a:ext cx="813043" cy="369332"/>
          </a:xfrm>
          <a:prstGeom prst="rect">
            <a:avLst/>
          </a:prstGeom>
          <a:noFill/>
          <a:ln w="9525">
            <a:noFill/>
            <a:miter lim="800000"/>
            <a:headEnd/>
            <a:tailEnd/>
          </a:ln>
        </p:spPr>
        <p:txBody>
          <a:bodyPr wrap="none">
            <a:spAutoFit/>
          </a:bodyPr>
          <a:lstStyle/>
          <a:p>
            <a:r>
              <a:rPr lang="en-US" b="0" dirty="0" smtClean="0"/>
              <a:t>Game</a:t>
            </a:r>
            <a:endParaRPr lang="en-US" b="0" dirty="0"/>
          </a:p>
        </p:txBody>
      </p:sp>
      <p:grpSp>
        <p:nvGrpSpPr>
          <p:cNvPr id="10" name="Group 50"/>
          <p:cNvGrpSpPr>
            <a:grpSpLocks/>
          </p:cNvGrpSpPr>
          <p:nvPr/>
        </p:nvGrpSpPr>
        <p:grpSpPr bwMode="auto">
          <a:xfrm>
            <a:off x="2971800" y="6172200"/>
            <a:ext cx="3276600" cy="403225"/>
            <a:chOff x="1968" y="3888"/>
            <a:chExt cx="2064" cy="254"/>
          </a:xfrm>
        </p:grpSpPr>
        <p:grpSp>
          <p:nvGrpSpPr>
            <p:cNvPr id="4113" name="Group 38"/>
            <p:cNvGrpSpPr>
              <a:grpSpLocks/>
            </p:cNvGrpSpPr>
            <p:nvPr/>
          </p:nvGrpSpPr>
          <p:grpSpPr bwMode="auto">
            <a:xfrm>
              <a:off x="1968" y="3888"/>
              <a:ext cx="2064" cy="240"/>
              <a:chOff x="1968" y="3888"/>
              <a:chExt cx="2064" cy="240"/>
            </a:xfrm>
          </p:grpSpPr>
          <p:sp>
            <p:nvSpPr>
              <p:cNvPr id="4115" name="Line 34"/>
              <p:cNvSpPr>
                <a:spLocks noChangeShapeType="1"/>
              </p:cNvSpPr>
              <p:nvPr/>
            </p:nvSpPr>
            <p:spPr bwMode="auto">
              <a:xfrm>
                <a:off x="1968" y="3984"/>
                <a:ext cx="480" cy="144"/>
              </a:xfrm>
              <a:prstGeom prst="line">
                <a:avLst/>
              </a:prstGeom>
              <a:noFill/>
              <a:ln w="9525" cap="rnd">
                <a:solidFill>
                  <a:schemeClr val="tx1"/>
                </a:solidFill>
                <a:prstDash val="sysDot"/>
                <a:round/>
                <a:headEnd/>
                <a:tailEnd/>
              </a:ln>
            </p:spPr>
            <p:txBody>
              <a:bodyPr/>
              <a:lstStyle/>
              <a:p>
                <a:endParaRPr lang="en-US"/>
              </a:p>
            </p:txBody>
          </p:sp>
          <p:sp>
            <p:nvSpPr>
              <p:cNvPr id="4116" name="Line 35"/>
              <p:cNvSpPr>
                <a:spLocks noChangeShapeType="1"/>
              </p:cNvSpPr>
              <p:nvPr/>
            </p:nvSpPr>
            <p:spPr bwMode="auto">
              <a:xfrm>
                <a:off x="2448" y="4128"/>
                <a:ext cx="1200" cy="0"/>
              </a:xfrm>
              <a:prstGeom prst="line">
                <a:avLst/>
              </a:prstGeom>
              <a:noFill/>
              <a:ln w="9525" cap="rnd">
                <a:solidFill>
                  <a:schemeClr val="tx1"/>
                </a:solidFill>
                <a:prstDash val="sysDot"/>
                <a:round/>
                <a:headEnd/>
                <a:tailEnd/>
              </a:ln>
            </p:spPr>
            <p:txBody>
              <a:bodyPr/>
              <a:lstStyle/>
              <a:p>
                <a:endParaRPr lang="en-US"/>
              </a:p>
            </p:txBody>
          </p:sp>
          <p:sp>
            <p:nvSpPr>
              <p:cNvPr id="4117" name="Line 36"/>
              <p:cNvSpPr>
                <a:spLocks noChangeShapeType="1"/>
              </p:cNvSpPr>
              <p:nvPr/>
            </p:nvSpPr>
            <p:spPr bwMode="auto">
              <a:xfrm flipV="1">
                <a:off x="3648" y="3888"/>
                <a:ext cx="384" cy="240"/>
              </a:xfrm>
              <a:prstGeom prst="line">
                <a:avLst/>
              </a:prstGeom>
              <a:noFill/>
              <a:ln w="9525" cap="rnd">
                <a:solidFill>
                  <a:schemeClr val="tx1"/>
                </a:solidFill>
                <a:prstDash val="sysDot"/>
                <a:round/>
                <a:headEnd/>
                <a:tailEnd type="triangle" w="med" len="med"/>
              </a:ln>
            </p:spPr>
            <p:txBody>
              <a:bodyPr/>
              <a:lstStyle/>
              <a:p>
                <a:endParaRPr lang="en-US"/>
              </a:p>
            </p:txBody>
          </p:sp>
        </p:grpSp>
        <p:sp>
          <p:nvSpPr>
            <p:cNvPr id="4114" name="Text Box 37"/>
            <p:cNvSpPr txBox="1">
              <a:spLocks noChangeArrowheads="1"/>
            </p:cNvSpPr>
            <p:nvPr/>
          </p:nvSpPr>
          <p:spPr bwMode="auto">
            <a:xfrm>
              <a:off x="2678" y="3911"/>
              <a:ext cx="668" cy="231"/>
            </a:xfrm>
            <a:prstGeom prst="rect">
              <a:avLst/>
            </a:prstGeom>
            <a:noFill/>
            <a:ln w="9525">
              <a:noFill/>
              <a:miter lim="800000"/>
              <a:headEnd/>
              <a:tailEnd/>
            </a:ln>
          </p:spPr>
          <p:txBody>
            <a:bodyPr wrap="none">
              <a:spAutoFit/>
            </a:bodyPr>
            <a:lstStyle/>
            <a:p>
              <a:r>
                <a:rPr lang="en-US" b="0"/>
                <a:t>changed</a:t>
              </a:r>
            </a:p>
          </p:txBody>
        </p:sp>
      </p:grpSp>
      <p:sp>
        <p:nvSpPr>
          <p:cNvPr id="42" name="Text Box 28"/>
          <p:cNvSpPr txBox="1">
            <a:spLocks noChangeArrowheads="1"/>
          </p:cNvSpPr>
          <p:nvPr/>
        </p:nvSpPr>
        <p:spPr bwMode="auto">
          <a:xfrm>
            <a:off x="1219200" y="2133600"/>
            <a:ext cx="813043" cy="369332"/>
          </a:xfrm>
          <a:prstGeom prst="rect">
            <a:avLst/>
          </a:prstGeom>
          <a:noFill/>
          <a:ln w="9525">
            <a:noFill/>
            <a:miter lim="800000"/>
            <a:headEnd/>
            <a:tailEnd/>
          </a:ln>
        </p:spPr>
        <p:txBody>
          <a:bodyPr wrap="none">
            <a:spAutoFit/>
          </a:bodyPr>
          <a:lstStyle/>
          <a:p>
            <a:r>
              <a:rPr lang="en-US" b="0" dirty="0" smtClean="0"/>
              <a:t>Game</a:t>
            </a:r>
            <a:endParaRPr lang="en-US" b="0" dirty="0"/>
          </a:p>
        </p:txBody>
      </p:sp>
      <p:grpSp>
        <p:nvGrpSpPr>
          <p:cNvPr id="43" name="Group 17"/>
          <p:cNvGrpSpPr>
            <a:grpSpLocks/>
          </p:cNvGrpSpPr>
          <p:nvPr/>
        </p:nvGrpSpPr>
        <p:grpSpPr bwMode="auto">
          <a:xfrm>
            <a:off x="381000" y="2362200"/>
            <a:ext cx="838200" cy="990600"/>
            <a:chOff x="336" y="816"/>
            <a:chExt cx="2725" cy="2736"/>
          </a:xfrm>
        </p:grpSpPr>
        <p:pic>
          <p:nvPicPr>
            <p:cNvPr id="44" name="Picture 18" descr="3"/>
            <p:cNvPicPr>
              <a:picLocks noChangeAspect="1" noChangeArrowheads="1"/>
            </p:cNvPicPr>
            <p:nvPr/>
          </p:nvPicPr>
          <p:blipFill>
            <a:blip r:embed="rId3" cstate="print"/>
            <a:srcRect/>
            <a:stretch>
              <a:fillRect/>
            </a:stretch>
          </p:blipFill>
          <p:spPr bwMode="auto">
            <a:xfrm>
              <a:off x="336" y="816"/>
              <a:ext cx="2725" cy="2736"/>
            </a:xfrm>
            <a:prstGeom prst="rect">
              <a:avLst/>
            </a:prstGeom>
            <a:noFill/>
            <a:ln w="9525">
              <a:noFill/>
              <a:miter lim="800000"/>
              <a:headEnd/>
              <a:tailEnd/>
            </a:ln>
          </p:spPr>
        </p:pic>
        <p:sp>
          <p:nvSpPr>
            <p:cNvPr id="45" name="Rectangle 19"/>
            <p:cNvSpPr>
              <a:spLocks noChangeArrowheads="1"/>
            </p:cNvSpPr>
            <p:nvPr/>
          </p:nvSpPr>
          <p:spPr bwMode="auto">
            <a:xfrm>
              <a:off x="1056" y="2832"/>
              <a:ext cx="48" cy="48"/>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46" name="Rectangle 20"/>
            <p:cNvSpPr>
              <a:spLocks noChangeArrowheads="1"/>
            </p:cNvSpPr>
            <p:nvPr/>
          </p:nvSpPr>
          <p:spPr bwMode="auto">
            <a:xfrm>
              <a:off x="2208" y="2736"/>
              <a:ext cx="48" cy="48"/>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47" name="Rectangle 21"/>
            <p:cNvSpPr>
              <a:spLocks noChangeArrowheads="1"/>
            </p:cNvSpPr>
            <p:nvPr/>
          </p:nvSpPr>
          <p:spPr bwMode="auto">
            <a:xfrm>
              <a:off x="1584" y="1920"/>
              <a:ext cx="48" cy="48"/>
            </a:xfrm>
            <a:prstGeom prst="rect">
              <a:avLst/>
            </a:prstGeom>
            <a:solidFill>
              <a:srgbClr val="FFFFFF"/>
            </a:solidFill>
            <a:ln w="9525">
              <a:solidFill>
                <a:srgbClr val="000000"/>
              </a:solidFill>
              <a:miter lim="800000"/>
              <a:headEnd/>
              <a:tailEnd/>
            </a:ln>
          </p:spPr>
          <p:txBody>
            <a:bodyPr wrap="none" anchor="ctr"/>
            <a:lstStyle/>
            <a:p>
              <a:endParaRPr lang="en-US"/>
            </a:p>
          </p:txBody>
        </p:sp>
      </p:grpSp>
      <p:sp>
        <p:nvSpPr>
          <p:cNvPr id="48" name="Line 32"/>
          <p:cNvSpPr>
            <a:spLocks noChangeShapeType="1"/>
          </p:cNvSpPr>
          <p:nvPr/>
        </p:nvSpPr>
        <p:spPr bwMode="auto">
          <a:xfrm>
            <a:off x="1219200" y="3505200"/>
            <a:ext cx="533400" cy="533400"/>
          </a:xfrm>
          <a:prstGeom prst="line">
            <a:avLst/>
          </a:prstGeom>
          <a:noFill/>
          <a:ln w="57150">
            <a:solidFill>
              <a:schemeClr val="tx1"/>
            </a:solidFill>
            <a:round/>
            <a:headEnd type="triangle" w="med" len="med"/>
            <a:tailEnd type="triangle" w="med" len="med"/>
          </a:ln>
        </p:spPr>
        <p:txBody>
          <a:bodyPr/>
          <a:lstStyle/>
          <a:p>
            <a:endParaRPr lang="en-US"/>
          </a:p>
        </p:txBody>
      </p:sp>
      <p:grpSp>
        <p:nvGrpSpPr>
          <p:cNvPr id="12" name="Group 51"/>
          <p:cNvGrpSpPr>
            <a:grpSpLocks/>
          </p:cNvGrpSpPr>
          <p:nvPr/>
        </p:nvGrpSpPr>
        <p:grpSpPr bwMode="auto">
          <a:xfrm>
            <a:off x="7924800" y="4038600"/>
            <a:ext cx="1219200" cy="685800"/>
            <a:chOff x="4992" y="2544"/>
            <a:chExt cx="768" cy="432"/>
          </a:xfrm>
        </p:grpSpPr>
        <p:sp>
          <p:nvSpPr>
            <p:cNvPr id="4111" name="Text Box 44"/>
            <p:cNvSpPr txBox="1">
              <a:spLocks noChangeArrowheads="1"/>
            </p:cNvSpPr>
            <p:nvPr/>
          </p:nvSpPr>
          <p:spPr bwMode="auto">
            <a:xfrm>
              <a:off x="5186" y="2649"/>
              <a:ext cx="574" cy="231"/>
            </a:xfrm>
            <a:prstGeom prst="rect">
              <a:avLst/>
            </a:prstGeom>
            <a:noFill/>
            <a:ln w="9525">
              <a:noFill/>
              <a:miter lim="800000"/>
              <a:headEnd/>
              <a:tailEnd/>
            </a:ln>
          </p:spPr>
          <p:txBody>
            <a:bodyPr wrap="none">
              <a:spAutoFit/>
            </a:bodyPr>
            <a:lstStyle/>
            <a:p>
              <a:r>
                <a:rPr lang="en-US" b="0" dirty="0"/>
                <a:t>Action</a:t>
              </a:r>
              <a:r>
                <a:rPr lang="en-US" sz="2000" baseline="-25000" dirty="0"/>
                <a:t>2</a:t>
              </a:r>
            </a:p>
          </p:txBody>
        </p:sp>
        <p:sp>
          <p:nvSpPr>
            <p:cNvPr id="4112" name="AutoShape 45"/>
            <p:cNvSpPr>
              <a:spLocks noChangeArrowheads="1"/>
            </p:cNvSpPr>
            <p:nvPr/>
          </p:nvSpPr>
          <p:spPr bwMode="auto">
            <a:xfrm>
              <a:off x="4992" y="2544"/>
              <a:ext cx="192" cy="432"/>
            </a:xfrm>
            <a:prstGeom prst="rightArrow">
              <a:avLst>
                <a:gd name="adj1" fmla="val 50000"/>
                <a:gd name="adj2" fmla="val 25000"/>
              </a:avLst>
            </a:prstGeom>
            <a:solidFill>
              <a:schemeClr val="folHlink"/>
            </a:solidFill>
            <a:ln w="9525">
              <a:solidFill>
                <a:schemeClr val="tx1"/>
              </a:solidFill>
              <a:miter lim="800000"/>
              <a:headEnd/>
              <a:tailEnd/>
            </a:ln>
          </p:spPr>
          <p:txBody>
            <a:bodyPr wrap="none" anchor="ctr"/>
            <a:lstStyle/>
            <a:p>
              <a:endParaRPr lang="en-US"/>
            </a:p>
          </p:txBody>
        </p:sp>
      </p:grpSp>
      <p:grpSp>
        <p:nvGrpSpPr>
          <p:cNvPr id="55" name="Group 54"/>
          <p:cNvGrpSpPr/>
          <p:nvPr/>
        </p:nvGrpSpPr>
        <p:grpSpPr>
          <a:xfrm>
            <a:off x="5029200" y="2362200"/>
            <a:ext cx="2971800" cy="4343400"/>
            <a:chOff x="5029200" y="2362200"/>
            <a:chExt cx="2971800" cy="4343400"/>
          </a:xfrm>
        </p:grpSpPr>
        <p:sp>
          <p:nvSpPr>
            <p:cNvPr id="4118" name="Line 31"/>
            <p:cNvSpPr>
              <a:spLocks noChangeShapeType="1"/>
            </p:cNvSpPr>
            <p:nvPr/>
          </p:nvSpPr>
          <p:spPr bwMode="auto">
            <a:xfrm>
              <a:off x="6858000" y="4953000"/>
              <a:ext cx="0" cy="609600"/>
            </a:xfrm>
            <a:prstGeom prst="line">
              <a:avLst/>
            </a:prstGeom>
            <a:noFill/>
            <a:ln w="57150">
              <a:solidFill>
                <a:schemeClr val="tx1"/>
              </a:solidFill>
              <a:round/>
              <a:headEnd type="triangle" w="med" len="med"/>
              <a:tailEnd type="triangle" w="med" len="med"/>
            </a:ln>
          </p:spPr>
          <p:txBody>
            <a:bodyPr/>
            <a:lstStyle/>
            <a:p>
              <a:endParaRPr lang="en-US"/>
            </a:p>
          </p:txBody>
        </p:sp>
        <p:grpSp>
          <p:nvGrpSpPr>
            <p:cNvPr id="4120" name="Group 24"/>
            <p:cNvGrpSpPr>
              <a:grpSpLocks/>
            </p:cNvGrpSpPr>
            <p:nvPr/>
          </p:nvGrpSpPr>
          <p:grpSpPr bwMode="auto">
            <a:xfrm>
              <a:off x="6169025" y="5638800"/>
              <a:ext cx="1450975" cy="1066800"/>
              <a:chOff x="480" y="2736"/>
              <a:chExt cx="914" cy="672"/>
            </a:xfrm>
          </p:grpSpPr>
          <p:sp>
            <p:nvSpPr>
              <p:cNvPr id="4126" name="AutoShape 25"/>
              <p:cNvSpPr>
                <a:spLocks noChangeArrowheads="1"/>
              </p:cNvSpPr>
              <p:nvPr/>
            </p:nvSpPr>
            <p:spPr bwMode="auto">
              <a:xfrm>
                <a:off x="480" y="2736"/>
                <a:ext cx="912" cy="672"/>
              </a:xfrm>
              <a:prstGeom prst="flowChartMagneticDisk">
                <a:avLst/>
              </a:prstGeom>
              <a:solidFill>
                <a:srgbClr val="54B1B8"/>
              </a:solidFill>
              <a:ln w="9525">
                <a:solidFill>
                  <a:schemeClr val="tx1"/>
                </a:solidFill>
                <a:round/>
                <a:headEnd/>
                <a:tailEnd/>
              </a:ln>
            </p:spPr>
            <p:txBody>
              <a:bodyPr wrap="none" anchor="ctr"/>
              <a:lstStyle/>
              <a:p>
                <a:endParaRPr lang="en-US"/>
              </a:p>
            </p:txBody>
          </p:sp>
          <p:sp>
            <p:nvSpPr>
              <p:cNvPr id="4127" name="Text Box 26"/>
              <p:cNvSpPr txBox="1">
                <a:spLocks noChangeArrowheads="1"/>
              </p:cNvSpPr>
              <p:nvPr/>
            </p:nvSpPr>
            <p:spPr bwMode="auto">
              <a:xfrm>
                <a:off x="566" y="2951"/>
                <a:ext cx="828" cy="231"/>
              </a:xfrm>
              <a:prstGeom prst="rect">
                <a:avLst/>
              </a:prstGeom>
              <a:solidFill>
                <a:srgbClr val="54B1B8"/>
              </a:solidFill>
              <a:ln w="9525">
                <a:noFill/>
                <a:miter lim="800000"/>
                <a:headEnd/>
                <a:tailEnd/>
              </a:ln>
            </p:spPr>
            <p:txBody>
              <a:bodyPr wrap="none">
                <a:spAutoFit/>
              </a:bodyPr>
              <a:lstStyle/>
              <a:p>
                <a:r>
                  <a:rPr lang="en-US" b="0"/>
                  <a:t>Knowledge</a:t>
                </a:r>
              </a:p>
            </p:txBody>
          </p:sp>
        </p:grpSp>
        <p:pic>
          <p:nvPicPr>
            <p:cNvPr id="4123" name="Picture 29" descr="j0285750"/>
            <p:cNvPicPr>
              <a:picLocks noChangeAspect="1" noChangeArrowheads="1"/>
            </p:cNvPicPr>
            <p:nvPr/>
          </p:nvPicPr>
          <p:blipFill>
            <a:blip r:embed="rId2" cstate="print"/>
            <a:srcRect/>
            <a:stretch>
              <a:fillRect/>
            </a:stretch>
          </p:blipFill>
          <p:spPr bwMode="auto">
            <a:xfrm>
              <a:off x="6019800" y="3810000"/>
              <a:ext cx="1824038" cy="1120775"/>
            </a:xfrm>
            <a:prstGeom prst="rect">
              <a:avLst/>
            </a:prstGeom>
            <a:noFill/>
            <a:ln w="9525">
              <a:noFill/>
              <a:miter lim="800000"/>
              <a:headEnd/>
              <a:tailEnd/>
            </a:ln>
          </p:spPr>
        </p:pic>
        <p:sp>
          <p:nvSpPr>
            <p:cNvPr id="4124" name="Text Box 30"/>
            <p:cNvSpPr txBox="1">
              <a:spLocks noChangeArrowheads="1"/>
            </p:cNvSpPr>
            <p:nvPr/>
          </p:nvSpPr>
          <p:spPr bwMode="auto">
            <a:xfrm>
              <a:off x="7054850" y="3519488"/>
              <a:ext cx="946150" cy="366713"/>
            </a:xfrm>
            <a:prstGeom prst="rect">
              <a:avLst/>
            </a:prstGeom>
            <a:noFill/>
            <a:ln w="9525">
              <a:noFill/>
              <a:miter lim="800000"/>
              <a:headEnd/>
              <a:tailEnd/>
            </a:ln>
          </p:spPr>
          <p:txBody>
            <a:bodyPr wrap="none">
              <a:spAutoFit/>
            </a:bodyPr>
            <a:lstStyle/>
            <a:p>
              <a:r>
                <a:rPr lang="en-US" b="0"/>
                <a:t>System</a:t>
              </a:r>
            </a:p>
          </p:txBody>
        </p:sp>
        <p:sp>
          <p:nvSpPr>
            <p:cNvPr id="4125" name="Line 32"/>
            <p:cNvSpPr>
              <a:spLocks noChangeShapeType="1"/>
            </p:cNvSpPr>
            <p:nvPr/>
          </p:nvSpPr>
          <p:spPr bwMode="auto">
            <a:xfrm>
              <a:off x="6019800" y="3276600"/>
              <a:ext cx="533400" cy="533400"/>
            </a:xfrm>
            <a:prstGeom prst="line">
              <a:avLst/>
            </a:prstGeom>
            <a:noFill/>
            <a:ln w="57150">
              <a:solidFill>
                <a:schemeClr val="tx1"/>
              </a:solidFill>
              <a:round/>
              <a:headEnd type="triangle" w="med" len="med"/>
              <a:tailEnd type="triangle" w="med" len="med"/>
            </a:ln>
          </p:spPr>
          <p:txBody>
            <a:bodyPr/>
            <a:lstStyle/>
            <a:p>
              <a:endParaRPr lang="en-US"/>
            </a:p>
          </p:txBody>
        </p:sp>
        <p:grpSp>
          <p:nvGrpSpPr>
            <p:cNvPr id="49" name="Group 17"/>
            <p:cNvGrpSpPr>
              <a:grpSpLocks/>
            </p:cNvGrpSpPr>
            <p:nvPr/>
          </p:nvGrpSpPr>
          <p:grpSpPr bwMode="auto">
            <a:xfrm>
              <a:off x="5029200" y="2362200"/>
              <a:ext cx="838200" cy="990600"/>
              <a:chOff x="336" y="816"/>
              <a:chExt cx="2725" cy="2736"/>
            </a:xfrm>
          </p:grpSpPr>
          <p:pic>
            <p:nvPicPr>
              <p:cNvPr id="50" name="Picture 18" descr="3"/>
              <p:cNvPicPr>
                <a:picLocks noChangeAspect="1" noChangeArrowheads="1"/>
              </p:cNvPicPr>
              <p:nvPr/>
            </p:nvPicPr>
            <p:blipFill>
              <a:blip r:embed="rId3" cstate="print"/>
              <a:srcRect/>
              <a:stretch>
                <a:fillRect/>
              </a:stretch>
            </p:blipFill>
            <p:spPr bwMode="auto">
              <a:xfrm>
                <a:off x="336" y="816"/>
                <a:ext cx="2725" cy="2736"/>
              </a:xfrm>
              <a:prstGeom prst="rect">
                <a:avLst/>
              </a:prstGeom>
              <a:noFill/>
              <a:ln w="9525">
                <a:noFill/>
                <a:miter lim="800000"/>
                <a:headEnd/>
                <a:tailEnd/>
              </a:ln>
            </p:spPr>
          </p:pic>
          <p:sp>
            <p:nvSpPr>
              <p:cNvPr id="51" name="Rectangle 19"/>
              <p:cNvSpPr>
                <a:spLocks noChangeArrowheads="1"/>
              </p:cNvSpPr>
              <p:nvPr/>
            </p:nvSpPr>
            <p:spPr bwMode="auto">
              <a:xfrm>
                <a:off x="1056" y="2832"/>
                <a:ext cx="48" cy="48"/>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52" name="Rectangle 20"/>
              <p:cNvSpPr>
                <a:spLocks noChangeArrowheads="1"/>
              </p:cNvSpPr>
              <p:nvPr/>
            </p:nvSpPr>
            <p:spPr bwMode="auto">
              <a:xfrm>
                <a:off x="2208" y="2736"/>
                <a:ext cx="48" cy="48"/>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53" name="Rectangle 21"/>
              <p:cNvSpPr>
                <a:spLocks noChangeArrowheads="1"/>
              </p:cNvSpPr>
              <p:nvPr/>
            </p:nvSpPr>
            <p:spPr bwMode="auto">
              <a:xfrm>
                <a:off x="1584" y="1920"/>
                <a:ext cx="48" cy="48"/>
              </a:xfrm>
              <a:prstGeom prst="rect">
                <a:avLst/>
              </a:prstGeom>
              <a:solidFill>
                <a:srgbClr val="FFFFFF"/>
              </a:solidFill>
              <a:ln w="9525">
                <a:solidFill>
                  <a:srgbClr val="000000"/>
                </a:solidFill>
                <a:miter lim="800000"/>
                <a:headEnd/>
                <a:tailEnd/>
              </a:ln>
            </p:spPr>
            <p:txBody>
              <a:bodyPr wrap="none" anchor="ct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25354E99-F4E9-4CEF-A64B-6F8CC3A1803D}" type="slidenum">
              <a:rPr lang="en-US" altLang="en-US">
                <a:solidFill>
                  <a:srgbClr val="000000"/>
                </a:solidFill>
              </a:rPr>
              <a:pPr>
                <a:defRPr/>
              </a:pPr>
              <a:t>40</a:t>
            </a:fld>
            <a:endParaRPr lang="en-US" altLang="en-US">
              <a:solidFill>
                <a:srgbClr val="000000"/>
              </a:solidFill>
            </a:endParaRPr>
          </a:p>
        </p:txBody>
      </p:sp>
      <p:sp>
        <p:nvSpPr>
          <p:cNvPr id="18435" name="Rectangle 2"/>
          <p:cNvSpPr>
            <a:spLocks noGrp="1" noChangeArrowheads="1"/>
          </p:cNvSpPr>
          <p:nvPr>
            <p:ph type="title"/>
          </p:nvPr>
        </p:nvSpPr>
        <p:spPr/>
        <p:txBody>
          <a:bodyPr/>
          <a:lstStyle/>
          <a:p>
            <a:pPr eaLnBrk="1" hangingPunct="1"/>
            <a:r>
              <a:rPr lang="en-US" smtClean="0"/>
              <a:t>Evolving Domain Knowledge</a:t>
            </a:r>
          </a:p>
        </p:txBody>
      </p:sp>
      <p:sp>
        <p:nvSpPr>
          <p:cNvPr id="18436" name="Rectangle 3"/>
          <p:cNvSpPr>
            <a:spLocks noGrp="1" noChangeArrowheads="1"/>
          </p:cNvSpPr>
          <p:nvPr>
            <p:ph type="body" idx="1"/>
          </p:nvPr>
        </p:nvSpPr>
        <p:spPr/>
        <p:txBody>
          <a:bodyPr/>
          <a:lstStyle/>
          <a:p>
            <a:pPr eaLnBrk="1" hangingPunct="1"/>
            <a:r>
              <a:rPr lang="en-US" smtClean="0">
                <a:cs typeface="Times New Roman" pitchFamily="18" charset="0"/>
              </a:rPr>
              <a:t>Input: training scripts</a:t>
            </a:r>
          </a:p>
          <a:p>
            <a:pPr lvl="1" eaLnBrk="1" hangingPunct="1"/>
            <a:r>
              <a:rPr lang="en-US" smtClean="0">
                <a:cs typeface="Times New Roman" pitchFamily="18" charset="0"/>
              </a:rPr>
              <a:t>Manually designed scripts</a:t>
            </a:r>
          </a:p>
          <a:p>
            <a:pPr lvl="1" eaLnBrk="1" hangingPunct="1"/>
            <a:r>
              <a:rPr lang="en-US" smtClean="0">
                <a:cs typeface="Times New Roman" pitchFamily="18" charset="0"/>
              </a:rPr>
              <a:t>Dynamic or evolutionary scripts</a:t>
            </a:r>
          </a:p>
          <a:p>
            <a:pPr eaLnBrk="1" hangingPunct="1"/>
            <a:r>
              <a:rPr lang="en-US" smtClean="0">
                <a:cs typeface="Times New Roman" pitchFamily="18" charset="0"/>
              </a:rPr>
              <a:t>Output: chromosomes representing candidate solutions (i.e., winning counter-strategies)</a:t>
            </a:r>
            <a:endParaRPr lang="en-US" smtClean="0"/>
          </a:p>
        </p:txBody>
      </p:sp>
    </p:spTree>
    <p:extLst>
      <p:ext uri="{BB962C8B-B14F-4D97-AF65-F5344CB8AC3E}">
        <p14:creationId xmlns:p14="http://schemas.microsoft.com/office/powerpoint/2010/main" val="34729827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42B19AE1-12F4-4554-9926-17B3312F9BEC}" type="slidenum">
              <a:rPr lang="en-US" altLang="en-US">
                <a:solidFill>
                  <a:srgbClr val="000000"/>
                </a:solidFill>
              </a:rPr>
              <a:pPr>
                <a:defRPr/>
              </a:pPr>
              <a:t>41</a:t>
            </a:fld>
            <a:endParaRPr lang="en-US" altLang="en-US">
              <a:solidFill>
                <a:srgbClr val="000000"/>
              </a:solidFill>
            </a:endParaRPr>
          </a:p>
        </p:txBody>
      </p:sp>
      <p:sp>
        <p:nvSpPr>
          <p:cNvPr id="1028" name="Rectangle 2"/>
          <p:cNvSpPr>
            <a:spLocks noGrp="1" noChangeArrowheads="1"/>
          </p:cNvSpPr>
          <p:nvPr>
            <p:ph type="title"/>
          </p:nvPr>
        </p:nvSpPr>
        <p:spPr/>
        <p:txBody>
          <a:bodyPr/>
          <a:lstStyle/>
          <a:p>
            <a:pPr eaLnBrk="1" hangingPunct="1"/>
            <a:r>
              <a:rPr lang="en-US" smtClean="0"/>
              <a:t>Chromosome</a:t>
            </a:r>
          </a:p>
        </p:txBody>
      </p:sp>
      <p:graphicFrame>
        <p:nvGraphicFramePr>
          <p:cNvPr id="1026" name="Object 3"/>
          <p:cNvGraphicFramePr>
            <a:graphicFrameLocks noChangeAspect="1"/>
          </p:cNvGraphicFramePr>
          <p:nvPr/>
        </p:nvGraphicFramePr>
        <p:xfrm>
          <a:off x="304800" y="2057400"/>
          <a:ext cx="8458200" cy="3635375"/>
        </p:xfrm>
        <a:graphic>
          <a:graphicData uri="http://schemas.openxmlformats.org/presentationml/2006/ole">
            <mc:AlternateContent xmlns:mc="http://schemas.openxmlformats.org/markup-compatibility/2006">
              <mc:Choice xmlns:v="urn:schemas-microsoft-com:vml" Requires="v">
                <p:oleObj spid="_x0000_s1035" name="Figuur" r:id="rId3" imgW="6972480" imgH="2629080" progId="Word.Picture.8">
                  <p:embed/>
                </p:oleObj>
              </mc:Choice>
              <mc:Fallback>
                <p:oleObj name="Figuur" r:id="rId3" imgW="6972480" imgH="2629080"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057400"/>
                        <a:ext cx="8458200" cy="363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433804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C8915552-1DFD-458E-82A6-813A8AC39972}" type="slidenum">
              <a:rPr lang="en-US" altLang="en-US">
                <a:solidFill>
                  <a:srgbClr val="000000"/>
                </a:solidFill>
              </a:rPr>
              <a:pPr>
                <a:defRPr/>
              </a:pPr>
              <a:t>42</a:t>
            </a:fld>
            <a:endParaRPr lang="en-US" altLang="en-US">
              <a:solidFill>
                <a:srgbClr val="000000"/>
              </a:solidFill>
            </a:endParaRPr>
          </a:p>
        </p:txBody>
      </p:sp>
      <p:sp>
        <p:nvSpPr>
          <p:cNvPr id="19459" name="Rectangle 2"/>
          <p:cNvSpPr>
            <a:spLocks noGrp="1" noChangeArrowheads="1"/>
          </p:cNvSpPr>
          <p:nvPr>
            <p:ph type="title"/>
          </p:nvPr>
        </p:nvSpPr>
        <p:spPr/>
        <p:txBody>
          <a:bodyPr/>
          <a:lstStyle/>
          <a:p>
            <a:pPr eaLnBrk="1" hangingPunct="1"/>
            <a:r>
              <a:rPr lang="en-US" smtClean="0"/>
              <a:t>Automatically Extracting Tactics</a:t>
            </a:r>
          </a:p>
        </p:txBody>
      </p:sp>
      <p:sp>
        <p:nvSpPr>
          <p:cNvPr id="19460" name="Rectangle 3"/>
          <p:cNvSpPr>
            <a:spLocks noGrp="1" noChangeArrowheads="1"/>
          </p:cNvSpPr>
          <p:nvPr>
            <p:ph type="body" idx="1"/>
          </p:nvPr>
        </p:nvSpPr>
        <p:spPr>
          <a:xfrm>
            <a:off x="457200" y="1905000"/>
            <a:ext cx="8229600" cy="4530725"/>
          </a:xfrm>
        </p:spPr>
        <p:txBody>
          <a:bodyPr/>
          <a:lstStyle/>
          <a:p>
            <a:pPr eaLnBrk="1" hangingPunct="1"/>
            <a:r>
              <a:rPr lang="en-US" smtClean="0"/>
              <a:t>Use states to distinguish tactics in chromosome! </a:t>
            </a:r>
          </a:p>
          <a:p>
            <a:pPr eaLnBrk="1" hangingPunct="1"/>
            <a:r>
              <a:rPr lang="en-US" smtClean="0"/>
              <a:t>All genes grouped in a specific state constitutes a tactic that will be inserted into the corresponding knowledge base</a:t>
            </a:r>
          </a:p>
        </p:txBody>
      </p:sp>
      <p:pic>
        <p:nvPicPr>
          <p:cNvPr id="19461" name="Picture 4" descr="chromos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495800"/>
            <a:ext cx="8686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8981533"/>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E313AF84-75B9-48F7-9134-0B1B8660F02D}" type="slidenum">
              <a:rPr lang="en-US" altLang="en-US">
                <a:solidFill>
                  <a:srgbClr val="000000"/>
                </a:solidFill>
              </a:rPr>
              <a:pPr>
                <a:defRPr/>
              </a:pPr>
              <a:t>43</a:t>
            </a:fld>
            <a:endParaRPr lang="en-US" altLang="en-US">
              <a:solidFill>
                <a:srgbClr val="000000"/>
              </a:solidFill>
            </a:endParaRPr>
          </a:p>
        </p:txBody>
      </p:sp>
      <p:sp>
        <p:nvSpPr>
          <p:cNvPr id="20483" name="Rectangle 2"/>
          <p:cNvSpPr>
            <a:spLocks noGrp="1" noChangeArrowheads="1"/>
          </p:cNvSpPr>
          <p:nvPr>
            <p:ph type="title"/>
          </p:nvPr>
        </p:nvSpPr>
        <p:spPr/>
        <p:txBody>
          <a:bodyPr/>
          <a:lstStyle/>
          <a:p>
            <a:pPr eaLnBrk="1" hangingPunct="1"/>
            <a:r>
              <a:rPr lang="en-US" smtClean="0"/>
              <a:t>Genetic Operators</a:t>
            </a:r>
          </a:p>
        </p:txBody>
      </p:sp>
      <p:sp>
        <p:nvSpPr>
          <p:cNvPr id="20484" name="Rectangle 3"/>
          <p:cNvSpPr>
            <a:spLocks noGrp="1" noChangeArrowheads="1"/>
          </p:cNvSpPr>
          <p:nvPr>
            <p:ph type="body" idx="1"/>
          </p:nvPr>
        </p:nvSpPr>
        <p:spPr/>
        <p:txBody>
          <a:bodyPr/>
          <a:lstStyle/>
          <a:p>
            <a:pPr eaLnBrk="1" hangingPunct="1"/>
            <a:r>
              <a:rPr lang="en-US" smtClean="0"/>
              <a:t>State Crossover</a:t>
            </a:r>
          </a:p>
          <a:p>
            <a:pPr eaLnBrk="1" hangingPunct="1"/>
            <a:r>
              <a:rPr lang="en-US" smtClean="0"/>
              <a:t>Gene Replace Mutation</a:t>
            </a:r>
          </a:p>
          <a:p>
            <a:pPr eaLnBrk="1" hangingPunct="1"/>
            <a:r>
              <a:rPr lang="en-US" smtClean="0"/>
              <a:t>Gene Biased Mutation</a:t>
            </a:r>
          </a:p>
          <a:p>
            <a:pPr eaLnBrk="1" hangingPunct="1"/>
            <a:r>
              <a:rPr lang="en-US" smtClean="0"/>
              <a:t>Randomization</a:t>
            </a:r>
          </a:p>
        </p:txBody>
      </p:sp>
      <p:sp>
        <p:nvSpPr>
          <p:cNvPr id="20485" name="Rectangle 4"/>
          <p:cNvSpPr>
            <a:spLocks noChangeArrowheads="1"/>
          </p:cNvSpPr>
          <p:nvPr/>
        </p:nvSpPr>
        <p:spPr bwMode="auto">
          <a:xfrm>
            <a:off x="1195388" y="2514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endParaRPr lang="en-US" b="0" smtClean="0">
              <a:solidFill>
                <a:srgbClr val="000000"/>
              </a:solidFill>
              <a:latin typeface="Verdana" pitchFamily="34" charset="0"/>
            </a:endParaRPr>
          </a:p>
        </p:txBody>
      </p:sp>
    </p:spTree>
    <p:extLst>
      <p:ext uri="{BB962C8B-B14F-4D97-AF65-F5344CB8AC3E}">
        <p14:creationId xmlns:p14="http://schemas.microsoft.com/office/powerpoint/2010/main" val="26167205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1B3C5FCF-2D04-46E9-BBC7-77A60C66E1F4}" type="slidenum">
              <a:rPr lang="en-US" altLang="en-US">
                <a:solidFill>
                  <a:srgbClr val="000000"/>
                </a:solidFill>
              </a:rPr>
              <a:pPr>
                <a:defRPr/>
              </a:pPr>
              <a:t>44</a:t>
            </a:fld>
            <a:endParaRPr lang="en-US" altLang="en-US">
              <a:solidFill>
                <a:srgbClr val="000000"/>
              </a:solidFill>
            </a:endParaRPr>
          </a:p>
        </p:txBody>
      </p:sp>
      <p:sp>
        <p:nvSpPr>
          <p:cNvPr id="21507" name="Rectangle 2"/>
          <p:cNvSpPr>
            <a:spLocks noGrp="1" noChangeArrowheads="1"/>
          </p:cNvSpPr>
          <p:nvPr>
            <p:ph type="title"/>
          </p:nvPr>
        </p:nvSpPr>
        <p:spPr/>
        <p:txBody>
          <a:bodyPr/>
          <a:lstStyle/>
          <a:p>
            <a:pPr eaLnBrk="1" hangingPunct="1"/>
            <a:r>
              <a:rPr lang="en-US" smtClean="0"/>
              <a:t>Evaluation of Automatic Approach</a:t>
            </a:r>
          </a:p>
        </p:txBody>
      </p:sp>
      <p:sp>
        <p:nvSpPr>
          <p:cNvPr id="21508" name="Rectangle 5"/>
          <p:cNvSpPr>
            <a:spLocks noChangeArrowheads="1"/>
          </p:cNvSpPr>
          <p:nvPr/>
        </p:nvSpPr>
        <p:spPr bwMode="auto">
          <a:xfrm>
            <a:off x="457200" y="2057400"/>
            <a:ext cx="8229600" cy="3429000"/>
          </a:xfrm>
          <a:prstGeom prst="rect">
            <a:avLst/>
          </a:prstGeom>
          <a:solidFill>
            <a:srgbClr val="CCFFFF"/>
          </a:solidFill>
          <a:ln w="9525">
            <a:solidFill>
              <a:schemeClr val="tx1"/>
            </a:solidFill>
            <a:miter lim="800000"/>
            <a:headEnd/>
            <a:tailEnd/>
          </a:ln>
        </p:spPr>
        <p:txBody>
          <a:bodyPr/>
          <a:lstStyle/>
          <a:p>
            <a:pPr marL="342900" indent="-342900" eaLnBrk="1" hangingPunct="1">
              <a:lnSpc>
                <a:spcPct val="90000"/>
              </a:lnSpc>
              <a:spcBef>
                <a:spcPct val="20000"/>
              </a:spcBef>
              <a:buClr>
                <a:srgbClr val="CC9900"/>
              </a:buClr>
              <a:buSzPct val="65000"/>
              <a:buFont typeface="Wingdings" pitchFamily="2" charset="2"/>
              <a:buNone/>
            </a:pPr>
            <a:r>
              <a:rPr lang="en-US" b="0" smtClean="0">
                <a:solidFill>
                  <a:srgbClr val="000000"/>
                </a:solidFill>
                <a:latin typeface="Arial" pitchFamily="34" charset="0"/>
              </a:rPr>
              <a:t>Benefits</a:t>
            </a:r>
          </a:p>
          <a:p>
            <a:pPr marL="342900" indent="-342900" eaLnBrk="1" hangingPunct="1">
              <a:spcBef>
                <a:spcPct val="20000"/>
              </a:spcBef>
              <a:buClr>
                <a:srgbClr val="3B812F"/>
              </a:buClr>
              <a:buSzPct val="60000"/>
              <a:buFont typeface="Wingdings" pitchFamily="2" charset="2"/>
              <a:buChar char="q"/>
            </a:pPr>
            <a:r>
              <a:rPr lang="en-US" sz="2200" b="0" smtClean="0">
                <a:solidFill>
                  <a:srgbClr val="000000"/>
                </a:solidFill>
                <a:latin typeface="Arial" pitchFamily="34" charset="0"/>
              </a:rPr>
              <a:t>Less time consuming compared to other approaches (knowledge base automatically generated)</a:t>
            </a:r>
          </a:p>
          <a:p>
            <a:pPr marL="342900" indent="-342900" eaLnBrk="1" hangingPunct="1">
              <a:spcBef>
                <a:spcPct val="20000"/>
              </a:spcBef>
              <a:buClr>
                <a:srgbClr val="3B812F"/>
              </a:buClr>
              <a:buSzPct val="60000"/>
              <a:buFont typeface="Wingdings" pitchFamily="2" charset="2"/>
              <a:buChar char="q"/>
            </a:pPr>
            <a:r>
              <a:rPr lang="en-US" sz="2200" b="0" smtClean="0">
                <a:solidFill>
                  <a:srgbClr val="000000"/>
                </a:solidFill>
                <a:latin typeface="Arial" pitchFamily="34" charset="0"/>
              </a:rPr>
              <a:t>Qualitatively better domain knowledge compared to semi-automatic improved knowledge base:</a:t>
            </a:r>
          </a:p>
          <a:p>
            <a:pPr marL="742950" lvl="1" indent="-285750" eaLnBrk="1" hangingPunct="1">
              <a:spcBef>
                <a:spcPct val="20000"/>
              </a:spcBef>
              <a:buClr>
                <a:srgbClr val="3B812F"/>
              </a:buClr>
              <a:buSzPct val="60000"/>
              <a:buFont typeface="Wingdings" pitchFamily="2" charset="2"/>
              <a:buChar char="q"/>
            </a:pPr>
            <a:r>
              <a:rPr lang="en-US" sz="2200" b="0" smtClean="0">
                <a:solidFill>
                  <a:srgbClr val="000000"/>
                </a:solidFill>
                <a:latin typeface="Arial" pitchFamily="34" charset="0"/>
              </a:rPr>
              <a:t>Overall 15% more games are won</a:t>
            </a:r>
          </a:p>
          <a:p>
            <a:pPr marL="742950" lvl="1" indent="-285750" eaLnBrk="1" hangingPunct="1">
              <a:spcBef>
                <a:spcPct val="20000"/>
              </a:spcBef>
              <a:buClr>
                <a:srgbClr val="3B812F"/>
              </a:buClr>
              <a:buSzPct val="60000"/>
              <a:buFont typeface="Wingdings" pitchFamily="2" charset="2"/>
              <a:buChar char="q"/>
            </a:pPr>
            <a:r>
              <a:rPr lang="en-US" sz="2200" b="0" smtClean="0">
                <a:solidFill>
                  <a:srgbClr val="000000"/>
                </a:solidFill>
                <a:latin typeface="Arial" pitchFamily="34" charset="0"/>
              </a:rPr>
              <a:t>Converged to solution (i.e., learns to win) two times faster against medium-skilled opponents</a:t>
            </a:r>
          </a:p>
          <a:p>
            <a:pPr marL="742950" lvl="1" indent="-285750" eaLnBrk="1" hangingPunct="1">
              <a:spcBef>
                <a:spcPct val="20000"/>
              </a:spcBef>
              <a:buClr>
                <a:srgbClr val="3B812F"/>
              </a:buClr>
              <a:buSzPct val="60000"/>
              <a:buFont typeface="Wingdings" pitchFamily="2" charset="2"/>
              <a:buChar char="q"/>
            </a:pPr>
            <a:r>
              <a:rPr lang="en-US" sz="2200" b="0" smtClean="0">
                <a:solidFill>
                  <a:srgbClr val="000000"/>
                </a:solidFill>
                <a:latin typeface="Arial" pitchFamily="34" charset="0"/>
              </a:rPr>
              <a:t>Dynamic Scripting learned to cope with strong opponents</a:t>
            </a:r>
          </a:p>
        </p:txBody>
      </p:sp>
      <p:sp>
        <p:nvSpPr>
          <p:cNvPr id="21509" name="Rectangle 6"/>
          <p:cNvSpPr>
            <a:spLocks noChangeArrowheads="1"/>
          </p:cNvSpPr>
          <p:nvPr/>
        </p:nvSpPr>
        <p:spPr bwMode="auto">
          <a:xfrm>
            <a:off x="457200" y="5562600"/>
            <a:ext cx="8229600" cy="838200"/>
          </a:xfrm>
          <a:prstGeom prst="rect">
            <a:avLst/>
          </a:prstGeom>
          <a:solidFill>
            <a:srgbClr val="FFCC00"/>
          </a:solidFill>
          <a:ln w="9525">
            <a:solidFill>
              <a:schemeClr val="tx1"/>
            </a:solidFill>
            <a:miter lim="800000"/>
            <a:headEnd/>
            <a:tailEnd/>
          </a:ln>
        </p:spPr>
        <p:txBody>
          <a:bodyPr/>
          <a:lstStyle/>
          <a:p>
            <a:pPr marL="342900" indent="-342900" eaLnBrk="1" hangingPunct="1">
              <a:lnSpc>
                <a:spcPct val="90000"/>
              </a:lnSpc>
              <a:spcBef>
                <a:spcPct val="20000"/>
              </a:spcBef>
              <a:buClr>
                <a:srgbClr val="CC9900"/>
              </a:buClr>
              <a:buSzPct val="65000"/>
              <a:buFont typeface="Wingdings" pitchFamily="2" charset="2"/>
              <a:buNone/>
            </a:pPr>
            <a:r>
              <a:rPr lang="en-US" sz="2000" b="0" smtClean="0">
                <a:solidFill>
                  <a:srgbClr val="000000"/>
                </a:solidFill>
                <a:latin typeface="Arial" pitchFamily="34" charset="0"/>
              </a:rPr>
              <a:t>Limitations</a:t>
            </a:r>
          </a:p>
          <a:p>
            <a:pPr marL="342900" indent="-342900" eaLnBrk="1" hangingPunct="1">
              <a:lnSpc>
                <a:spcPct val="90000"/>
              </a:lnSpc>
              <a:spcBef>
                <a:spcPct val="20000"/>
              </a:spcBef>
              <a:buClr>
                <a:srgbClr val="CC9900"/>
              </a:buClr>
              <a:buSzPct val="65000"/>
              <a:buFont typeface="Wingdings" pitchFamily="2" charset="2"/>
              <a:buChar char="n"/>
            </a:pPr>
            <a:r>
              <a:rPr lang="en-US" sz="2200" b="0" smtClean="0">
                <a:solidFill>
                  <a:srgbClr val="000000"/>
                </a:solidFill>
                <a:latin typeface="Arial" pitchFamily="34" charset="0"/>
              </a:rPr>
              <a:t>Danger of knowledge base over fitting</a:t>
            </a:r>
          </a:p>
        </p:txBody>
      </p:sp>
    </p:spTree>
    <p:extLst>
      <p:ext uri="{BB962C8B-B14F-4D97-AF65-F5344CB8AC3E}">
        <p14:creationId xmlns:p14="http://schemas.microsoft.com/office/powerpoint/2010/main" val="32701122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t>Final Remarks</a:t>
            </a:r>
          </a:p>
        </p:txBody>
      </p:sp>
      <p:sp>
        <p:nvSpPr>
          <p:cNvPr id="38915" name="Rectangle 3"/>
          <p:cNvSpPr>
            <a:spLocks noGrp="1" noChangeArrowheads="1"/>
          </p:cNvSpPr>
          <p:nvPr>
            <p:ph type="body" idx="1"/>
          </p:nvPr>
        </p:nvSpPr>
        <p:spPr/>
        <p:txBody>
          <a:bodyPr/>
          <a:lstStyle/>
          <a:p>
            <a:r>
              <a:rPr lang="en-US" sz="2400" dirty="0"/>
              <a:t>Machine</a:t>
            </a:r>
            <a:r>
              <a:rPr lang="en-US" sz="2400" b="1" dirty="0"/>
              <a:t> </a:t>
            </a:r>
            <a:r>
              <a:rPr lang="en-US" sz="2400" dirty="0"/>
              <a:t>learning has been </a:t>
            </a:r>
            <a:r>
              <a:rPr lang="en-US" sz="2400" dirty="0" smtClean="0"/>
              <a:t>successfully </a:t>
            </a:r>
            <a:r>
              <a:rPr lang="en-US" sz="2400" dirty="0"/>
              <a:t>applied in a number of games </a:t>
            </a:r>
          </a:p>
          <a:p>
            <a:pPr lvl="1"/>
            <a:r>
              <a:rPr lang="en-US" sz="2000" dirty="0"/>
              <a:t>We have </a:t>
            </a:r>
            <a:r>
              <a:rPr lang="en-US" sz="2000" dirty="0" smtClean="0"/>
              <a:t>seen some</a:t>
            </a:r>
            <a:r>
              <a:rPr lang="en-US" sz="2000" dirty="0"/>
              <a:t>: decision trees, neural networks</a:t>
            </a:r>
          </a:p>
          <a:p>
            <a:pPr lvl="1"/>
            <a:endParaRPr lang="en-US" sz="2000" dirty="0"/>
          </a:p>
          <a:p>
            <a:r>
              <a:rPr lang="en-US" sz="2400" dirty="0"/>
              <a:t>Still a number of ML techniques haven’t even been tried out</a:t>
            </a:r>
          </a:p>
          <a:p>
            <a:endParaRPr lang="en-US" sz="2400" dirty="0"/>
          </a:p>
          <a:p>
            <a:r>
              <a:rPr lang="en-US" sz="2400" dirty="0"/>
              <a:t>We illustrated a simple approach using Evolutionary Computation and Reinforcement Learning</a:t>
            </a:r>
          </a:p>
          <a:p>
            <a:pPr lvl="1"/>
            <a:r>
              <a:rPr lang="en-US" sz="2000" dirty="0"/>
              <a:t>Lots of </a:t>
            </a:r>
            <a:r>
              <a:rPr lang="en-US" sz="2000" dirty="0" smtClean="0"/>
              <a:t>potential: balancing units in an RTS game, balancing classes in an RPG game, detecting </a:t>
            </a:r>
            <a:r>
              <a:rPr lang="en-US" sz="2000" smtClean="0"/>
              <a:t>hacks in an MMO…</a:t>
            </a:r>
            <a:endParaRPr lang="en-US" sz="2000" dirty="0"/>
          </a:p>
        </p:txBody>
      </p:sp>
    </p:spTree>
    <p:extLst>
      <p:ext uri="{BB962C8B-B14F-4D97-AF65-F5344CB8AC3E}">
        <p14:creationId xmlns:p14="http://schemas.microsoft.com/office/powerpoint/2010/main" val="40089334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C93FBCF-5C42-460C-B6A2-0852DBCAF5AF}" type="slidenum">
              <a:rPr lang="en-US"/>
              <a:pPr/>
              <a:t>5</a:t>
            </a:fld>
            <a:endParaRPr lang="en-US"/>
          </a:p>
        </p:txBody>
      </p:sp>
      <p:sp>
        <p:nvSpPr>
          <p:cNvPr id="528386" name="Rectangle 2"/>
          <p:cNvSpPr>
            <a:spLocks noGrp="1" noChangeArrowheads="1"/>
          </p:cNvSpPr>
          <p:nvPr>
            <p:ph type="body" idx="1"/>
          </p:nvPr>
        </p:nvSpPr>
        <p:spPr>
          <a:xfrm>
            <a:off x="685800" y="1828800"/>
            <a:ext cx="8305800" cy="4343400"/>
          </a:xfrm>
        </p:spPr>
        <p:txBody>
          <a:bodyPr/>
          <a:lstStyle/>
          <a:p>
            <a:r>
              <a:rPr lang="en-US">
                <a:solidFill>
                  <a:srgbClr val="FF0000"/>
                </a:solidFill>
              </a:rPr>
              <a:t>Online</a:t>
            </a:r>
            <a:r>
              <a:rPr lang="en-US"/>
              <a:t> – during gameplay</a:t>
            </a:r>
          </a:p>
          <a:p>
            <a:pPr lvl="1"/>
            <a:r>
              <a:rPr lang="en-US"/>
              <a:t>Adapt to player tactics</a:t>
            </a:r>
          </a:p>
          <a:p>
            <a:pPr lvl="1"/>
            <a:r>
              <a:rPr lang="en-US"/>
              <a:t>Avoid repetition of mistakes</a:t>
            </a:r>
          </a:p>
          <a:p>
            <a:pPr lvl="1"/>
            <a:r>
              <a:rPr lang="en-US"/>
              <a:t>Requirements: computationally cheap, effective, robust, fast learning (Spronck 2004)</a:t>
            </a:r>
            <a:endParaRPr lang="en-US">
              <a:solidFill>
                <a:srgbClr val="FF0000"/>
              </a:solidFill>
            </a:endParaRPr>
          </a:p>
          <a:p>
            <a:r>
              <a:rPr lang="en-US">
                <a:solidFill>
                  <a:srgbClr val="FF0000"/>
                </a:solidFill>
              </a:rPr>
              <a:t>Offline</a:t>
            </a:r>
            <a:r>
              <a:rPr lang="en-US"/>
              <a:t> - before the game is released</a:t>
            </a:r>
          </a:p>
          <a:p>
            <a:pPr lvl="1"/>
            <a:r>
              <a:rPr lang="en-US"/>
              <a:t>Devise new tactics</a:t>
            </a:r>
          </a:p>
          <a:p>
            <a:pPr lvl="1"/>
            <a:r>
              <a:rPr lang="en-US"/>
              <a:t>Discover exploits</a:t>
            </a:r>
          </a:p>
        </p:txBody>
      </p:sp>
      <p:sp>
        <p:nvSpPr>
          <p:cNvPr id="528387" name="Rectangle 3"/>
          <p:cNvSpPr>
            <a:spLocks noGrp="1" noChangeArrowheads="1"/>
          </p:cNvSpPr>
          <p:nvPr>
            <p:ph type="title"/>
          </p:nvPr>
        </p:nvSpPr>
        <p:spPr/>
        <p:txBody>
          <a:bodyPr/>
          <a:lstStyle/>
          <a:p>
            <a:r>
              <a:rPr lang="en-GB"/>
              <a:t>Offline vs. Online Learning</a:t>
            </a:r>
          </a:p>
        </p:txBody>
      </p:sp>
    </p:spTree>
    <p:extLst>
      <p:ext uri="{BB962C8B-B14F-4D97-AF65-F5344CB8AC3E}">
        <p14:creationId xmlns:p14="http://schemas.microsoft.com/office/powerpoint/2010/main" val="33723213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522729B3-6359-4544-8198-2A6DF8FC6E12}" type="slidenum">
              <a:rPr lang="en-US"/>
              <a:pPr/>
              <a:t>6</a:t>
            </a:fld>
            <a:endParaRPr lang="en-US"/>
          </a:p>
        </p:txBody>
      </p:sp>
      <p:sp>
        <p:nvSpPr>
          <p:cNvPr id="492546" name="Rectangle 2"/>
          <p:cNvSpPr>
            <a:spLocks noGrp="1" noChangeArrowheads="1"/>
          </p:cNvSpPr>
          <p:nvPr>
            <p:ph type="title"/>
          </p:nvPr>
        </p:nvSpPr>
        <p:spPr/>
        <p:txBody>
          <a:bodyPr/>
          <a:lstStyle/>
          <a:p>
            <a:pPr algn="ctr"/>
            <a:r>
              <a:rPr lang="en-US" sz="4000"/>
              <a:t>Some Machine Learning Techniques</a:t>
            </a:r>
          </a:p>
        </p:txBody>
      </p:sp>
      <p:pic>
        <p:nvPicPr>
          <p:cNvPr id="492551" name="Picture 7" descr="sweetser_table"/>
          <p:cNvPicPr>
            <a:picLocks noChangeAspect="1" noChangeArrowheads="1"/>
          </p:cNvPicPr>
          <p:nvPr/>
        </p:nvPicPr>
        <p:blipFill>
          <a:blip r:embed="rId3" cstate="print">
            <a:lum contrast="24000"/>
          </a:blip>
          <a:srcRect/>
          <a:stretch>
            <a:fillRect/>
          </a:stretch>
        </p:blipFill>
        <p:spPr bwMode="auto">
          <a:xfrm>
            <a:off x="492369" y="1812926"/>
            <a:ext cx="8159262" cy="4054475"/>
          </a:xfrm>
          <a:prstGeom prst="rect">
            <a:avLst/>
          </a:prstGeom>
          <a:noFill/>
        </p:spPr>
      </p:pic>
    </p:spTree>
    <p:extLst>
      <p:ext uri="{BB962C8B-B14F-4D97-AF65-F5344CB8AC3E}">
        <p14:creationId xmlns:p14="http://schemas.microsoft.com/office/powerpoint/2010/main" val="149032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z="3600" b="1" smtClean="0"/>
              <a:t>Learning: The Big Picture</a:t>
            </a:r>
          </a:p>
        </p:txBody>
      </p:sp>
      <p:sp>
        <p:nvSpPr>
          <p:cNvPr id="5123" name="Text Box 3"/>
          <p:cNvSpPr txBox="1">
            <a:spLocks noChangeArrowheads="1"/>
          </p:cNvSpPr>
          <p:nvPr/>
        </p:nvSpPr>
        <p:spPr bwMode="auto">
          <a:xfrm>
            <a:off x="1066800" y="2092325"/>
            <a:ext cx="7712075" cy="3416300"/>
          </a:xfrm>
          <a:prstGeom prst="rect">
            <a:avLst/>
          </a:prstGeom>
          <a:noFill/>
          <a:ln w="9525">
            <a:noFill/>
            <a:miter lim="800000"/>
            <a:headEnd/>
            <a:tailEnd/>
          </a:ln>
        </p:spPr>
        <p:txBody>
          <a:bodyPr>
            <a:spAutoFit/>
          </a:bodyPr>
          <a:lstStyle/>
          <a:p>
            <a:pPr>
              <a:buFontTx/>
              <a:buChar char="•"/>
            </a:pPr>
            <a:r>
              <a:rPr lang="en-US" sz="2400" b="0" dirty="0"/>
              <a:t>Two forms of learning:</a:t>
            </a:r>
          </a:p>
          <a:p>
            <a:pPr>
              <a:buFontTx/>
              <a:buChar char="•"/>
            </a:pPr>
            <a:endParaRPr lang="en-US" sz="2400" b="0" dirty="0"/>
          </a:p>
          <a:p>
            <a:pPr lvl="1">
              <a:buFont typeface="Wingdings" pitchFamily="2" charset="2"/>
              <a:buChar char="Ø"/>
            </a:pPr>
            <a:r>
              <a:rPr lang="en-US" sz="2400" dirty="0"/>
              <a:t>Supervised</a:t>
            </a:r>
            <a:r>
              <a:rPr lang="en-US" sz="2400" b="0" dirty="0"/>
              <a:t>: the input and output of the learning component can be perceived (for example: </a:t>
            </a:r>
            <a:r>
              <a:rPr lang="en-US" sz="2400" b="0" dirty="0" smtClean="0"/>
              <a:t>experienced player giving friendly </a:t>
            </a:r>
            <a:r>
              <a:rPr lang="en-US" sz="2400" b="0" dirty="0"/>
              <a:t>teacher)</a:t>
            </a:r>
          </a:p>
          <a:p>
            <a:pPr lvl="1">
              <a:buFont typeface="Wingdings" pitchFamily="2" charset="2"/>
              <a:buChar char="Ø"/>
            </a:pPr>
            <a:endParaRPr lang="en-US" sz="2400" b="0" dirty="0"/>
          </a:p>
          <a:p>
            <a:pPr lvl="1">
              <a:buFont typeface="Wingdings" pitchFamily="2" charset="2"/>
              <a:buChar char="Ø"/>
            </a:pPr>
            <a:r>
              <a:rPr lang="en-US" sz="2400" dirty="0"/>
              <a:t>Unsupervised</a:t>
            </a:r>
            <a:r>
              <a:rPr lang="en-US" sz="2400" b="0" dirty="0"/>
              <a:t>: there is no hint about the correct answers of the learning component (for example to find clusters of data)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z="4000" smtClean="0"/>
              <a:t>Classification</a:t>
            </a:r>
            <a:br>
              <a:rPr lang="en-US" sz="4000" smtClean="0"/>
            </a:br>
            <a:r>
              <a:rPr lang="en-US" sz="2800" smtClean="0"/>
              <a:t>(According to the language representation)</a:t>
            </a:r>
          </a:p>
        </p:txBody>
      </p:sp>
      <p:sp>
        <p:nvSpPr>
          <p:cNvPr id="7171" name="Rectangle 3"/>
          <p:cNvSpPr>
            <a:spLocks noGrp="1" noChangeArrowheads="1"/>
          </p:cNvSpPr>
          <p:nvPr>
            <p:ph type="body" idx="1"/>
          </p:nvPr>
        </p:nvSpPr>
        <p:spPr/>
        <p:txBody>
          <a:bodyPr/>
          <a:lstStyle/>
          <a:p>
            <a:pPr eaLnBrk="1" hangingPunct="1"/>
            <a:r>
              <a:rPr lang="en-US" sz="2400" dirty="0" smtClean="0"/>
              <a:t>Symbolic</a:t>
            </a:r>
          </a:p>
          <a:p>
            <a:pPr lvl="1" eaLnBrk="1" hangingPunct="1">
              <a:buFont typeface="Wingdings" pitchFamily="2" charset="2"/>
              <a:buChar char="Ø"/>
            </a:pPr>
            <a:r>
              <a:rPr lang="en-US" sz="2000" dirty="0" smtClean="0"/>
              <a:t>Version Spaces</a:t>
            </a:r>
          </a:p>
          <a:p>
            <a:pPr lvl="1" eaLnBrk="1" hangingPunct="1">
              <a:buFont typeface="Wingdings" pitchFamily="2" charset="2"/>
              <a:buChar char="Ø"/>
            </a:pPr>
            <a:r>
              <a:rPr lang="en-US" sz="2000" dirty="0" smtClean="0"/>
              <a:t>Induction of Decision Trees</a:t>
            </a:r>
          </a:p>
          <a:p>
            <a:pPr lvl="1" eaLnBrk="1" hangingPunct="1">
              <a:buFont typeface="Wingdings" pitchFamily="2" charset="2"/>
              <a:buChar char="Ø"/>
            </a:pPr>
            <a:r>
              <a:rPr lang="en-US" sz="2000" dirty="0" smtClean="0"/>
              <a:t>Explanation-Based Learning</a:t>
            </a:r>
          </a:p>
          <a:p>
            <a:pPr lvl="1" eaLnBrk="1" hangingPunct="1">
              <a:buFont typeface="Wingdings" pitchFamily="2" charset="2"/>
              <a:buChar char="Ø"/>
            </a:pPr>
            <a:r>
              <a:rPr lang="en-US" sz="2000" dirty="0" smtClean="0"/>
              <a:t>…</a:t>
            </a:r>
          </a:p>
          <a:p>
            <a:pPr lvl="1" eaLnBrk="1" hangingPunct="1">
              <a:buFont typeface="Wingdings" pitchFamily="2" charset="2"/>
              <a:buChar char="Ø"/>
            </a:pPr>
            <a:endParaRPr lang="en-US" sz="2000" dirty="0" smtClean="0"/>
          </a:p>
          <a:p>
            <a:pPr eaLnBrk="1" hangingPunct="1"/>
            <a:r>
              <a:rPr lang="en-US" sz="2400" dirty="0" smtClean="0"/>
              <a:t>Sub-symbolic</a:t>
            </a:r>
          </a:p>
          <a:p>
            <a:pPr lvl="1" eaLnBrk="1" hangingPunct="1">
              <a:buFont typeface="Wingdings" pitchFamily="2" charset="2"/>
              <a:buChar char="Ø"/>
            </a:pPr>
            <a:r>
              <a:rPr lang="en-US" sz="2000" dirty="0" smtClean="0"/>
              <a:t>Reinforcement Learning</a:t>
            </a:r>
          </a:p>
          <a:p>
            <a:pPr lvl="1" eaLnBrk="1" hangingPunct="1">
              <a:buFont typeface="Wingdings" pitchFamily="2" charset="2"/>
              <a:buChar char="Ø"/>
            </a:pPr>
            <a:r>
              <a:rPr lang="en-US" sz="2000" dirty="0" smtClean="0"/>
              <a:t>Connectionist</a:t>
            </a:r>
          </a:p>
          <a:p>
            <a:pPr lvl="1" eaLnBrk="1" hangingPunct="1">
              <a:buFont typeface="Wingdings" pitchFamily="2" charset="2"/>
              <a:buChar char="Ø"/>
            </a:pPr>
            <a:r>
              <a:rPr lang="en-US" sz="2000" dirty="0" smtClean="0"/>
              <a:t>Evolutionary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18" name="Rectangle 2"/>
          <p:cNvSpPr>
            <a:spLocks noGrp="1" noChangeArrowheads="1"/>
          </p:cNvSpPr>
          <p:nvPr>
            <p:ph type="ctrTitle"/>
          </p:nvPr>
        </p:nvSpPr>
        <p:spPr/>
        <p:txBody>
          <a:bodyPr/>
          <a:lstStyle/>
          <a:p>
            <a:r>
              <a:rPr lang="en-US" sz="4000" dirty="0" smtClean="0"/>
              <a:t>Induction of Decision Trees</a:t>
            </a:r>
            <a:endParaRPr lang="en-US" sz="4000" b="1" dirty="0"/>
          </a:p>
        </p:txBody>
      </p:sp>
    </p:spTree>
    <p:extLst>
      <p:ext uri="{BB962C8B-B14F-4D97-AF65-F5344CB8AC3E}">
        <p14:creationId xmlns:p14="http://schemas.microsoft.com/office/powerpoint/2010/main" val="344797031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606</TotalTime>
  <Words>4161</Words>
  <Application>Microsoft Office PowerPoint</Application>
  <PresentationFormat>On-screen Show (4:3)</PresentationFormat>
  <Paragraphs>751</Paragraphs>
  <Slides>45</Slides>
  <Notes>23</Notes>
  <HiddenSlides>0</HiddenSlides>
  <MMClips>0</MMClips>
  <ScaleCrop>false</ScaleCrop>
  <HeadingPairs>
    <vt:vector size="6" baseType="variant">
      <vt:variant>
        <vt:lpstr>Theme</vt:lpstr>
      </vt:variant>
      <vt:variant>
        <vt:i4>7</vt:i4>
      </vt:variant>
      <vt:variant>
        <vt:lpstr>Embedded OLE Servers</vt:lpstr>
      </vt:variant>
      <vt:variant>
        <vt:i4>1</vt:i4>
      </vt:variant>
      <vt:variant>
        <vt:lpstr>Slide Titles</vt:lpstr>
      </vt:variant>
      <vt:variant>
        <vt:i4>45</vt:i4>
      </vt:variant>
    </vt:vector>
  </HeadingPairs>
  <TitlesOfParts>
    <vt:vector size="53" baseType="lpstr">
      <vt:lpstr>Default Design</vt:lpstr>
      <vt:lpstr>1_Default Design</vt:lpstr>
      <vt:lpstr>Edge</vt:lpstr>
      <vt:lpstr>2_Default Design</vt:lpstr>
      <vt:lpstr>3_Default Design</vt:lpstr>
      <vt:lpstr>4_Default Design</vt:lpstr>
      <vt:lpstr>5_Default Design</vt:lpstr>
      <vt:lpstr>Figuur</vt:lpstr>
      <vt:lpstr>Other Potential Machine Learning Uses</vt:lpstr>
      <vt:lpstr>Game AI: The Last Frontier</vt:lpstr>
      <vt:lpstr>Why Learning of Game AI?</vt:lpstr>
      <vt:lpstr>What Is Machine Learning?</vt:lpstr>
      <vt:lpstr>Offline vs. Online Learning</vt:lpstr>
      <vt:lpstr>Some Machine Learning Techniques</vt:lpstr>
      <vt:lpstr>Learning: The Big Picture</vt:lpstr>
      <vt:lpstr>Classification (According to the language representation)</vt:lpstr>
      <vt:lpstr>Induction of Decision Trees</vt:lpstr>
      <vt:lpstr>Example</vt:lpstr>
      <vt:lpstr>Example of a Decision Tree</vt:lpstr>
      <vt:lpstr>Induction</vt:lpstr>
      <vt:lpstr>Induction of Decision Trees</vt:lpstr>
      <vt:lpstr>Decision Trees in Gaming</vt:lpstr>
      <vt:lpstr>Decision Trees in Black &amp; White</vt:lpstr>
      <vt:lpstr>Decision Trees in Black &amp; White</vt:lpstr>
      <vt:lpstr>Decision Trees in Black &amp; White</vt:lpstr>
      <vt:lpstr>Reinforcement Learning (Again)</vt:lpstr>
      <vt:lpstr>RL application: Dynamic Scripting</vt:lpstr>
      <vt:lpstr>Dynamic Scripting</vt:lpstr>
      <vt:lpstr>Dynamic Scripting and Requirements</vt:lpstr>
      <vt:lpstr>Wargus: A Real-Time Strategy Game</vt:lpstr>
      <vt:lpstr>Dynamic Scripting in Wargus</vt:lpstr>
      <vt:lpstr>Domain Knowledge in Wargus Abstraction of the state space</vt:lpstr>
      <vt:lpstr>Domain Knowledge in Wargus Abstraction of the decision space</vt:lpstr>
      <vt:lpstr>Domain Knowledge in Wargus</vt:lpstr>
      <vt:lpstr>Rules in Rulebases</vt:lpstr>
      <vt:lpstr>Tactics</vt:lpstr>
      <vt:lpstr>Dynamic Scripting Test</vt:lpstr>
      <vt:lpstr>Dynamic Scripting RTP Results</vt:lpstr>
      <vt:lpstr>Evolutionary Computation</vt:lpstr>
      <vt:lpstr>Problem Statement</vt:lpstr>
      <vt:lpstr>Semi-Automatic Improvement of Domain-Knowledge</vt:lpstr>
      <vt:lpstr>Evaluation Semi-Automatic Approach</vt:lpstr>
      <vt:lpstr>Automatic Knowledge Acquisition for Dynamic Scripting (AKADS)</vt:lpstr>
      <vt:lpstr>Evolutionary Approaches</vt:lpstr>
      <vt:lpstr>The Genetic Algorithm</vt:lpstr>
      <vt:lpstr>Example: CNF-satisfaction</vt:lpstr>
      <vt:lpstr>CNF as a Genetic Algorithm</vt:lpstr>
      <vt:lpstr>Evolving Domain Knowledge</vt:lpstr>
      <vt:lpstr>Chromosome</vt:lpstr>
      <vt:lpstr>Automatically Extracting Tactics</vt:lpstr>
      <vt:lpstr>Genetic Operators</vt:lpstr>
      <vt:lpstr>Evaluation of Automatic Approach</vt:lpstr>
      <vt:lpstr>Final Remarks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zzzzzz</dc:creator>
  <cp:lastModifiedBy>hector</cp:lastModifiedBy>
  <cp:revision>139</cp:revision>
  <cp:lastPrinted>1601-01-01T00:00:00Z</cp:lastPrinted>
  <dcterms:created xsi:type="dcterms:W3CDTF">1601-01-01T00:00:00Z</dcterms:created>
  <dcterms:modified xsi:type="dcterms:W3CDTF">2012-04-19T03:59:34Z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