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1"/>
  </p:notesMasterIdLst>
  <p:handoutMasterIdLst>
    <p:handoutMasterId r:id="rId42"/>
  </p:handoutMasterIdLst>
  <p:sldIdLst>
    <p:sldId id="256" r:id="rId2"/>
    <p:sldId id="383" r:id="rId3"/>
    <p:sldId id="416" r:id="rId4"/>
    <p:sldId id="417" r:id="rId5"/>
    <p:sldId id="423" r:id="rId6"/>
    <p:sldId id="425" r:id="rId7"/>
    <p:sldId id="426" r:id="rId8"/>
    <p:sldId id="427" r:id="rId9"/>
    <p:sldId id="367" r:id="rId10"/>
    <p:sldId id="409" r:id="rId11"/>
    <p:sldId id="384" r:id="rId12"/>
    <p:sldId id="421" r:id="rId13"/>
    <p:sldId id="419" r:id="rId14"/>
    <p:sldId id="424" r:id="rId15"/>
    <p:sldId id="402" r:id="rId16"/>
    <p:sldId id="370" r:id="rId17"/>
    <p:sldId id="400" r:id="rId18"/>
    <p:sldId id="412" r:id="rId19"/>
    <p:sldId id="359" r:id="rId20"/>
    <p:sldId id="413" r:id="rId21"/>
    <p:sldId id="414" r:id="rId22"/>
    <p:sldId id="415" r:id="rId23"/>
    <p:sldId id="368" r:id="rId24"/>
    <p:sldId id="342" r:id="rId25"/>
    <p:sldId id="372" r:id="rId26"/>
    <p:sldId id="395" r:id="rId27"/>
    <p:sldId id="411"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Lst>
  <p:sldSz cx="9906000" cy="6858000" type="A4"/>
  <p:notesSz cx="6662738" cy="98202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p304"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0099"/>
    <a:srgbClr val="000066"/>
    <a:srgbClr val="FF9933"/>
    <a:srgbClr val="CCFFFF"/>
    <a:srgbClr val="DECCB8"/>
    <a:srgbClr val="C4A37E"/>
    <a:srgbClr val="715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7809" autoAdjust="0"/>
  </p:normalViewPr>
  <p:slideViewPr>
    <p:cSldViewPr>
      <p:cViewPr varScale="1">
        <p:scale>
          <a:sx n="64" d="100"/>
          <a:sy n="64" d="100"/>
        </p:scale>
        <p:origin x="-306" y="-96"/>
      </p:cViewPr>
      <p:guideLst>
        <p:guide orient="horz" pos="2160"/>
        <p:guide pos="3120"/>
      </p:guideLst>
    </p:cSldViewPr>
  </p:slideViewPr>
  <p:outlineViewPr>
    <p:cViewPr>
      <p:scale>
        <a:sx n="25" d="100"/>
        <a:sy n="25"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8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19.xml"/><Relationship Id="rId1" Type="http://schemas.openxmlformats.org/officeDocument/2006/relationships/slide" Target="slides/slide9.xml"/><Relationship Id="rId5" Type="http://schemas.openxmlformats.org/officeDocument/2006/relationships/slide" Target="slides/slide25.xml"/><Relationship Id="rId4" Type="http://schemas.openxmlformats.org/officeDocument/2006/relationships/slide" Target="slides/slide2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4-11-22T16:45:51.822"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06363"/>
            <a:ext cx="2887663" cy="274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defRPr sz="1200" b="1"/>
            </a:lvl1pPr>
          </a:lstStyle>
          <a:p>
            <a:r>
              <a:rPr lang="en-GB"/>
              <a:t>Internet &amp; E-Commerce</a:t>
            </a:r>
          </a:p>
        </p:txBody>
      </p:sp>
      <p:sp>
        <p:nvSpPr>
          <p:cNvPr id="55299" name="Rectangle 3"/>
          <p:cNvSpPr>
            <a:spLocks noGrp="1" noChangeArrowheads="1"/>
          </p:cNvSpPr>
          <p:nvPr>
            <p:ph type="dt" sz="quarter" idx="1"/>
          </p:nvPr>
        </p:nvSpPr>
        <p:spPr bwMode="auto">
          <a:xfrm>
            <a:off x="3775075" y="106363"/>
            <a:ext cx="2887663" cy="274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lvl1pPr>
          </a:lstStyle>
          <a:p>
            <a:fld id="{07CD54DD-464D-463B-A0C7-4DC747E5E6DD}" type="datetime5">
              <a:rPr lang="en-GB"/>
              <a:pPr/>
              <a:t>19-Apr-10</a:t>
            </a:fld>
            <a:endParaRPr lang="en-GB"/>
          </a:p>
        </p:txBody>
      </p:sp>
      <p:sp>
        <p:nvSpPr>
          <p:cNvPr id="55300" name="Rectangle 4"/>
          <p:cNvSpPr>
            <a:spLocks noGrp="1" noChangeArrowheads="1"/>
          </p:cNvSpPr>
          <p:nvPr>
            <p:ph type="ftr" sz="quarter" idx="2"/>
          </p:nvPr>
        </p:nvSpPr>
        <p:spPr bwMode="auto">
          <a:xfrm>
            <a:off x="0" y="9545638"/>
            <a:ext cx="2887663"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200" b="1"/>
            </a:lvl1pPr>
          </a:lstStyle>
          <a:p>
            <a:r>
              <a:rPr lang="en-GB"/>
              <a:t>IKAT - Dr. L.A. Plugge</a:t>
            </a:r>
          </a:p>
        </p:txBody>
      </p:sp>
      <p:sp>
        <p:nvSpPr>
          <p:cNvPr id="55301" name="Rectangle 5"/>
          <p:cNvSpPr>
            <a:spLocks noGrp="1" noChangeArrowheads="1"/>
          </p:cNvSpPr>
          <p:nvPr>
            <p:ph type="sldNum" sz="quarter" idx="3"/>
          </p:nvPr>
        </p:nvSpPr>
        <p:spPr bwMode="auto">
          <a:xfrm>
            <a:off x="3775075" y="9545638"/>
            <a:ext cx="2887663"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b="1"/>
            </a:lvl1pPr>
          </a:lstStyle>
          <a:p>
            <a:fld id="{822FD7D9-6435-4C71-A2B8-3DFDCA90FBA2}"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76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r>
              <a:rPr lang="en-GB"/>
              <a:t>Internet &amp; E-Commerce</a:t>
            </a:r>
          </a:p>
        </p:txBody>
      </p:sp>
      <p:sp>
        <p:nvSpPr>
          <p:cNvPr id="6147" name="Rectangle 3"/>
          <p:cNvSpPr>
            <a:spLocks noGrp="1" noChangeArrowheads="1"/>
          </p:cNvSpPr>
          <p:nvPr>
            <p:ph type="dt" idx="1"/>
          </p:nvPr>
        </p:nvSpPr>
        <p:spPr bwMode="auto">
          <a:xfrm>
            <a:off x="3775075" y="0"/>
            <a:ext cx="28876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7A4EDBFE-7548-4DB4-A96C-9577CAB9B755}" type="datetime5">
              <a:rPr lang="en-GB"/>
              <a:pPr/>
              <a:t>19-Apr-10</a:t>
            </a:fld>
            <a:endParaRPr lang="en-GB"/>
          </a:p>
        </p:txBody>
      </p:sp>
      <p:sp>
        <p:nvSpPr>
          <p:cNvPr id="6148" name="Rectangle 4"/>
          <p:cNvSpPr>
            <a:spLocks noGrp="1" noRot="1" noChangeAspect="1" noChangeArrowheads="1" noTextEdit="1"/>
          </p:cNvSpPr>
          <p:nvPr>
            <p:ph type="sldImg" idx="2"/>
          </p:nvPr>
        </p:nvSpPr>
        <p:spPr bwMode="auto">
          <a:xfrm>
            <a:off x="671513" y="736600"/>
            <a:ext cx="5319712" cy="3683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889000" y="4664075"/>
            <a:ext cx="488473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9329738"/>
            <a:ext cx="288766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r>
              <a:rPr lang="en-GB"/>
              <a:t>IKAT - Dr. L.A. Plugge</a:t>
            </a:r>
          </a:p>
        </p:txBody>
      </p:sp>
      <p:sp>
        <p:nvSpPr>
          <p:cNvPr id="6151" name="Rectangle 7"/>
          <p:cNvSpPr>
            <a:spLocks noGrp="1" noChangeArrowheads="1"/>
          </p:cNvSpPr>
          <p:nvPr>
            <p:ph type="sldNum" sz="quarter" idx="5"/>
          </p:nvPr>
        </p:nvSpPr>
        <p:spPr bwMode="auto">
          <a:xfrm>
            <a:off x="3775075" y="9329738"/>
            <a:ext cx="288766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3B5C7FD-5188-41F1-8C43-1C97F0FE8770}" type="slidenum">
              <a:rPr lang="en-GB"/>
              <a:pPr/>
              <a:t>‹#›</a:t>
            </a:fld>
            <a:endParaRPr lang="en-GB"/>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BC88FBC-5D4A-45CD-9ADF-661917C1EBA0}"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A0801530-00BF-4C76-81CC-FD48AD40B4A9}" type="slidenum">
              <a:rPr lang="en-GB"/>
              <a:pPr/>
              <a:t>1</a:t>
            </a:fld>
            <a:endParaRPr lang="en-GB"/>
          </a:p>
        </p:txBody>
      </p:sp>
      <p:sp>
        <p:nvSpPr>
          <p:cNvPr id="208898" name="Rectangle 2050"/>
          <p:cNvSpPr>
            <a:spLocks noGrp="1" noRot="1" noChangeAspect="1" noChangeArrowheads="1" noTextEdit="1"/>
          </p:cNvSpPr>
          <p:nvPr>
            <p:ph type="sldImg"/>
          </p:nvPr>
        </p:nvSpPr>
        <p:spPr>
          <a:ln/>
        </p:spPr>
      </p:sp>
      <p:sp>
        <p:nvSpPr>
          <p:cNvPr id="208899" name="Rectangle 2051"/>
          <p:cNvSpPr>
            <a:spLocks noGrp="1" noChangeArrowheads="1"/>
          </p:cNvSpPr>
          <p:nvPr>
            <p:ph type="body" idx="1"/>
          </p:nvPr>
        </p:nvSpPr>
        <p:spPr/>
        <p:txBody>
          <a:bodyPr/>
          <a:lstStyle/>
          <a:p>
            <a:r>
              <a:rPr lang="en-GB"/>
              <a:t>Far Cry. (2:30)</a:t>
            </a:r>
          </a:p>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62C1E2-65D0-40AC-BE14-5B071B2AA05D}"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A7521704-85A2-4BC7-A07E-994E9B88D3A2}" type="slidenum">
              <a:rPr lang="en-GB"/>
              <a:pPr/>
              <a:t>16</a:t>
            </a:fld>
            <a:endParaRPr lang="en-GB"/>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t>- Online learning technique &gt;&gt; therefore pitted against human player</a:t>
            </a:r>
          </a:p>
          <a:p>
            <a:r>
              <a:rPr lang="en-US"/>
              <a:t>- Two teams &gt;&gt; one human, one computer</a:t>
            </a:r>
          </a:p>
          <a:p>
            <a:r>
              <a:rPr lang="en-US"/>
              <a:t>- Computer player is controlled by script, a dynamic script that is generated on the fly</a:t>
            </a:r>
          </a:p>
          <a:p>
            <a:r>
              <a:rPr lang="en-US"/>
              <a:t>- Dynamic script is generated by extracting rules from rulebase</a:t>
            </a:r>
          </a:p>
          <a:p>
            <a:r>
              <a:rPr lang="en-US"/>
              <a:t>- Rules in this game include rules such as  </a:t>
            </a:r>
            <a:r>
              <a:rPr lang="en-US">
                <a:latin typeface="TimesNewRoman" charset="0"/>
              </a:rPr>
              <a:t>(1) attacking an enemy, (2) drinking a potion, (3) casting a spell, (4) moving, and (5) passing.</a:t>
            </a:r>
          </a:p>
          <a:p>
            <a:r>
              <a:rPr lang="en-US">
                <a:latin typeface="TimesNewRoman" charset="0"/>
              </a:rPr>
              <a:t>- These rules are grouped in different rulebases. </a:t>
            </a:r>
          </a:p>
          <a:p>
            <a:r>
              <a:rPr lang="en-US">
                <a:latin typeface="TimesNewRoman" charset="0"/>
              </a:rPr>
              <a:t>- Each different game character type has a set of rules it is allowed to choose from (wizard – spells, warrior – attack sword)</a:t>
            </a:r>
          </a:p>
          <a:p>
            <a:r>
              <a:rPr lang="en-US"/>
              <a:t>- The chance for a rule to be selected depends on the weight value associated with the rule. The larger the weight value, the higher the chance this rule is selected.</a:t>
            </a:r>
          </a:p>
          <a:p>
            <a:pPr>
              <a:buFontTx/>
              <a:buChar char="-"/>
            </a:pPr>
            <a:r>
              <a:rPr lang="en-US"/>
              <a:t>When script is assembled, combat between human player and computer player. </a:t>
            </a:r>
          </a:p>
          <a:p>
            <a:pPr>
              <a:buFontTx/>
              <a:buChar char="-"/>
            </a:pPr>
            <a:r>
              <a:rPr lang="en-US"/>
              <a:t>Based on the results of the fight, the weights for the rules selected in the script are updated. Rules that had positive contribution to the outcome (eg. dynamic AI won) are being rewarded, which means their weight value will be increased, hence increasing the chance that this rule will be selected in future games. Rules that had negative contribution to the outcome (eg. dynamic AI lost) are being punished, which means their weight value will be decreased, and thereby decreasing the chance that this rule will be selected in future games. </a:t>
            </a:r>
          </a:p>
          <a:p>
            <a:r>
              <a:rPr lang="en-US"/>
              <a:t>- Through this process of rewarding and punishing behavior, DS will gradually adapt to the human player tactics.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225D910-C959-494C-B89D-099A03DE0B47}"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2435E83D-56D6-40BF-9661-F33C939EC366}" type="slidenum">
              <a:rPr lang="en-GB"/>
              <a:pPr/>
              <a:t>17</a:t>
            </a:fld>
            <a:endParaRPr lang="en-GB"/>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r>
              <a:rPr lang="en-US"/>
              <a:t>Fast: Should not disturb flow of gameplay. It’s obviously fast.</a:t>
            </a:r>
          </a:p>
          <a:p>
            <a:r>
              <a:rPr lang="en-US"/>
              <a:t>Effective: Should not generate too many bad inferior opponents. It’s effective because rules are not stupid, even if they are not optimal.</a:t>
            </a:r>
          </a:p>
          <a:p>
            <a:r>
              <a:rPr lang="en-US"/>
              <a:t>Robust: Should be able to deal with randomness. It’s robust, because a penalty does not remove a rule, it just gets selected less often.</a:t>
            </a:r>
          </a:p>
          <a:p>
            <a:r>
              <a:rPr lang="en-US"/>
              <a:t>Efficient: Should lead to results quickly. Yes experiments showed that it 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E3ABDF9-681C-472F-AAAD-82B396E3CF88}"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ADD89060-6CCA-485F-872F-F405CC4EDD50}" type="slidenum">
              <a:rPr lang="en-GB"/>
              <a:pPr/>
              <a:t>18</a:t>
            </a:fld>
            <a:endParaRPr lang="en-GB"/>
          </a:p>
        </p:txBody>
      </p:sp>
      <p:sp>
        <p:nvSpPr>
          <p:cNvPr id="546818" name="Rectangle 2"/>
          <p:cNvSpPr>
            <a:spLocks noGrp="1" noRot="1" noChangeAspect="1" noChangeArrowheads="1" noTextEdit="1"/>
          </p:cNvSpPr>
          <p:nvPr>
            <p:ph type="sldImg"/>
          </p:nvPr>
        </p:nvSpPr>
        <p:spPr>
          <a:xfrm>
            <a:off x="673100" y="736600"/>
            <a:ext cx="5319713" cy="3683000"/>
          </a:xfrm>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0CA7C48-0711-4119-9405-49AC8387484A}"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26F9C366-EABB-47E4-9804-408A183B2785}" type="slidenum">
              <a:rPr lang="en-GB"/>
              <a:pPr/>
              <a:t>19</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b="1"/>
              <a:t>This concludes my talk on dynamic scripting in NWN. Part of my master thesis, was to implement dynamic scripting in a RTS genre, for which I choose Wargus. Because of the difference between CRPG and RTS, I had to make a few changes to the original DS implementation. First of all, while dynamic scripting for CRPGs employs different rulebases for different opponent types in the game (such as wizzard or warrior), my RTS implementation of dynamic scripting employs different rulebases for the different states of the game. Typically, players in RTS games start a game with only very few game options, and as they gradually move up the technology ladder, new game options will open up to them. In order to let the dynamic AI only select appropriate rules, we have to inform it what is possible at any given state of the game. Therefore, I chose to structure the states based on the building a player possesses. The Buildings a player possess in RTS games usually determine what game options are available to the player. For instance if you want to train an archer in Wargus, you have to own a barrack and lumbermill. If you want to build a catapult, you also need a blacksmith etc. A state transition happen on constructing a building that allows the training of new units or research.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35E26C1-5305-4189-8B15-DB50189D710C}"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4E45BF95-C739-47DE-80A6-780D97946C6F}" type="slidenum">
              <a:rPr lang="en-GB"/>
              <a:pPr/>
              <a:t>20</a:t>
            </a:fld>
            <a:endParaRPr lang="en-GB"/>
          </a:p>
        </p:txBody>
      </p:sp>
      <p:sp>
        <p:nvSpPr>
          <p:cNvPr id="548866" name="Rectangle 2"/>
          <p:cNvSpPr>
            <a:spLocks noGrp="1" noRot="1" noChangeAspect="1" noChangeArrowheads="1" noTextEdit="1"/>
          </p:cNvSpPr>
          <p:nvPr>
            <p:ph type="sldImg"/>
          </p:nvPr>
        </p:nvSpPr>
        <p:spPr>
          <a:xfrm>
            <a:off x="673100" y="736600"/>
            <a:ext cx="5319713" cy="3683000"/>
          </a:xfrm>
          <a:ln/>
        </p:spPr>
      </p:sp>
      <p:sp>
        <p:nvSpPr>
          <p:cNvPr id="548867" name="Rectangle 3"/>
          <p:cNvSpPr>
            <a:spLocks noGrp="1" noChangeArrowheads="1"/>
          </p:cNvSpPr>
          <p:nvPr>
            <p:ph type="body" idx="1"/>
          </p:nvPr>
        </p:nvSpPr>
        <p:spPr/>
        <p:txBody>
          <a:bodyPr/>
          <a:lstStyle/>
          <a:p>
            <a:r>
              <a:rPr lang="en-US" b="1"/>
              <a:t>Hector:Slide # 7 is too wordy. Consider reducing the text. Specially the first bullet.</a:t>
            </a:r>
          </a:p>
          <a:p>
            <a:endParaRPr lang="en-US" b="1"/>
          </a:p>
          <a:p>
            <a:r>
              <a:rPr lang="en-US"/>
              <a:t>True, but I don’t know whether I can leave something out, all is important. I added animation to hide most text in the beginning.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E07E662-264B-43B5-BCFD-7A8808F1CFDE}"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F7D0042F-85C2-4100-BF9E-9EC5B2A24D57}" type="slidenum">
              <a:rPr lang="en-GB"/>
              <a:pPr/>
              <a:t>22</a:t>
            </a:fld>
            <a:endParaRPr lang="en-GB"/>
          </a:p>
        </p:txBody>
      </p:sp>
      <p:sp>
        <p:nvSpPr>
          <p:cNvPr id="551938" name="Rectangle 2"/>
          <p:cNvSpPr>
            <a:spLocks noGrp="1" noRot="1" noChangeAspect="1" noChangeArrowheads="1" noTextEdit="1"/>
          </p:cNvSpPr>
          <p:nvPr>
            <p:ph type="sldImg"/>
          </p:nvPr>
        </p:nvSpPr>
        <p:spPr>
          <a:xfrm>
            <a:off x="673100" y="736600"/>
            <a:ext cx="5319713" cy="3683000"/>
          </a:xfrm>
          <a:ln/>
        </p:spPr>
      </p:sp>
      <p:sp>
        <p:nvSpPr>
          <p:cNvPr id="551939" name="Rectangle 3"/>
          <p:cNvSpPr>
            <a:spLocks noGrp="1" noChangeArrowheads="1"/>
          </p:cNvSpPr>
          <p:nvPr>
            <p:ph type="body" idx="1"/>
          </p:nvPr>
        </p:nvSpPr>
        <p:spPr/>
        <p:txBody>
          <a:bodyPr/>
          <a:lstStyle/>
          <a:p>
            <a:r>
              <a:rPr lang="en-US" b="1"/>
              <a:t>Hector: What I am suggesting is to have a theme for Slide # 9 that is clearly related to the</a:t>
            </a:r>
            <a:br>
              <a:rPr lang="en-US" b="1"/>
            </a:br>
            <a:r>
              <a:rPr lang="en-US" b="1"/>
              <a:t>problem stated in Slide # 10</a:t>
            </a:r>
          </a:p>
          <a:p>
            <a:r>
              <a:rPr lang="en-US"/>
              <a:t>Hector, I don’t think I know what you are referring to here. The relation between slide 9 and 10 is: we tested DS with these two sources of domain knowledge in Wargus and found that it learned efficiently against medium-skilled opponents (slide 9). Experiments also showed that (problem statement - slide 10) certain opponents that we considered as though (hard-skilled), were not beaten by DS. That’s why for future research we explored whether improving the domain knowledge could potentially increase the efficiency of 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FF7307A-C5D6-4773-9248-EFF91E3B6BE5}"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81EF215C-EF28-4033-8D11-DF8F934836CF}" type="slidenum">
              <a:rPr lang="en-GB"/>
              <a:pPr/>
              <a:t>23</a:t>
            </a:fld>
            <a:endParaRPr lang="en-GB"/>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47632EB-4F8C-4035-8958-5669EF6A5227}"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27CE12B8-24FF-4FB9-B399-013F4898BD69}" type="slidenum">
              <a:rPr lang="en-GB"/>
              <a:pPr/>
              <a:t>24</a:t>
            </a:fld>
            <a:endParaRPr lang="en-GB"/>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556656A-2097-4821-8E03-329D747FBA96}"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AF0A187F-E057-40BD-8C9E-30DD1D65E51D}" type="slidenum">
              <a:rPr lang="en-GB"/>
              <a:pPr/>
              <a:t>25</a:t>
            </a:fld>
            <a:endParaRPr lang="en-GB"/>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GB" b="1"/>
              <a:t>We pitted the dynamic AI against the 4 unchanging tactics and played a max of 100 consecutive games. We aborted a test as soon as we statistically can claim that the dynamic player is outperforming the opponent player. </a:t>
            </a:r>
            <a:r>
              <a:rPr lang="en-US" b="1"/>
              <a:t>The first game in which the dynamic player outperforms the static player is called the RTP. If a RTP has been reached, we may say that the dynamic player successfully learned to beat its opponent. A low value for the RTP indicates good efficiency of dynamic scripting.</a:t>
            </a:r>
            <a:endParaRPr lang="en-GB"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1269EAD-FDCF-43A9-9192-957B82960EF9}"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F822C9DE-D4CE-4A52-A690-475A8D06DAA6}" type="slidenum">
              <a:rPr lang="en-GB"/>
              <a:pPr/>
              <a:t>26</a:t>
            </a:fld>
            <a:endParaRPr lang="en-GB"/>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GB"/>
              <a:t>From left to right, the table displays (1) the tactic used by the static player, (2) the number of tests, (3) the lowest RTP found, (4) the highest RTP found, (5) the average RTP, (6) the median RTP, (7) the number of tests that did not find an RTP within 100 games (therefore where the dynamic AI did NOT learn to adapt to static player), and (8) the average number of games won out of 100.</a:t>
            </a:r>
          </a:p>
          <a:p>
            <a:endParaRPr lang="en-GB"/>
          </a:p>
          <a:p>
            <a:r>
              <a:rPr lang="en-GB"/>
              <a:t>Conclusion 2: Terrible results. Part 2 of my thesis was to try and improve the performance against the two rush tactics. We choose to do that by improving the domain knowledge used by dynamic scripting.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9B68CF9-5098-4FF2-9166-D86AE0B519D2}"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AFCAB977-80B7-4CD1-85EE-69371423B399}" type="slidenum">
              <a:rPr lang="en-GB"/>
              <a:pPr/>
              <a:t>2</a:t>
            </a:fld>
            <a:endParaRPr lang="en-GB"/>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r>
              <a:rPr lang="en-US"/>
              <a:t>Here are two quotes illustrating the importance of game AI in modern games. The first quote is by Rabin, the author of the AI Programming Wisdom book. He more or less represents the game industries perspective. (Say quote)</a:t>
            </a:r>
          </a:p>
          <a:p>
            <a:endParaRPr lang="en-US"/>
          </a:p>
          <a:p>
            <a:r>
              <a:rPr lang="en-US"/>
              <a:t>Game AI is not only a hot topic amongst game developers, also academic people are more and more looking into games. This a quote from a famous AI researcher John Laird. He wrote a famous paper called: Human-level AI's Killer Application, wherein he makes the case that computer games are the ideal test bed for incremental AI research.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A7B636-C69F-40F1-8591-1E5B707364A1}" type="slidenum">
              <a:rPr lang="en-US"/>
              <a:pPr/>
              <a:t>28</a:t>
            </a:fld>
            <a:endParaRPr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7C52E6F-F1DC-434A-8CBC-35C1D869A87D}" type="slidenum">
              <a:rPr lang="en-US"/>
              <a:pPr/>
              <a:t>29</a:t>
            </a:fld>
            <a:endParaRPr lang="en-US"/>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5B57B92-2273-474C-AA48-5E9E2BB96BC0}" type="slidenum">
              <a:rPr lang="en-US"/>
              <a:pPr/>
              <a:t>30</a:t>
            </a:fld>
            <a:endParaRPr 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lvl="1" eaLnBrk="1" hangingPunct="1"/>
            <a:r>
              <a:rPr lang="en-US" smtClean="0"/>
              <a:t>Domain knowledge not optimal &gt;&gt; Dynamic Scripting didn’t learn a winning strategy against several strong opponents</a:t>
            </a:r>
          </a:p>
          <a:p>
            <a:pPr eaLnBrk="1" hangingPunct="1"/>
            <a:r>
              <a:rPr lang="en-US" smtClean="0"/>
              <a:t>To overcome the last 2 problematic points we also evaluated an automatic approach.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83C1350-E690-483E-A6CB-A33AB14F89C4}" type="slidenum">
              <a:rPr lang="en-US"/>
              <a:pPr/>
              <a:t>31</a:t>
            </a:fld>
            <a:endParaRPr lang="en-US"/>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38788C2-A664-4B92-9399-6E967F8F644C}" type="slidenum">
              <a:rPr lang="en-US"/>
              <a:pPr/>
              <a:t>33</a:t>
            </a:fld>
            <a:endParaRPr lang="en-US"/>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4270621-569E-4CE7-998C-99394A725345}" type="slidenum">
              <a:rPr lang="en-US"/>
              <a:pPr/>
              <a:t>36</a:t>
            </a:fld>
            <a:endParaRPr lang="en-US"/>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May leave this one out.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9D53E34-F81B-4307-B626-01F47D963072}" type="slidenum">
              <a:rPr lang="en-US"/>
              <a:pPr/>
              <a:t>37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smtClean="0"/>
              <a:t>David: p18 is insufficient: Detailed slides are missing on the formal hypothesis being investigated, the empirical methodology, the analysis method, and the results.</a:t>
            </a:r>
          </a:p>
          <a:p>
            <a:pPr eaLnBrk="1" hangingPunct="1"/>
            <a:r>
              <a:rPr lang="en-US" b="1" smtClean="0"/>
              <a:t>Hector: Do you want to say something about the experimental setup?</a:t>
            </a:r>
          </a:p>
          <a:p>
            <a:pPr eaLnBrk="1" hangingPunct="1"/>
            <a:endParaRPr lang="en-US" b="1" smtClean="0"/>
          </a:p>
          <a:p>
            <a:pPr eaLnBrk="1" hangingPunct="1"/>
            <a:r>
              <a:rPr lang="en-US" smtClean="0"/>
              <a:t>David, Hector: I can add more details on the experiments, but that would require at least 3 more slides. The presentation as it is already takes 25 minutes. Also, wouldn’t discussing the exp. Setup be a bit too technical (explaining RTP, experimental run, DS learning parameters etc.) ? I prefer not to discuss that in too much detail, but I can give it a shot here anyway.</a:t>
            </a:r>
          </a:p>
          <a:p>
            <a:pPr eaLnBrk="1" hangingPunct="1"/>
            <a:endParaRPr lang="en-US" smtClean="0"/>
          </a:p>
          <a:p>
            <a:pPr eaLnBrk="1" hangingPunct="1"/>
            <a:r>
              <a:rPr lang="en-US" b="1" smtClean="0"/>
              <a:t>formal hypothesis</a:t>
            </a:r>
            <a:r>
              <a:rPr lang="en-US" smtClean="0"/>
              <a:t>: can we improve performance of DS by automatically generating a KB compared to a manually designed KB?</a:t>
            </a:r>
          </a:p>
          <a:p>
            <a:pPr eaLnBrk="1" hangingPunct="1"/>
            <a:r>
              <a:rPr lang="en-US" b="1" smtClean="0"/>
              <a:t>the empirical methodology</a:t>
            </a:r>
            <a:r>
              <a:rPr lang="en-US" smtClean="0"/>
              <a:t>: test DS  against a set of static opponents and measure RTP points and number of games won.</a:t>
            </a:r>
          </a:p>
          <a:p>
            <a:pPr eaLnBrk="1" hangingPunct="1"/>
            <a:r>
              <a:rPr lang="en-US" b="1" smtClean="0"/>
              <a:t>Analysis method</a:t>
            </a:r>
            <a:r>
              <a:rPr lang="en-US" smtClean="0"/>
              <a:t>: compare RTP and win/loss data of DS with semi-automatic generated KB with automatic generated KB.</a:t>
            </a:r>
          </a:p>
          <a:p>
            <a:pPr eaLnBrk="1" hangingPunct="1"/>
            <a:r>
              <a:rPr lang="en-US" b="1" smtClean="0"/>
              <a:t>Results</a:t>
            </a:r>
            <a:r>
              <a:rPr lang="en-US" smtClean="0"/>
              <a:t>: these are discussed here, but only in text and not in a table.</a:t>
            </a:r>
          </a:p>
          <a:p>
            <a:pPr eaLnBrk="1" hangingPunct="1"/>
            <a:endParaRPr lang="en-US" smtClean="0"/>
          </a:p>
          <a:p>
            <a:pPr eaLnBrk="1" hangingPunct="1"/>
            <a:r>
              <a:rPr lang="en-US" b="1" smtClean="0"/>
              <a:t>Hector: can you be more precise on the results ("more": 20%?, 30%?)</a:t>
            </a:r>
          </a:p>
          <a:p>
            <a:pPr eaLnBrk="1" hangingPunct="1"/>
            <a:r>
              <a:rPr lang="en-US" smtClean="0"/>
              <a:t>Done.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BC6821A-115F-4B10-AC7A-39407F0C3490}" type="slidenum">
              <a:rPr lang="en-US"/>
              <a:pPr/>
              <a:t>38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b="1" smtClean="0"/>
              <a:t>David: There's no final summary slide that would contain a "takeaway message". </a:t>
            </a:r>
          </a:p>
          <a:p>
            <a:pPr eaLnBrk="1" hangingPunct="1"/>
            <a:r>
              <a:rPr lang="en-US" smtClean="0"/>
              <a:t>That was the purpose of this slide. Is this not appropriate or sufficient?</a:t>
            </a:r>
          </a:p>
          <a:p>
            <a:pPr eaLnBrk="1" hangingPunct="1"/>
            <a:endParaRPr lang="en-US" b="1" smtClean="0"/>
          </a:p>
          <a:p>
            <a:pPr eaLnBrk="1" hangingPunct="1"/>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563C8-91A4-48D0-A1E6-4C531C86AF74}" type="slidenum">
              <a:rPr lang="en-US"/>
              <a:pPr/>
              <a:t>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0A291-9219-4C64-84CD-AC679E8C93DC}" type="slidenum">
              <a:rPr lang="en-US"/>
              <a:pPr/>
              <a:t>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8376F1E-FB83-4E71-8C41-7B4CFDB15DD6}"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59D55656-77EA-4D03-9191-B9E95D8D974C}" type="slidenum">
              <a:rPr lang="en-GB"/>
              <a:pPr/>
              <a:t>9</a:t>
            </a:fld>
            <a:endParaRPr lang="en-GB"/>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GB"/>
              <a:t>Why do we need learning in games?</a:t>
            </a:r>
          </a:p>
          <a:p>
            <a:endParaRPr lang="en-GB"/>
          </a:p>
          <a:p>
            <a:r>
              <a:rPr lang="en-GB"/>
              <a:t>Learning could be applied to automatically fix weaknesses in the game AI. Designing strong AI for computer games is a very challenging task considering the tremendous complexity of modern computer games. It is feasible that an AI developer overlooked certain aspects of the game, and left the AI with weaknesses or exploits. Human players generally discover these exploits really easy. Through learning, the AI can automatically fix these exploits so that the human player is forced to continuously search for new tactics to beat the AI. </a:t>
            </a:r>
          </a:p>
          <a:p>
            <a:endParaRPr lang="en-GB"/>
          </a:p>
          <a:p>
            <a:r>
              <a:rPr lang="en-GB"/>
              <a:t>This can be considered as reactive learning, but we learning could also be used proactively. Rather than responding to human playing styles, through learning the AI could also develop a notion of creativity, make it respond seamlessly intelligent in new situations.</a:t>
            </a:r>
          </a:p>
          <a:p>
            <a:endParaRPr lang="en-GB"/>
          </a:p>
          <a:p>
            <a:r>
              <a:rPr lang="en-GB"/>
              <a:t>Definition not always true (maybe for academic people). You do not want to always improve the AIs performance. In some situation you might even want to dumb down the AI for scalability purposes &gt; Improve performance against strong players, Decrease performance against weak players. The third point is strictly from a game developers point of view. Game developers want to create an entertaining AI, one that puts up a good challenge. Academic people on the other hand are mostly trying to develop the best AI they can.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3957954-19D2-4974-B4D4-96DBFFDBD1A3}"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65F745B2-FF22-4A6E-BC9F-521FC2B383D6}" type="slidenum">
              <a:rPr lang="en-GB"/>
              <a:pPr/>
              <a:t>10</a:t>
            </a:fld>
            <a:endParaRPr lang="en-GB"/>
          </a:p>
        </p:txBody>
      </p:sp>
      <p:sp>
        <p:nvSpPr>
          <p:cNvPr id="529410" name="Rectangle 2"/>
          <p:cNvSpPr>
            <a:spLocks noGrp="1" noRot="1" noChangeAspect="1" noChangeArrowheads="1" noTextEdit="1"/>
          </p:cNvSpPr>
          <p:nvPr>
            <p:ph type="sldImg"/>
          </p:nvPr>
        </p:nvSpPr>
        <p:spPr bwMode="auto">
          <a:xfrm>
            <a:off x="671513" y="736600"/>
            <a:ext cx="5319712" cy="3683000"/>
          </a:xfrm>
          <a:prstGeom prst="rect">
            <a:avLst/>
          </a:prstGeom>
          <a:solidFill>
            <a:srgbClr val="FFFFFF"/>
          </a:solidFill>
          <a:ln>
            <a:solidFill>
              <a:srgbClr val="000000"/>
            </a:solidFill>
            <a:miter lim="800000"/>
            <a:headEnd/>
            <a:tailEnd/>
          </a:ln>
        </p:spPr>
      </p:sp>
      <p:sp>
        <p:nvSpPr>
          <p:cNvPr id="529411" name="Rectangle 3"/>
          <p:cNvSpPr>
            <a:spLocks noGrp="1" noChangeArrowheads="1"/>
          </p:cNvSpPr>
          <p:nvPr>
            <p:ph type="body" idx="1"/>
          </p:nvPr>
        </p:nvSpPr>
        <p:spPr bwMode="auto">
          <a:xfrm>
            <a:off x="889000" y="4664075"/>
            <a:ext cx="4884738" cy="4419600"/>
          </a:xfrm>
          <a:prstGeom prst="rect">
            <a:avLst/>
          </a:prstGeom>
          <a:solidFill>
            <a:srgbClr val="FFFFFF"/>
          </a:solidFill>
          <a:ln>
            <a:solidFill>
              <a:srgbClr val="000000"/>
            </a:solidFill>
            <a:miter lim="800000"/>
            <a:headEnd/>
            <a:tailEnd/>
          </a:ln>
        </p:spPr>
        <p:txBody>
          <a:bodyPr/>
          <a:lstStyle/>
          <a:p>
            <a:r>
              <a:rPr lang="en-US"/>
              <a:t>Two different types of learning in games: online and offline:</a:t>
            </a:r>
          </a:p>
          <a:p>
            <a:r>
              <a:rPr lang="en-US"/>
              <a:t>Online learning takes place during gameplay against human players. The main applications for online learning are to adapt to player tactics and playing styles and avoid the repetition of mistakes. However, online learning has rarely been applied in commercial games because most game companies are not comfortable with shipping their games with an online learning technique included in the game. What if the NPC learns something stupid? What if the learning takes too long or is too computational expensive? Therefore we set a couple of requirements for online learning:</a:t>
            </a:r>
          </a:p>
          <a:p>
            <a:r>
              <a:rPr lang="en-US"/>
              <a:t>Computationally cheap: Should not disturb flow of gameplay.</a:t>
            </a:r>
          </a:p>
          <a:p>
            <a:r>
              <a:rPr lang="en-US"/>
              <a:t>Effective: Should not generate too many bad inferior opponents.</a:t>
            </a:r>
          </a:p>
          <a:p>
            <a:r>
              <a:rPr lang="en-US" b="1"/>
              <a:t>Robust: Should be able to deal with randomness incorporated in games. For instance you don’t want permanently unlearn a specific behavior because it performed badly at some point. The reason for the bad performance could be subscribed to chance.</a:t>
            </a:r>
          </a:p>
          <a:p>
            <a:r>
              <a:rPr lang="en-US"/>
              <a:t>Fast learning: Should lead to results quickly. Don’t want to bore the players with slow learning AI.</a:t>
            </a:r>
          </a:p>
          <a:p>
            <a:endParaRPr lang="en-US"/>
          </a:p>
          <a:p>
            <a:r>
              <a:rPr lang="en-US"/>
              <a:t>Offline learning can be applied before a games is being released. Typically, offline learning is used to explore new game tactics or to find exploits.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DAF7330-EC89-444B-8051-FF4E2A409FB8}"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6F27A076-E7EB-48B5-855A-9AE12CA48BAE}" type="slidenum">
              <a:rPr lang="en-GB"/>
              <a:pPr/>
              <a:t>11</a:t>
            </a:fld>
            <a:endParaRPr lang="en-GB"/>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r>
              <a:rPr lang="en-US"/>
              <a:t>This table presents three popular machine learning techniques: </a:t>
            </a:r>
            <a:br>
              <a:rPr lang="en-US"/>
            </a:br>
            <a:endParaRPr lang="en-US"/>
          </a:p>
          <a:p>
            <a:r>
              <a:rPr lang="en-US"/>
              <a:t>Most promising is decision trees which has been successfully applied in B&amp;W.</a:t>
            </a:r>
          </a:p>
          <a:p>
            <a:endParaRPr lang="en-US"/>
          </a:p>
          <a:p>
            <a:r>
              <a:rPr lang="en-US"/>
              <a:t>A NN is a simplified emulation of the connections of the human brain, which can be used learning purposes in an artificial environment. Neural Networks is relatively unexplored technique in computer games, especially because they are complicated to understand and are very resource intensive. However, they are flexible and can be used for many purposes such as learning, classification and pattern recognition. Despite drawback, NN has been applied in games (even B&amp;W). Has anyone here played one of these games? How was the AI?</a:t>
            </a:r>
          </a:p>
          <a:p>
            <a:endParaRPr lang="en-US"/>
          </a:p>
          <a:p>
            <a:r>
              <a:rPr lang="en-US"/>
              <a:t>Genetic Algorithms or EA are </a:t>
            </a:r>
            <a:r>
              <a:rPr lang="en-US">
                <a:latin typeface="Sylfaen" pitchFamily="18" charset="0"/>
              </a:rPr>
              <a:t>search algorithms that are based on the principle of biological evolution. EA are extremely useful in covering large search spaces, such as computer games, and can be used to develop new game strategies. This is exactly what I did with my experiments. </a:t>
            </a:r>
          </a:p>
          <a:p>
            <a:endParaRPr lang="en-US"/>
          </a:p>
          <a:p>
            <a:r>
              <a:rPr lang="en-US"/>
              <a:t>There are more machine learning techniques this table doesn’t list such as reinforcement learning.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22BC79-03C1-4E4C-873E-70839F098C7D}" type="slidenum">
              <a:rPr lang="zh-CN" altLang="en-US" smtClean="0"/>
              <a:pPr>
                <a:defRPr/>
              </a:pPr>
              <a:t>13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63D47AD-F9C4-4119-9B6D-772787158204}" type="datetime5">
              <a:rPr lang="en-GB"/>
              <a:pPr/>
              <a:t>19-Apr-10</a:t>
            </a:fld>
            <a:endParaRPr lang="en-GB"/>
          </a:p>
        </p:txBody>
      </p:sp>
      <p:sp>
        <p:nvSpPr>
          <p:cNvPr id="5" name="Rectangle 7"/>
          <p:cNvSpPr>
            <a:spLocks noGrp="1" noChangeArrowheads="1"/>
          </p:cNvSpPr>
          <p:nvPr>
            <p:ph type="sldNum" sz="quarter" idx="5"/>
          </p:nvPr>
        </p:nvSpPr>
        <p:spPr>
          <a:ln/>
        </p:spPr>
        <p:txBody>
          <a:bodyPr/>
          <a:lstStyle/>
          <a:p>
            <a:fld id="{6B84FB20-8F8E-4983-89FE-C771D4D81F6E}" type="slidenum">
              <a:rPr lang="en-GB"/>
              <a:pPr/>
              <a:t>15</a:t>
            </a:fld>
            <a:endParaRPr lang="en-GB"/>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pPr algn="just">
              <a:spcBef>
                <a:spcPct val="0"/>
              </a:spcBef>
            </a:pPr>
            <a:r>
              <a:rPr lang="en-US">
                <a:solidFill>
                  <a:srgbClr val="000000"/>
                </a:solidFill>
              </a:rPr>
              <a:t>In Computer RolePlaying Games (CRPGs) the human player is situated in a virtual world represented by a single character or a party of characters. Each character is of a </a:t>
            </a:r>
            <a:r>
              <a:rPr lang="en-US"/>
              <a:t>specific type (e.g., a fighter or a wizard) and has certain characteristics (e.g., weak but smart). In most CRPGs, the human player goes on a quest, which involves conversing with the world’s inhabitants, solving puzzles, discovering secrets, and defeating opponents in combat. </a:t>
            </a:r>
          </a:p>
          <a:p>
            <a:pPr algn="just">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2686" name="Rectangle 78"/>
          <p:cNvSpPr>
            <a:spLocks noChangeArrowheads="1"/>
          </p:cNvSpPr>
          <p:nvPr userDrawn="1"/>
        </p:nvSpPr>
        <p:spPr bwMode="hidden">
          <a:xfrm>
            <a:off x="0" y="0"/>
            <a:ext cx="3886200" cy="6858000"/>
          </a:xfrm>
          <a:prstGeom prst="rect">
            <a:avLst/>
          </a:prstGeom>
          <a:gradFill rotWithShape="0">
            <a:gsLst>
              <a:gs pos="0">
                <a:srgbClr val="DECCB8"/>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452625" name="Rectangle 17"/>
          <p:cNvSpPr>
            <a:spLocks noGrp="1" noChangeArrowheads="1"/>
          </p:cNvSpPr>
          <p:nvPr>
            <p:ph type="ftr" sz="quarter" idx="3"/>
          </p:nvPr>
        </p:nvSpPr>
        <p:spPr bwMode="auto">
          <a:xfrm>
            <a:off x="3384550" y="6248400"/>
            <a:ext cx="31369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52626" name="Rectangle 18"/>
          <p:cNvSpPr>
            <a:spLocks noGrp="1" noChangeArrowheads="1"/>
          </p:cNvSpPr>
          <p:nvPr>
            <p:ph type="sldNum" sz="quarter" idx="4"/>
          </p:nvPr>
        </p:nvSpPr>
        <p:spPr/>
        <p:txBody>
          <a:bodyPr/>
          <a:lstStyle>
            <a:lvl1pPr>
              <a:defRPr/>
            </a:lvl1pPr>
          </a:lstStyle>
          <a:p>
            <a:fld id="{B9717817-3C73-4B1F-A9F0-394DB8902722}" type="slidenum">
              <a:rPr lang="en-US"/>
              <a:pPr/>
              <a:t>‹#›</a:t>
            </a:fld>
            <a:endParaRPr lang="en-US"/>
          </a:p>
        </p:txBody>
      </p:sp>
      <p:sp>
        <p:nvSpPr>
          <p:cNvPr id="452627" name="Rectangle 19"/>
          <p:cNvSpPr>
            <a:spLocks noGrp="1" noChangeArrowheads="1"/>
          </p:cNvSpPr>
          <p:nvPr>
            <p:ph type="ctrTitle"/>
          </p:nvPr>
        </p:nvSpPr>
        <p:spPr>
          <a:xfrm>
            <a:off x="3917950" y="2057400"/>
            <a:ext cx="6521450" cy="2209800"/>
          </a:xfrm>
        </p:spPr>
        <p:txBody>
          <a:bodyPr/>
          <a:lstStyle>
            <a:lvl1pPr>
              <a:defRPr sz="5000">
                <a:solidFill>
                  <a:srgbClr val="FFFFFF"/>
                </a:solidFill>
              </a:defRPr>
            </a:lvl1pPr>
          </a:lstStyle>
          <a:p>
            <a:r>
              <a:rPr lang="en-US"/>
              <a:t>Click to edit Master title style</a:t>
            </a:r>
          </a:p>
        </p:txBody>
      </p:sp>
      <p:sp>
        <p:nvSpPr>
          <p:cNvPr id="452628"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4546BA6-1886-4E11-AAA5-562BD3DAE35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2350" y="457200"/>
            <a:ext cx="22288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5341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B5F90DE-E264-4CBA-B2DE-D3AD9DB3BC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613B758-EF67-4A07-AE57-9D0F53426F7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40A53DA-750D-47AA-9CD5-1C8D742416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780DBF8-CB58-4930-995B-06E211D5B01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B4FDF8F-512E-4CB4-9679-EDA1853F733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F811A7F-0686-43D3-BF92-C813D7CBAE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5C2F60-BBC3-4B2B-A4AE-43280708D8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60F2651-0FA8-4CAF-9919-8B8A56D6CE3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E7B0759-8FD2-4F2C-9FD5-A30D2EABD0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1587" name="Rectangle 3"/>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79DF7F15-05BC-48E4-8454-7F67D068D88E}" type="slidenum">
              <a:rPr lang="en-US"/>
              <a:pPr/>
              <a:t>‹#›</a:t>
            </a:fld>
            <a:endParaRPr lang="en-US"/>
          </a:p>
        </p:txBody>
      </p:sp>
      <p:grpSp>
        <p:nvGrpSpPr>
          <p:cNvPr id="451588" name="Group 4"/>
          <p:cNvGrpSpPr>
            <a:grpSpLocks/>
          </p:cNvGrpSpPr>
          <p:nvPr/>
        </p:nvGrpSpPr>
        <p:grpSpPr bwMode="auto">
          <a:xfrm>
            <a:off x="0" y="0"/>
            <a:ext cx="9906000" cy="546100"/>
            <a:chOff x="0" y="0"/>
            <a:chExt cx="5760" cy="344"/>
          </a:xfrm>
        </p:grpSpPr>
        <p:sp>
          <p:nvSpPr>
            <p:cNvPr id="451589" name="Rectangle 5"/>
            <p:cNvSpPr>
              <a:spLocks noChangeArrowheads="1"/>
            </p:cNvSpPr>
            <p:nvPr/>
          </p:nvSpPr>
          <p:spPr bwMode="auto">
            <a:xfrm>
              <a:off x="0" y="0"/>
              <a:ext cx="180" cy="336"/>
            </a:xfrm>
            <a:prstGeom prst="rect">
              <a:avLst/>
            </a:prstGeom>
            <a:gradFill rotWithShape="1">
              <a:gsLst>
                <a:gs pos="0">
                  <a:srgbClr val="C4A37E"/>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451590" name="Rectangle 6"/>
            <p:cNvSpPr>
              <a:spLocks noChangeArrowheads="1"/>
            </p:cNvSpPr>
            <p:nvPr/>
          </p:nvSpPr>
          <p:spPr bwMode="auto">
            <a:xfrm>
              <a:off x="260" y="85"/>
              <a:ext cx="5500" cy="173"/>
            </a:xfrm>
            <a:prstGeom prst="rect">
              <a:avLst/>
            </a:prstGeom>
            <a:gradFill rotWithShape="0">
              <a:gsLst>
                <a:gs pos="0">
                  <a:srgbClr val="715333"/>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451591" name="Rectangle 7"/>
            <p:cNvSpPr>
              <a:spLocks noChangeArrowheads="1"/>
            </p:cNvSpPr>
            <p:nvPr/>
          </p:nvSpPr>
          <p:spPr bwMode="auto">
            <a:xfrm>
              <a:off x="258" y="85"/>
              <a:ext cx="87" cy="89"/>
            </a:xfrm>
            <a:prstGeom prst="rect">
              <a:avLst/>
            </a:prstGeom>
            <a:solidFill>
              <a:srgbClr val="DECCB8"/>
            </a:solidFill>
            <a:ln w="9525">
              <a:noFill/>
              <a:miter lim="800000"/>
              <a:headEnd/>
              <a:tailEnd/>
            </a:ln>
          </p:spPr>
          <p:txBody>
            <a:bodyPr/>
            <a:lstStyle/>
            <a:p>
              <a:pPr eaLnBrk="1" hangingPunct="1"/>
              <a:endParaRPr lang="en-US">
                <a:solidFill>
                  <a:schemeClr val="hlink"/>
                </a:solidFill>
              </a:endParaRPr>
            </a:p>
          </p:txBody>
        </p:sp>
        <p:sp>
          <p:nvSpPr>
            <p:cNvPr id="451592" name="Rectangle 8"/>
            <p:cNvSpPr>
              <a:spLocks noChangeArrowheads="1"/>
            </p:cNvSpPr>
            <p:nvPr/>
          </p:nvSpPr>
          <p:spPr bwMode="auto">
            <a:xfrm>
              <a:off x="345" y="0"/>
              <a:ext cx="88" cy="87"/>
            </a:xfrm>
            <a:prstGeom prst="rect">
              <a:avLst/>
            </a:prstGeom>
            <a:solidFill>
              <a:srgbClr val="DECCB8"/>
            </a:solidFill>
            <a:ln w="9525">
              <a:noFill/>
              <a:miter lim="800000"/>
              <a:headEnd/>
              <a:tailEnd/>
            </a:ln>
          </p:spPr>
          <p:txBody>
            <a:bodyPr/>
            <a:lstStyle/>
            <a:p>
              <a:pPr eaLnBrk="1" hangingPunct="1"/>
              <a:endParaRPr lang="en-US">
                <a:solidFill>
                  <a:schemeClr val="hlink"/>
                </a:solidFill>
              </a:endParaRPr>
            </a:p>
          </p:txBody>
        </p:sp>
        <p:sp>
          <p:nvSpPr>
            <p:cNvPr id="451593" name="Rectangle 9"/>
            <p:cNvSpPr>
              <a:spLocks noChangeArrowheads="1"/>
            </p:cNvSpPr>
            <p:nvPr/>
          </p:nvSpPr>
          <p:spPr bwMode="auto">
            <a:xfrm>
              <a:off x="345" y="85"/>
              <a:ext cx="88" cy="89"/>
            </a:xfrm>
            <a:prstGeom prst="rect">
              <a:avLst/>
            </a:prstGeom>
            <a:solidFill>
              <a:srgbClr val="C4A37E"/>
            </a:solidFill>
            <a:ln w="9525">
              <a:noFill/>
              <a:miter lim="800000"/>
              <a:headEnd/>
              <a:tailEnd/>
            </a:ln>
          </p:spPr>
          <p:txBody>
            <a:bodyPr/>
            <a:lstStyle/>
            <a:p>
              <a:pPr eaLnBrk="1" hangingPunct="1"/>
              <a:endParaRPr lang="en-US">
                <a:solidFill>
                  <a:schemeClr val="accent2"/>
                </a:solidFill>
              </a:endParaRPr>
            </a:p>
          </p:txBody>
        </p:sp>
        <p:sp>
          <p:nvSpPr>
            <p:cNvPr id="451594" name="Rectangle 10"/>
            <p:cNvSpPr>
              <a:spLocks noChangeArrowheads="1"/>
            </p:cNvSpPr>
            <p:nvPr/>
          </p:nvSpPr>
          <p:spPr bwMode="auto">
            <a:xfrm>
              <a:off x="173" y="173"/>
              <a:ext cx="86" cy="87"/>
            </a:xfrm>
            <a:prstGeom prst="rect">
              <a:avLst/>
            </a:prstGeom>
            <a:solidFill>
              <a:srgbClr val="DECCB8"/>
            </a:solidFill>
            <a:ln w="9525">
              <a:noFill/>
              <a:miter lim="800000"/>
              <a:headEnd/>
              <a:tailEnd/>
            </a:ln>
          </p:spPr>
          <p:txBody>
            <a:bodyPr/>
            <a:lstStyle/>
            <a:p>
              <a:pPr eaLnBrk="1" hangingPunct="1"/>
              <a:endParaRPr lang="en-US">
                <a:solidFill>
                  <a:schemeClr val="hlink"/>
                </a:solidFill>
              </a:endParaRPr>
            </a:p>
          </p:txBody>
        </p:sp>
        <p:sp>
          <p:nvSpPr>
            <p:cNvPr id="451595" name="Rectangle 11"/>
            <p:cNvSpPr>
              <a:spLocks noChangeArrowheads="1"/>
            </p:cNvSpPr>
            <p:nvPr/>
          </p:nvSpPr>
          <p:spPr bwMode="auto">
            <a:xfrm>
              <a:off x="83" y="86"/>
              <a:ext cx="89" cy="87"/>
            </a:xfrm>
            <a:prstGeom prst="rect">
              <a:avLst/>
            </a:prstGeom>
            <a:solidFill>
              <a:srgbClr val="715333"/>
            </a:solidFill>
            <a:ln w="9525">
              <a:noFill/>
              <a:miter lim="800000"/>
              <a:headEnd/>
              <a:tailEnd/>
            </a:ln>
          </p:spPr>
          <p:txBody>
            <a:bodyPr/>
            <a:lstStyle/>
            <a:p>
              <a:pPr eaLnBrk="1" hangingPunct="1"/>
              <a:endParaRPr lang="en-US" sz="2400">
                <a:latin typeface="Times New Roman" pitchFamily="18" charset="0"/>
              </a:endParaRPr>
            </a:p>
          </p:txBody>
        </p:sp>
        <p:sp>
          <p:nvSpPr>
            <p:cNvPr id="451596" name="Rectangle 12"/>
            <p:cNvSpPr>
              <a:spLocks noChangeArrowheads="1"/>
            </p:cNvSpPr>
            <p:nvPr/>
          </p:nvSpPr>
          <p:spPr bwMode="auto">
            <a:xfrm>
              <a:off x="258" y="171"/>
              <a:ext cx="87" cy="87"/>
            </a:xfrm>
            <a:prstGeom prst="rect">
              <a:avLst/>
            </a:prstGeom>
            <a:solidFill>
              <a:srgbClr val="C4A37E"/>
            </a:solidFill>
            <a:ln w="9525">
              <a:noFill/>
              <a:miter lim="800000"/>
              <a:headEnd/>
              <a:tailEnd/>
            </a:ln>
          </p:spPr>
          <p:txBody>
            <a:bodyPr/>
            <a:lstStyle/>
            <a:p>
              <a:pPr eaLnBrk="1" hangingPunct="1"/>
              <a:endParaRPr lang="en-US">
                <a:solidFill>
                  <a:schemeClr val="accent2"/>
                </a:solidFill>
              </a:endParaRPr>
            </a:p>
          </p:txBody>
        </p:sp>
        <p:sp>
          <p:nvSpPr>
            <p:cNvPr id="451597" name="Rectangle 13"/>
            <p:cNvSpPr>
              <a:spLocks noChangeArrowheads="1"/>
            </p:cNvSpPr>
            <p:nvPr/>
          </p:nvSpPr>
          <p:spPr bwMode="auto">
            <a:xfrm>
              <a:off x="173" y="258"/>
              <a:ext cx="86" cy="86"/>
            </a:xfrm>
            <a:prstGeom prst="rect">
              <a:avLst/>
            </a:prstGeom>
            <a:solidFill>
              <a:srgbClr val="C4A37E"/>
            </a:solidFill>
            <a:ln w="9525">
              <a:noFill/>
              <a:miter lim="800000"/>
              <a:headEnd/>
              <a:tailEnd/>
            </a:ln>
          </p:spPr>
          <p:txBody>
            <a:bodyPr/>
            <a:lstStyle/>
            <a:p>
              <a:pPr eaLnBrk="1" hangingPunct="1"/>
              <a:endParaRPr lang="en-US">
                <a:solidFill>
                  <a:schemeClr val="accent2"/>
                </a:solidFill>
              </a:endParaRPr>
            </a:p>
          </p:txBody>
        </p:sp>
      </p:grpSp>
      <p:sp>
        <p:nvSpPr>
          <p:cNvPr id="451598" name="Rectangle 14"/>
          <p:cNvSpPr>
            <a:spLocks noGrp="1" noChangeArrowheads="1"/>
          </p:cNvSpPr>
          <p:nvPr>
            <p:ph type="title"/>
          </p:nvPr>
        </p:nvSpPr>
        <p:spPr bwMode="auto">
          <a:xfrm>
            <a:off x="685800" y="457200"/>
            <a:ext cx="89154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1599" name="Rectangle 15"/>
          <p:cNvSpPr>
            <a:spLocks noGrp="1" noChangeArrowheads="1"/>
          </p:cNvSpPr>
          <p:nvPr>
            <p:ph type="body" idx="1"/>
          </p:nvPr>
        </p:nvSpPr>
        <p:spPr bwMode="auto">
          <a:xfrm>
            <a:off x="685800" y="1981200"/>
            <a:ext cx="8915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51605" name="Picture 21" descr="lehigh_logo"/>
          <p:cNvPicPr>
            <a:picLocks noChangeAspect="1" noChangeArrowheads="1"/>
          </p:cNvPicPr>
          <p:nvPr userDrawn="1"/>
        </p:nvPicPr>
        <p:blipFill>
          <a:blip r:embed="rId13" cstate="print"/>
          <a:srcRect/>
          <a:stretch>
            <a:fillRect/>
          </a:stretch>
        </p:blipFill>
        <p:spPr bwMode="auto">
          <a:xfrm>
            <a:off x="8839200" y="123825"/>
            <a:ext cx="914400" cy="29686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7600" y="2362200"/>
            <a:ext cx="5943600" cy="1676400"/>
          </a:xfrm>
        </p:spPr>
        <p:txBody>
          <a:bodyPr/>
          <a:lstStyle/>
          <a:p>
            <a:pPr algn="ctr"/>
            <a:r>
              <a:rPr lang="en-GB"/>
              <a:t>Machine Learning </a:t>
            </a:r>
            <a:br>
              <a:rPr lang="en-GB"/>
            </a:br>
            <a:r>
              <a:rPr lang="en-GB"/>
              <a:t>in Computer Games</a:t>
            </a:r>
          </a:p>
        </p:txBody>
      </p:sp>
      <p:pic>
        <p:nvPicPr>
          <p:cNvPr id="4120" name="Picture 24" descr="monkey"/>
          <p:cNvPicPr>
            <a:picLocks noChangeAspect="1" noChangeArrowheads="1"/>
          </p:cNvPicPr>
          <p:nvPr/>
        </p:nvPicPr>
        <p:blipFill>
          <a:blip r:embed="rId3" cstate="print">
            <a:lum bright="2000"/>
          </a:blip>
          <a:srcRect/>
          <a:stretch>
            <a:fillRect/>
          </a:stretch>
        </p:blipFill>
        <p:spPr bwMode="auto">
          <a:xfrm>
            <a:off x="0" y="0"/>
            <a:ext cx="9906000" cy="6869113"/>
          </a:xfrm>
          <a:prstGeom prst="rect">
            <a:avLst/>
          </a:prstGeom>
          <a:noFill/>
          <a:ln w="9525">
            <a:noFill/>
            <a:miter lim="800000"/>
            <a:headEnd/>
            <a:tailEnd/>
          </a:ln>
        </p:spPr>
      </p:pic>
      <p:sp>
        <p:nvSpPr>
          <p:cNvPr id="4117" name="Text Box 21"/>
          <p:cNvSpPr txBox="1">
            <a:spLocks noChangeArrowheads="1"/>
          </p:cNvSpPr>
          <p:nvPr/>
        </p:nvSpPr>
        <p:spPr bwMode="auto">
          <a:xfrm>
            <a:off x="0" y="0"/>
            <a:ext cx="9906000" cy="1446550"/>
          </a:xfrm>
          <a:prstGeom prst="rect">
            <a:avLst/>
          </a:prstGeom>
          <a:solidFill>
            <a:srgbClr val="DECCB8">
              <a:alpha val="60001"/>
            </a:srgbClr>
          </a:solidFill>
          <a:ln w="25400">
            <a:solidFill>
              <a:srgbClr val="715333"/>
            </a:solidFill>
            <a:miter lim="800000"/>
            <a:headEnd/>
            <a:tailEnd/>
          </a:ln>
          <a:effectLst/>
        </p:spPr>
        <p:txBody>
          <a:bodyPr>
            <a:spAutoFit/>
          </a:bodyPr>
          <a:lstStyle/>
          <a:p>
            <a:pPr algn="ctr">
              <a:spcBef>
                <a:spcPct val="50000"/>
              </a:spcBef>
            </a:pPr>
            <a:r>
              <a:rPr lang="en-US" sz="4400" dirty="0" smtClean="0"/>
              <a:t>Automated </a:t>
            </a:r>
            <a:r>
              <a:rPr lang="en-US" sz="4400" dirty="0" err="1" smtClean="0"/>
              <a:t>GenerationTactics</a:t>
            </a:r>
            <a:r>
              <a:rPr lang="en-US" sz="4400" dirty="0" smtClean="0"/>
              <a:t> for Strategy Games</a:t>
            </a:r>
            <a:endParaRPr lang="en-US" sz="4400" dirty="0"/>
          </a:p>
        </p:txBody>
      </p:sp>
      <p:sp>
        <p:nvSpPr>
          <p:cNvPr id="4122" name="Text Box 26"/>
          <p:cNvSpPr txBox="1">
            <a:spLocks noChangeArrowheads="1"/>
          </p:cNvSpPr>
          <p:nvPr/>
        </p:nvSpPr>
        <p:spPr bwMode="auto">
          <a:xfrm>
            <a:off x="4953000" y="5638800"/>
            <a:ext cx="4953000" cy="1323439"/>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chemeClr val="bg1"/>
                </a:solidFill>
              </a:rPr>
              <a:t>Original: </a:t>
            </a:r>
            <a:r>
              <a:rPr lang="en-US" sz="3200" b="1" dirty="0">
                <a:solidFill>
                  <a:schemeClr val="bg1"/>
                </a:solidFill>
              </a:rPr>
              <a:t>Marc </a:t>
            </a:r>
            <a:r>
              <a:rPr lang="en-US" sz="3200" b="1" dirty="0" smtClean="0">
                <a:solidFill>
                  <a:schemeClr val="bg1"/>
                </a:solidFill>
              </a:rPr>
              <a:t>Ponsen</a:t>
            </a:r>
          </a:p>
          <a:p>
            <a:pPr>
              <a:spcBef>
                <a:spcPct val="50000"/>
              </a:spcBef>
            </a:pPr>
            <a:r>
              <a:rPr lang="en-US" sz="3200" b="1" dirty="0" smtClean="0">
                <a:solidFill>
                  <a:schemeClr val="bg1"/>
                </a:solidFill>
              </a:rPr>
              <a:t>Update: H. Munoz-Avila</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93FBCF-5C42-460C-B6A2-0852DBCAF5AF}" type="slidenum">
              <a:rPr lang="en-US"/>
              <a:pPr/>
              <a:t>10</a:t>
            </a:fld>
            <a:endParaRPr lang="en-US"/>
          </a:p>
        </p:txBody>
      </p:sp>
      <p:sp>
        <p:nvSpPr>
          <p:cNvPr id="528386" name="Rectangle 2"/>
          <p:cNvSpPr>
            <a:spLocks noGrp="1" noChangeArrowheads="1"/>
          </p:cNvSpPr>
          <p:nvPr>
            <p:ph type="body" idx="1"/>
          </p:nvPr>
        </p:nvSpPr>
        <p:spPr>
          <a:xfrm>
            <a:off x="742950" y="1828800"/>
            <a:ext cx="8997950" cy="4343400"/>
          </a:xfrm>
        </p:spPr>
        <p:txBody>
          <a:bodyPr/>
          <a:lstStyle/>
          <a:p>
            <a:r>
              <a:rPr lang="en-US">
                <a:solidFill>
                  <a:srgbClr val="FF0000"/>
                </a:solidFill>
              </a:rPr>
              <a:t>Online</a:t>
            </a:r>
            <a:r>
              <a:rPr lang="en-US"/>
              <a:t> – during gameplay</a:t>
            </a:r>
          </a:p>
          <a:p>
            <a:pPr lvl="1"/>
            <a:r>
              <a:rPr lang="en-US"/>
              <a:t>Adapt to player tactics</a:t>
            </a:r>
          </a:p>
          <a:p>
            <a:pPr lvl="1"/>
            <a:r>
              <a:rPr lang="en-US"/>
              <a:t>Avoid repetition of mistakes</a:t>
            </a:r>
          </a:p>
          <a:p>
            <a:pPr lvl="1"/>
            <a:r>
              <a:rPr lang="en-US"/>
              <a:t>Requirements: computationally cheap, effective, robust, fast learning (Spronck 2004)</a:t>
            </a:r>
            <a:endParaRPr lang="en-US">
              <a:solidFill>
                <a:srgbClr val="FF0000"/>
              </a:solidFill>
            </a:endParaRPr>
          </a:p>
          <a:p>
            <a:r>
              <a:rPr lang="en-US">
                <a:solidFill>
                  <a:srgbClr val="FF0000"/>
                </a:solidFill>
              </a:rPr>
              <a:t>Offline</a:t>
            </a:r>
            <a:r>
              <a:rPr lang="en-US"/>
              <a:t> - before the game is released</a:t>
            </a:r>
          </a:p>
          <a:p>
            <a:pPr lvl="1"/>
            <a:r>
              <a:rPr lang="en-US"/>
              <a:t>Devise new tactics</a:t>
            </a:r>
          </a:p>
          <a:p>
            <a:pPr lvl="1"/>
            <a:r>
              <a:rPr lang="en-US"/>
              <a:t>Discover exploits</a:t>
            </a:r>
          </a:p>
        </p:txBody>
      </p:sp>
      <p:sp>
        <p:nvSpPr>
          <p:cNvPr id="528387" name="Rectangle 3"/>
          <p:cNvSpPr>
            <a:spLocks noGrp="1" noChangeArrowheads="1"/>
          </p:cNvSpPr>
          <p:nvPr>
            <p:ph type="title"/>
          </p:nvPr>
        </p:nvSpPr>
        <p:spPr/>
        <p:txBody>
          <a:bodyPr/>
          <a:lstStyle/>
          <a:p>
            <a:r>
              <a:rPr lang="en-GB"/>
              <a:t>Offline vs. Online Learning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22729B3-6359-4544-8198-2A6DF8FC6E12}" type="slidenum">
              <a:rPr lang="en-US"/>
              <a:pPr/>
              <a:t>11</a:t>
            </a:fld>
            <a:endParaRPr lang="en-US"/>
          </a:p>
        </p:txBody>
      </p:sp>
      <p:sp>
        <p:nvSpPr>
          <p:cNvPr id="492546" name="Rectangle 2"/>
          <p:cNvSpPr>
            <a:spLocks noGrp="1" noChangeArrowheads="1"/>
          </p:cNvSpPr>
          <p:nvPr>
            <p:ph type="title"/>
          </p:nvPr>
        </p:nvSpPr>
        <p:spPr/>
        <p:txBody>
          <a:bodyPr/>
          <a:lstStyle/>
          <a:p>
            <a:pPr algn="ctr"/>
            <a:r>
              <a:rPr lang="en-US" sz="4000"/>
              <a:t>Some Machine Learning Techniques</a:t>
            </a:r>
          </a:p>
        </p:txBody>
      </p:sp>
      <p:pic>
        <p:nvPicPr>
          <p:cNvPr id="492551" name="Picture 7" descr="sweetser_table"/>
          <p:cNvPicPr>
            <a:picLocks noChangeAspect="1" noChangeArrowheads="1"/>
          </p:cNvPicPr>
          <p:nvPr/>
        </p:nvPicPr>
        <p:blipFill>
          <a:blip r:embed="rId3" cstate="print">
            <a:lum contrast="24000"/>
          </a:blip>
          <a:srcRect/>
          <a:stretch>
            <a:fillRect/>
          </a:stretch>
        </p:blipFill>
        <p:spPr bwMode="auto">
          <a:xfrm>
            <a:off x="533400" y="1812925"/>
            <a:ext cx="8839200" cy="40544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3.1: Learning Decision Tree of Tactics</a:t>
            </a:r>
            <a:endParaRPr lang="en-US" dirty="0"/>
          </a:p>
        </p:txBody>
      </p:sp>
      <p:sp>
        <p:nvSpPr>
          <p:cNvPr id="19" name="TextBox 18"/>
          <p:cNvSpPr txBox="1"/>
          <p:nvPr/>
        </p:nvSpPr>
        <p:spPr>
          <a:xfrm>
            <a:off x="6248400" y="1295400"/>
            <a:ext cx="3657600" cy="5262979"/>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Assumes you have many game traces (visualized as a table)</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Assumes game designer has identified classes or categories of desired behaviors (e.g., “defend locations”)</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Induces a tree that indicates under which conditions a particular behavior is desirable</a:t>
            </a:r>
          </a:p>
        </p:txBody>
      </p:sp>
      <p:sp>
        <p:nvSpPr>
          <p:cNvPr id="5" name="TextBox 4"/>
          <p:cNvSpPr txBox="1"/>
          <p:nvPr/>
        </p:nvSpPr>
        <p:spPr>
          <a:xfrm>
            <a:off x="381001" y="5569803"/>
            <a:ext cx="5181600" cy="830997"/>
          </a:xfrm>
          <a:prstGeom prst="rect">
            <a:avLst/>
          </a:prstGeom>
          <a:noFill/>
        </p:spPr>
        <p:txBody>
          <a:bodyPr wrap="square" rtlCol="0">
            <a:spAutoFit/>
          </a:bodyPr>
          <a:lstStyle/>
          <a:p>
            <a:r>
              <a:rPr lang="en-US" sz="2400" dirty="0" smtClean="0"/>
              <a:t>If owning locations 1 and 2, and 3 then  defend locations 1, 2, and 3</a:t>
            </a:r>
            <a:endParaRPr lang="en-US" sz="2400" dirty="0"/>
          </a:p>
        </p:txBody>
      </p:sp>
      <p:grpSp>
        <p:nvGrpSpPr>
          <p:cNvPr id="7" name="Group 129"/>
          <p:cNvGrpSpPr>
            <a:grpSpLocks/>
          </p:cNvGrpSpPr>
          <p:nvPr/>
        </p:nvGrpSpPr>
        <p:grpSpPr bwMode="auto">
          <a:xfrm>
            <a:off x="1066800" y="2590800"/>
            <a:ext cx="3629025" cy="2473325"/>
            <a:chOff x="3120" y="1034"/>
            <a:chExt cx="2286" cy="1558"/>
          </a:xfrm>
        </p:grpSpPr>
        <p:sp>
          <p:nvSpPr>
            <p:cNvPr id="8" name="AutoShape 110"/>
            <p:cNvSpPr>
              <a:spLocks noChangeArrowheads="1"/>
            </p:cNvSpPr>
            <p:nvPr/>
          </p:nvSpPr>
          <p:spPr bwMode="auto">
            <a:xfrm>
              <a:off x="3120" y="1632"/>
              <a:ext cx="864" cy="960"/>
            </a:xfrm>
            <a:prstGeom prst="rightArrow">
              <a:avLst>
                <a:gd name="adj1" fmla="val 50000"/>
                <a:gd name="adj2" fmla="val 25000"/>
              </a:avLst>
            </a:prstGeom>
            <a:solidFill>
              <a:schemeClr val="accent2"/>
            </a:solidFill>
            <a:ln w="9525">
              <a:solidFill>
                <a:schemeClr val="tx1"/>
              </a:solidFill>
              <a:miter lim="800000"/>
              <a:headEnd/>
              <a:tailEnd/>
            </a:ln>
          </p:spPr>
          <p:txBody>
            <a:bodyPr wrap="none" anchor="ctr"/>
            <a:lstStyle/>
            <a:p>
              <a:pPr algn="ctr"/>
              <a:r>
                <a:rPr lang="en-US">
                  <a:solidFill>
                    <a:schemeClr val="bg1"/>
                  </a:solidFill>
                </a:rPr>
                <a:t>induction</a:t>
              </a:r>
            </a:p>
          </p:txBody>
        </p:sp>
        <p:sp>
          <p:nvSpPr>
            <p:cNvPr id="9" name="Oval 113"/>
            <p:cNvSpPr>
              <a:spLocks noChangeArrowheads="1"/>
            </p:cNvSpPr>
            <p:nvPr/>
          </p:nvSpPr>
          <p:spPr bwMode="auto">
            <a:xfrm>
              <a:off x="4656" y="1440"/>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 name="Oval 114"/>
            <p:cNvSpPr>
              <a:spLocks noChangeArrowheads="1"/>
            </p:cNvSpPr>
            <p:nvPr/>
          </p:nvSpPr>
          <p:spPr bwMode="auto">
            <a:xfrm>
              <a:off x="4512" y="1824"/>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 name="Oval 115"/>
            <p:cNvSpPr>
              <a:spLocks noChangeArrowheads="1"/>
            </p:cNvSpPr>
            <p:nvPr/>
          </p:nvSpPr>
          <p:spPr bwMode="auto">
            <a:xfrm>
              <a:off x="4848" y="1824"/>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 name="Oval 116"/>
            <p:cNvSpPr>
              <a:spLocks noChangeArrowheads="1"/>
            </p:cNvSpPr>
            <p:nvPr/>
          </p:nvSpPr>
          <p:spPr bwMode="auto">
            <a:xfrm>
              <a:off x="4320" y="2256"/>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 name="Oval 117"/>
            <p:cNvSpPr>
              <a:spLocks noChangeArrowheads="1"/>
            </p:cNvSpPr>
            <p:nvPr/>
          </p:nvSpPr>
          <p:spPr bwMode="auto">
            <a:xfrm>
              <a:off x="4560" y="2256"/>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 name="Oval 118"/>
            <p:cNvSpPr>
              <a:spLocks noChangeArrowheads="1"/>
            </p:cNvSpPr>
            <p:nvPr/>
          </p:nvSpPr>
          <p:spPr bwMode="auto">
            <a:xfrm>
              <a:off x="4752" y="2256"/>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Oval 119"/>
            <p:cNvSpPr>
              <a:spLocks noChangeArrowheads="1"/>
            </p:cNvSpPr>
            <p:nvPr/>
          </p:nvSpPr>
          <p:spPr bwMode="auto">
            <a:xfrm>
              <a:off x="5040" y="2256"/>
              <a:ext cx="96"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 name="Line 120"/>
            <p:cNvSpPr>
              <a:spLocks noChangeShapeType="1"/>
            </p:cNvSpPr>
            <p:nvPr/>
          </p:nvSpPr>
          <p:spPr bwMode="auto">
            <a:xfrm flipH="1">
              <a:off x="4560" y="1584"/>
              <a:ext cx="96" cy="240"/>
            </a:xfrm>
            <a:prstGeom prst="line">
              <a:avLst/>
            </a:prstGeom>
            <a:noFill/>
            <a:ln w="9525">
              <a:solidFill>
                <a:schemeClr val="tx1"/>
              </a:solidFill>
              <a:round/>
              <a:headEnd/>
              <a:tailEnd type="triangle" w="med" len="med"/>
            </a:ln>
          </p:spPr>
          <p:txBody>
            <a:bodyPr/>
            <a:lstStyle/>
            <a:p>
              <a:endParaRPr lang="en-US"/>
            </a:p>
          </p:txBody>
        </p:sp>
        <p:sp>
          <p:nvSpPr>
            <p:cNvPr id="17" name="Line 121"/>
            <p:cNvSpPr>
              <a:spLocks noChangeShapeType="1"/>
            </p:cNvSpPr>
            <p:nvPr/>
          </p:nvSpPr>
          <p:spPr bwMode="auto">
            <a:xfrm>
              <a:off x="4752" y="1584"/>
              <a:ext cx="144" cy="240"/>
            </a:xfrm>
            <a:prstGeom prst="line">
              <a:avLst/>
            </a:prstGeom>
            <a:noFill/>
            <a:ln w="9525">
              <a:solidFill>
                <a:schemeClr val="tx1"/>
              </a:solidFill>
              <a:round/>
              <a:headEnd/>
              <a:tailEnd type="triangle" w="med" len="med"/>
            </a:ln>
          </p:spPr>
          <p:txBody>
            <a:bodyPr/>
            <a:lstStyle/>
            <a:p>
              <a:endParaRPr lang="en-US"/>
            </a:p>
          </p:txBody>
        </p:sp>
        <p:sp>
          <p:nvSpPr>
            <p:cNvPr id="18" name="Line 122"/>
            <p:cNvSpPr>
              <a:spLocks noChangeShapeType="1"/>
            </p:cNvSpPr>
            <p:nvPr/>
          </p:nvSpPr>
          <p:spPr bwMode="auto">
            <a:xfrm flipH="1">
              <a:off x="4368" y="1968"/>
              <a:ext cx="144" cy="288"/>
            </a:xfrm>
            <a:prstGeom prst="line">
              <a:avLst/>
            </a:prstGeom>
            <a:noFill/>
            <a:ln w="9525">
              <a:solidFill>
                <a:schemeClr val="tx1"/>
              </a:solidFill>
              <a:round/>
              <a:headEnd/>
              <a:tailEnd type="triangle" w="med" len="med"/>
            </a:ln>
          </p:spPr>
          <p:txBody>
            <a:bodyPr/>
            <a:lstStyle/>
            <a:p>
              <a:endParaRPr lang="en-US"/>
            </a:p>
          </p:txBody>
        </p:sp>
        <p:sp>
          <p:nvSpPr>
            <p:cNvPr id="20" name="Line 123"/>
            <p:cNvSpPr>
              <a:spLocks noChangeShapeType="1"/>
            </p:cNvSpPr>
            <p:nvPr/>
          </p:nvSpPr>
          <p:spPr bwMode="auto">
            <a:xfrm>
              <a:off x="4560" y="1968"/>
              <a:ext cx="48" cy="288"/>
            </a:xfrm>
            <a:prstGeom prst="line">
              <a:avLst/>
            </a:prstGeom>
            <a:noFill/>
            <a:ln w="9525">
              <a:solidFill>
                <a:schemeClr val="tx1"/>
              </a:solidFill>
              <a:round/>
              <a:headEnd/>
              <a:tailEnd type="triangle" w="med" len="med"/>
            </a:ln>
          </p:spPr>
          <p:txBody>
            <a:bodyPr/>
            <a:lstStyle/>
            <a:p>
              <a:endParaRPr lang="en-US"/>
            </a:p>
          </p:txBody>
        </p:sp>
        <p:sp>
          <p:nvSpPr>
            <p:cNvPr id="21" name="Line 124"/>
            <p:cNvSpPr>
              <a:spLocks noChangeShapeType="1"/>
            </p:cNvSpPr>
            <p:nvPr/>
          </p:nvSpPr>
          <p:spPr bwMode="auto">
            <a:xfrm flipH="1">
              <a:off x="4800" y="1968"/>
              <a:ext cx="96" cy="288"/>
            </a:xfrm>
            <a:prstGeom prst="line">
              <a:avLst/>
            </a:prstGeom>
            <a:noFill/>
            <a:ln w="9525">
              <a:solidFill>
                <a:schemeClr val="tx1"/>
              </a:solidFill>
              <a:round/>
              <a:headEnd/>
              <a:tailEnd type="triangle" w="med" len="med"/>
            </a:ln>
          </p:spPr>
          <p:txBody>
            <a:bodyPr/>
            <a:lstStyle/>
            <a:p>
              <a:endParaRPr lang="en-US"/>
            </a:p>
          </p:txBody>
        </p:sp>
        <p:sp>
          <p:nvSpPr>
            <p:cNvPr id="22" name="Line 125"/>
            <p:cNvSpPr>
              <a:spLocks noChangeShapeType="1"/>
            </p:cNvSpPr>
            <p:nvPr/>
          </p:nvSpPr>
          <p:spPr bwMode="auto">
            <a:xfrm>
              <a:off x="4944" y="1920"/>
              <a:ext cx="144" cy="336"/>
            </a:xfrm>
            <a:prstGeom prst="line">
              <a:avLst/>
            </a:prstGeom>
            <a:noFill/>
            <a:ln w="9525">
              <a:solidFill>
                <a:schemeClr val="tx1"/>
              </a:solidFill>
              <a:round/>
              <a:headEnd/>
              <a:tailEnd type="triangle" w="med" len="med"/>
            </a:ln>
          </p:spPr>
          <p:txBody>
            <a:bodyPr/>
            <a:lstStyle/>
            <a:p>
              <a:endParaRPr lang="en-US"/>
            </a:p>
          </p:txBody>
        </p:sp>
        <p:sp>
          <p:nvSpPr>
            <p:cNvPr id="23" name="Text Box 128"/>
            <p:cNvSpPr txBox="1">
              <a:spLocks noChangeArrowheads="1"/>
            </p:cNvSpPr>
            <p:nvPr/>
          </p:nvSpPr>
          <p:spPr bwMode="auto">
            <a:xfrm>
              <a:off x="4166" y="1034"/>
              <a:ext cx="1240" cy="288"/>
            </a:xfrm>
            <a:prstGeom prst="rect">
              <a:avLst/>
            </a:prstGeom>
            <a:noFill/>
            <a:ln w="9525">
              <a:noFill/>
              <a:miter lim="800000"/>
              <a:headEnd/>
              <a:tailEnd/>
            </a:ln>
          </p:spPr>
          <p:txBody>
            <a:bodyPr wrap="none">
              <a:spAutoFit/>
            </a:bodyPr>
            <a:lstStyle/>
            <a:p>
              <a:r>
                <a:rPr lang="en-US" dirty="0"/>
                <a:t>Decision Tree</a:t>
              </a:r>
            </a:p>
          </p:txBody>
        </p:sp>
      </p:grpSp>
      <p:cxnSp>
        <p:nvCxnSpPr>
          <p:cNvPr id="25" name="Straight Connector 24"/>
          <p:cNvCxnSpPr>
            <a:stCxn id="13" idx="4"/>
            <a:endCxn id="5" idx="0"/>
          </p:cNvCxnSpPr>
          <p:nvPr/>
        </p:nvCxnSpPr>
        <p:spPr bwMode="auto">
          <a:xfrm rot="5400000">
            <a:off x="2795162" y="4935965"/>
            <a:ext cx="810478" cy="457199"/>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990600" y="1524000"/>
            <a:ext cx="8089900" cy="4191000"/>
          </a:xfrm>
          <a:prstGeom prst="rect">
            <a:avLst/>
          </a:prstGeom>
          <a:noFill/>
          <a:ln w="9525">
            <a:noFill/>
            <a:miter lim="800000"/>
            <a:headEnd/>
            <a:tailEnd/>
          </a:ln>
        </p:spPr>
      </p:pic>
      <p:sp>
        <p:nvSpPr>
          <p:cNvPr id="5" name="TextBox 4"/>
          <p:cNvSpPr txBox="1"/>
          <p:nvPr/>
        </p:nvSpPr>
        <p:spPr>
          <a:xfrm>
            <a:off x="4477951" y="914400"/>
            <a:ext cx="1210588" cy="369332"/>
          </a:xfrm>
          <a:prstGeom prst="rect">
            <a:avLst/>
          </a:prstGeom>
          <a:noFill/>
        </p:spPr>
        <p:txBody>
          <a:bodyPr wrap="none" rtlCol="0">
            <a:spAutoFit/>
          </a:bodyPr>
          <a:lstStyle/>
          <a:p>
            <a:r>
              <a:rPr lang="en-US" dirty="0" smtClean="0"/>
              <a:t>ACTIONS</a:t>
            </a:r>
            <a:endParaRPr lang="en-US" dirty="0"/>
          </a:p>
        </p:txBody>
      </p:sp>
      <p:sp>
        <p:nvSpPr>
          <p:cNvPr id="6" name="TextBox 5"/>
          <p:cNvSpPr txBox="1"/>
          <p:nvPr/>
        </p:nvSpPr>
        <p:spPr>
          <a:xfrm rot="16200000">
            <a:off x="-76348" y="3316228"/>
            <a:ext cx="1048107" cy="369332"/>
          </a:xfrm>
          <a:prstGeom prst="rect">
            <a:avLst/>
          </a:prstGeom>
          <a:noFill/>
        </p:spPr>
        <p:txBody>
          <a:bodyPr wrap="none" rtlCol="0">
            <a:spAutoFit/>
          </a:bodyPr>
          <a:lstStyle/>
          <a:p>
            <a:r>
              <a:rPr lang="en-US" dirty="0" smtClean="0"/>
              <a:t>STATES</a:t>
            </a:r>
            <a:endParaRPr lang="en-US" dirty="0"/>
          </a:p>
        </p:txBody>
      </p:sp>
      <p:sp>
        <p:nvSpPr>
          <p:cNvPr id="7" name="Left Brace 6"/>
          <p:cNvSpPr/>
          <p:nvPr/>
        </p:nvSpPr>
        <p:spPr bwMode="auto">
          <a:xfrm>
            <a:off x="577850" y="1524000"/>
            <a:ext cx="330200" cy="4114800"/>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Left Brace 7"/>
          <p:cNvSpPr/>
          <p:nvPr/>
        </p:nvSpPr>
        <p:spPr bwMode="auto">
          <a:xfrm rot="5400000">
            <a:off x="5006975" y="-2549525"/>
            <a:ext cx="304800" cy="7842250"/>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0" name="Straight Arrow Connector 9"/>
          <p:cNvCxnSpPr/>
          <p:nvPr/>
        </p:nvCxnSpPr>
        <p:spPr bwMode="auto">
          <a:xfrm rot="5400000" flipH="1" flipV="1">
            <a:off x="965200" y="4521200"/>
            <a:ext cx="2362200" cy="3302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 name="TextBox 10"/>
          <p:cNvSpPr txBox="1"/>
          <p:nvPr/>
        </p:nvSpPr>
        <p:spPr>
          <a:xfrm>
            <a:off x="1320800" y="5791200"/>
            <a:ext cx="1531188" cy="369332"/>
          </a:xfrm>
          <a:prstGeom prst="rect">
            <a:avLst/>
          </a:prstGeom>
          <a:noFill/>
        </p:spPr>
        <p:txBody>
          <a:bodyPr wrap="none" rtlCol="0">
            <a:spAutoFit/>
          </a:bodyPr>
          <a:lstStyle/>
          <a:p>
            <a:r>
              <a:rPr lang="en-US" dirty="0" smtClean="0"/>
              <a:t>“good” action</a:t>
            </a:r>
            <a:endParaRPr lang="en-US" dirty="0"/>
          </a:p>
        </p:txBody>
      </p:sp>
      <p:cxnSp>
        <p:nvCxnSpPr>
          <p:cNvPr id="12" name="Straight Arrow Connector 11"/>
          <p:cNvCxnSpPr/>
          <p:nvPr/>
        </p:nvCxnSpPr>
        <p:spPr bwMode="auto">
          <a:xfrm rot="16200000" flipV="1">
            <a:off x="1749425" y="4314825"/>
            <a:ext cx="2362200" cy="74295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6" name="TextBox 15"/>
          <p:cNvSpPr txBox="1"/>
          <p:nvPr/>
        </p:nvSpPr>
        <p:spPr>
          <a:xfrm>
            <a:off x="2964013" y="5802868"/>
            <a:ext cx="1402948" cy="369332"/>
          </a:xfrm>
          <a:prstGeom prst="rect">
            <a:avLst/>
          </a:prstGeom>
          <a:noFill/>
        </p:spPr>
        <p:txBody>
          <a:bodyPr wrap="none" rtlCol="0">
            <a:spAutoFit/>
          </a:bodyPr>
          <a:lstStyle/>
          <a:p>
            <a:r>
              <a:rPr lang="en-US" dirty="0" smtClean="0"/>
              <a:t>“bad” action</a:t>
            </a:r>
            <a:endParaRPr lang="en-US" dirty="0"/>
          </a:p>
        </p:txBody>
      </p:sp>
      <p:cxnSp>
        <p:nvCxnSpPr>
          <p:cNvPr id="18" name="Straight Arrow Connector 17"/>
          <p:cNvCxnSpPr/>
          <p:nvPr/>
        </p:nvCxnSpPr>
        <p:spPr bwMode="auto">
          <a:xfrm rot="5400000" flipH="1" flipV="1">
            <a:off x="4349750" y="4521200"/>
            <a:ext cx="2362200" cy="3302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TextBox 18"/>
          <p:cNvSpPr txBox="1"/>
          <p:nvPr/>
        </p:nvSpPr>
        <p:spPr>
          <a:xfrm>
            <a:off x="4870451" y="5791200"/>
            <a:ext cx="2954655" cy="369332"/>
          </a:xfrm>
          <a:prstGeom prst="rect">
            <a:avLst/>
          </a:prstGeom>
          <a:noFill/>
        </p:spPr>
        <p:txBody>
          <a:bodyPr wrap="none" rtlCol="0">
            <a:spAutoFit/>
          </a:bodyPr>
          <a:lstStyle/>
          <a:p>
            <a:r>
              <a:rPr lang="en-US" dirty="0" smtClean="0"/>
              <a:t>Best action identified so far</a:t>
            </a:r>
            <a:endParaRPr lang="en-US" dirty="0"/>
          </a:p>
        </p:txBody>
      </p:sp>
      <p:sp>
        <p:nvSpPr>
          <p:cNvPr id="20" name="Left Brace 19"/>
          <p:cNvSpPr/>
          <p:nvPr/>
        </p:nvSpPr>
        <p:spPr bwMode="auto">
          <a:xfrm rot="5400000" flipH="1">
            <a:off x="4587874" y="2663827"/>
            <a:ext cx="152403" cy="7016750"/>
          </a:xfrm>
          <a:prstGeom prst="leftBrac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1" name="TextBox 20"/>
          <p:cNvSpPr txBox="1"/>
          <p:nvPr/>
        </p:nvSpPr>
        <p:spPr>
          <a:xfrm>
            <a:off x="3624414" y="6260068"/>
            <a:ext cx="5044971" cy="369332"/>
          </a:xfrm>
          <a:prstGeom prst="rect">
            <a:avLst/>
          </a:prstGeom>
          <a:noFill/>
        </p:spPr>
        <p:txBody>
          <a:bodyPr wrap="none" rtlCol="0">
            <a:spAutoFit/>
          </a:bodyPr>
          <a:lstStyle/>
          <a:p>
            <a:r>
              <a:rPr lang="en-US" dirty="0" smtClean="0"/>
              <a:t>For state “EFE” (Enemy controls 2 DOM points)</a:t>
            </a:r>
            <a:endParaRPr lang="en-US" dirty="0"/>
          </a:p>
        </p:txBody>
      </p:sp>
      <p:sp>
        <p:nvSpPr>
          <p:cNvPr id="22" name="Rectangle 2"/>
          <p:cNvSpPr>
            <a:spLocks noGrp="1" noChangeArrowheads="1"/>
          </p:cNvSpPr>
          <p:nvPr>
            <p:ph type="title"/>
          </p:nvPr>
        </p:nvSpPr>
        <p:spPr>
          <a:xfrm>
            <a:off x="533400" y="0"/>
            <a:ext cx="8915400" cy="1371600"/>
          </a:xfrm>
        </p:spPr>
        <p:txBody>
          <a:bodyPr/>
          <a:lstStyle/>
          <a:p>
            <a:r>
              <a:rPr lang="en-US" sz="3200" dirty="0" smtClean="0"/>
              <a:t>Alternative 3.2: Reinforcement Learning</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But that DOM game is kind of simple…</a:t>
            </a:r>
            <a:endParaRPr lang="en-US" dirty="0"/>
          </a:p>
        </p:txBody>
      </p:sp>
      <p:sp>
        <p:nvSpPr>
          <p:cNvPr id="3" name="Content Placeholder 2"/>
          <p:cNvSpPr>
            <a:spLocks noGrp="1"/>
          </p:cNvSpPr>
          <p:nvPr>
            <p:ph idx="1"/>
          </p:nvPr>
        </p:nvSpPr>
        <p:spPr/>
        <p:txBody>
          <a:bodyPr/>
          <a:lstStyle/>
          <a:p>
            <a:r>
              <a:rPr lang="en-US" sz="2000" dirty="0" smtClean="0"/>
              <a:t>Bots can be </a:t>
            </a:r>
            <a:r>
              <a:rPr lang="en-US" sz="2000" dirty="0" err="1" smtClean="0"/>
              <a:t>be</a:t>
            </a:r>
            <a:r>
              <a:rPr lang="en-US" sz="2000" dirty="0" smtClean="0"/>
              <a:t> at any location</a:t>
            </a:r>
          </a:p>
          <a:p>
            <a:pPr lvl="1"/>
            <a:r>
              <a:rPr lang="en-US" sz="2000" dirty="0" smtClean="0"/>
              <a:t>Maps are 70*70 (M*M)</a:t>
            </a:r>
          </a:p>
          <a:p>
            <a:r>
              <a:rPr lang="en-US" sz="2000" dirty="0" smtClean="0"/>
              <a:t>Capture occurs only after 5 ticks of getting to a </a:t>
            </a:r>
            <a:r>
              <a:rPr lang="en-US" sz="2000" dirty="0" err="1" smtClean="0"/>
              <a:t>dom</a:t>
            </a:r>
            <a:r>
              <a:rPr lang="en-US" sz="2000" dirty="0" smtClean="0"/>
              <a:t> location (D)</a:t>
            </a:r>
          </a:p>
          <a:p>
            <a:r>
              <a:rPr lang="en-US" sz="2000" dirty="0" smtClean="0"/>
              <a:t>B Bots have health points [0..10]</a:t>
            </a:r>
          </a:p>
          <a:p>
            <a:r>
              <a:rPr lang="en-US" sz="2000" dirty="0" smtClean="0"/>
              <a:t>Horde Bonus :</a:t>
            </a:r>
          </a:p>
          <a:p>
            <a:pPr lvl="1"/>
            <a:r>
              <a:rPr lang="en-US" sz="2000" dirty="0" smtClean="0"/>
              <a:t>For each teammate within 4 squares: add 3 to damage dealt</a:t>
            </a:r>
          </a:p>
          <a:p>
            <a:pPr lvl="1"/>
            <a:r>
              <a:rPr lang="en-US" sz="2000" dirty="0" smtClean="0"/>
              <a:t>For each teammate within 8 squares: add 2 to damage dealt</a:t>
            </a:r>
          </a:p>
          <a:p>
            <a:pPr lvl="1"/>
            <a:r>
              <a:rPr lang="en-US" sz="2000" dirty="0" smtClean="0"/>
              <a:t>For each teammate within 12 squares: add 1 to damage dealt</a:t>
            </a:r>
          </a:p>
          <a:p>
            <a:r>
              <a:rPr lang="en-US" sz="2000" dirty="0" smtClean="0"/>
              <a:t>spawn point (S) is owned by the team controlling its nearest domination point</a:t>
            </a:r>
          </a:p>
          <a:p>
            <a:r>
              <a:rPr lang="en-US" sz="2000" dirty="0" smtClean="0"/>
              <a:t>Number of states O(M</a:t>
            </a:r>
            <a:r>
              <a:rPr lang="en-US" sz="2000" baseline="30000" dirty="0" smtClean="0"/>
              <a:t>2</a:t>
            </a:r>
            <a:r>
              <a:rPr lang="en-US" sz="2000" dirty="0" smtClean="0"/>
              <a:t> * 6 * D * 11 * B * S)</a:t>
            </a:r>
          </a:p>
          <a:p>
            <a:r>
              <a:rPr lang="en-US" sz="2000" b="1" dirty="0" smtClean="0"/>
              <a:t>AI uses abstracted the states to O(D* B)</a:t>
            </a:r>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169876-1F73-45AD-BBF9-7F2C31AA5EAC}" type="slidenum">
              <a:rPr lang="en-US"/>
              <a:pPr/>
              <a:t>15</a:t>
            </a:fld>
            <a:endParaRPr lang="en-US"/>
          </a:p>
        </p:txBody>
      </p:sp>
      <p:sp>
        <p:nvSpPr>
          <p:cNvPr id="519170" name="Rectangle 2"/>
          <p:cNvSpPr>
            <a:spLocks noGrp="1" noChangeArrowheads="1"/>
          </p:cNvSpPr>
          <p:nvPr>
            <p:ph type="title"/>
          </p:nvPr>
        </p:nvSpPr>
        <p:spPr/>
        <p:txBody>
          <a:bodyPr/>
          <a:lstStyle/>
          <a:p>
            <a:r>
              <a:rPr lang="en-US" dirty="0"/>
              <a:t>RL application: Dynamic </a:t>
            </a:r>
            <a:r>
              <a:rPr lang="en-US" dirty="0" smtClean="0"/>
              <a:t>Scripting for </a:t>
            </a:r>
            <a:r>
              <a:rPr lang="en-US" dirty="0" err="1" smtClean="0"/>
              <a:t>Wargus</a:t>
            </a:r>
            <a:endParaRPr lang="en-GB" dirty="0"/>
          </a:p>
        </p:txBody>
      </p:sp>
      <p:sp>
        <p:nvSpPr>
          <p:cNvPr id="519171" name="Rectangle 3"/>
          <p:cNvSpPr>
            <a:spLocks noGrp="1" noChangeArrowheads="1"/>
          </p:cNvSpPr>
          <p:nvPr>
            <p:ph type="body" idx="1"/>
          </p:nvPr>
        </p:nvSpPr>
        <p:spPr/>
        <p:txBody>
          <a:bodyPr/>
          <a:lstStyle/>
          <a:p>
            <a:r>
              <a:rPr lang="en-US"/>
              <a:t>Dynamic Scripting (DS) is an online learning technique inspired by RL</a:t>
            </a:r>
          </a:p>
          <a:p>
            <a:r>
              <a:rPr lang="en-US"/>
              <a:t>Original implementation of DS (Spronck 2004) in the Computer RolePlaying Game NeverWinter Nights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lide Number Placeholder 3"/>
          <p:cNvSpPr>
            <a:spLocks noGrp="1"/>
          </p:cNvSpPr>
          <p:nvPr>
            <p:ph type="sldNum" sz="quarter" idx="10"/>
          </p:nvPr>
        </p:nvSpPr>
        <p:spPr/>
        <p:txBody>
          <a:bodyPr/>
          <a:lstStyle/>
          <a:p>
            <a:fld id="{63ACB981-DF6A-47C7-AB2C-5858583D1554}" type="slidenum">
              <a:rPr lang="en-US"/>
              <a:pPr/>
              <a:t>16</a:t>
            </a:fld>
            <a:endParaRPr lang="en-US"/>
          </a:p>
        </p:txBody>
      </p:sp>
      <p:sp>
        <p:nvSpPr>
          <p:cNvPr id="422917" name="Rectangle 5"/>
          <p:cNvSpPr>
            <a:spLocks noChangeArrowheads="1"/>
          </p:cNvSpPr>
          <p:nvPr/>
        </p:nvSpPr>
        <p:spPr bwMode="auto">
          <a:xfrm>
            <a:off x="1181100" y="1257300"/>
            <a:ext cx="9906000" cy="0"/>
          </a:xfrm>
          <a:prstGeom prst="rect">
            <a:avLst/>
          </a:prstGeom>
          <a:noFill/>
          <a:ln w="9525">
            <a:noFill/>
            <a:miter lim="800000"/>
            <a:headEnd/>
            <a:tailEnd/>
          </a:ln>
          <a:effectLst/>
        </p:spPr>
        <p:txBody>
          <a:bodyPr>
            <a:spAutoFit/>
          </a:bodyPr>
          <a:lstStyle/>
          <a:p>
            <a:endParaRPr lang="en-US"/>
          </a:p>
        </p:txBody>
      </p:sp>
      <p:sp>
        <p:nvSpPr>
          <p:cNvPr id="422919" name="Rectangle 7"/>
          <p:cNvSpPr>
            <a:spLocks noGrp="1" noChangeArrowheads="1"/>
          </p:cNvSpPr>
          <p:nvPr>
            <p:ph type="title"/>
          </p:nvPr>
        </p:nvSpPr>
        <p:spPr/>
        <p:txBody>
          <a:bodyPr/>
          <a:lstStyle/>
          <a:p>
            <a:r>
              <a:rPr lang="en-US"/>
              <a:t>Dynamic Scripting</a:t>
            </a:r>
          </a:p>
        </p:txBody>
      </p:sp>
      <p:sp>
        <p:nvSpPr>
          <p:cNvPr id="422922" name="AutoShape 10"/>
          <p:cNvSpPr>
            <a:spLocks noChangeAspect="1" noChangeArrowheads="1" noTextEdit="1"/>
          </p:cNvSpPr>
          <p:nvPr/>
        </p:nvSpPr>
        <p:spPr bwMode="auto">
          <a:xfrm>
            <a:off x="762000" y="1524000"/>
            <a:ext cx="8763000" cy="4838700"/>
          </a:xfrm>
          <a:prstGeom prst="rect">
            <a:avLst/>
          </a:prstGeom>
          <a:noFill/>
          <a:ln w="9525">
            <a:noFill/>
            <a:miter lim="800000"/>
            <a:headEnd/>
            <a:tailEnd/>
          </a:ln>
        </p:spPr>
        <p:txBody>
          <a:bodyPr/>
          <a:lstStyle/>
          <a:p>
            <a:endParaRPr lang="en-US"/>
          </a:p>
        </p:txBody>
      </p:sp>
      <p:pic>
        <p:nvPicPr>
          <p:cNvPr id="422924" name="Picture 12"/>
          <p:cNvPicPr>
            <a:picLocks noChangeAspect="1" noChangeArrowheads="1"/>
          </p:cNvPicPr>
          <p:nvPr/>
        </p:nvPicPr>
        <p:blipFill>
          <a:blip r:embed="rId3" cstate="print"/>
          <a:srcRect/>
          <a:stretch>
            <a:fillRect/>
          </a:stretch>
        </p:blipFill>
        <p:spPr bwMode="auto">
          <a:xfrm>
            <a:off x="4911725" y="2290763"/>
            <a:ext cx="1093788" cy="1701800"/>
          </a:xfrm>
          <a:prstGeom prst="rect">
            <a:avLst/>
          </a:prstGeom>
          <a:noFill/>
          <a:ln w="9525">
            <a:noFill/>
            <a:miter lim="800000"/>
            <a:headEnd/>
            <a:tailEnd/>
          </a:ln>
        </p:spPr>
      </p:pic>
      <p:sp>
        <p:nvSpPr>
          <p:cNvPr id="422925" name="Rectangle 13"/>
          <p:cNvSpPr>
            <a:spLocks noChangeArrowheads="1"/>
          </p:cNvSpPr>
          <p:nvPr/>
        </p:nvSpPr>
        <p:spPr bwMode="auto">
          <a:xfrm>
            <a:off x="762000" y="1601788"/>
            <a:ext cx="412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grpSp>
        <p:nvGrpSpPr>
          <p:cNvPr id="422929" name="Group 17"/>
          <p:cNvGrpSpPr>
            <a:grpSpLocks/>
          </p:cNvGrpSpPr>
          <p:nvPr/>
        </p:nvGrpSpPr>
        <p:grpSpPr bwMode="auto">
          <a:xfrm>
            <a:off x="795338" y="2417763"/>
            <a:ext cx="1062037" cy="1401762"/>
            <a:chOff x="501" y="1571"/>
            <a:chExt cx="669" cy="883"/>
          </a:xfrm>
        </p:grpSpPr>
        <p:sp>
          <p:nvSpPr>
            <p:cNvPr id="422926" name="Freeform 14"/>
            <p:cNvSpPr>
              <a:spLocks/>
            </p:cNvSpPr>
            <p:nvPr/>
          </p:nvSpPr>
          <p:spPr bwMode="auto">
            <a:xfrm>
              <a:off x="501" y="1571"/>
              <a:ext cx="669" cy="883"/>
            </a:xfrm>
            <a:custGeom>
              <a:avLst/>
              <a:gdLst/>
              <a:ahLst/>
              <a:cxnLst>
                <a:cxn ang="0">
                  <a:pos x="300" y="1"/>
                </a:cxn>
                <a:cxn ang="0">
                  <a:pos x="235" y="7"/>
                </a:cxn>
                <a:cxn ang="0">
                  <a:pos x="175" y="18"/>
                </a:cxn>
                <a:cxn ang="0">
                  <a:pos x="122" y="33"/>
                </a:cxn>
                <a:cxn ang="0">
                  <a:pos x="76" y="51"/>
                </a:cxn>
                <a:cxn ang="0">
                  <a:pos x="40" y="73"/>
                </a:cxn>
                <a:cxn ang="0">
                  <a:pos x="15" y="98"/>
                </a:cxn>
                <a:cxn ang="0">
                  <a:pos x="2" y="126"/>
                </a:cxn>
                <a:cxn ang="0">
                  <a:pos x="0" y="745"/>
                </a:cxn>
                <a:cxn ang="0">
                  <a:pos x="7" y="773"/>
                </a:cxn>
                <a:cxn ang="0">
                  <a:pos x="27" y="798"/>
                </a:cxn>
                <a:cxn ang="0">
                  <a:pos x="57" y="822"/>
                </a:cxn>
                <a:cxn ang="0">
                  <a:pos x="98" y="842"/>
                </a:cxn>
                <a:cxn ang="0">
                  <a:pos x="147" y="859"/>
                </a:cxn>
                <a:cxn ang="0">
                  <a:pos x="204" y="872"/>
                </a:cxn>
                <a:cxn ang="0">
                  <a:pos x="267" y="880"/>
                </a:cxn>
                <a:cxn ang="0">
                  <a:pos x="335" y="883"/>
                </a:cxn>
                <a:cxn ang="0">
                  <a:pos x="402" y="880"/>
                </a:cxn>
                <a:cxn ang="0">
                  <a:pos x="465" y="872"/>
                </a:cxn>
                <a:cxn ang="0">
                  <a:pos x="521" y="859"/>
                </a:cxn>
                <a:cxn ang="0">
                  <a:pos x="571" y="842"/>
                </a:cxn>
                <a:cxn ang="0">
                  <a:pos x="612" y="822"/>
                </a:cxn>
                <a:cxn ang="0">
                  <a:pos x="643" y="798"/>
                </a:cxn>
                <a:cxn ang="0">
                  <a:pos x="663" y="773"/>
                </a:cxn>
                <a:cxn ang="0">
                  <a:pos x="669" y="745"/>
                </a:cxn>
                <a:cxn ang="0">
                  <a:pos x="667" y="126"/>
                </a:cxn>
                <a:cxn ang="0">
                  <a:pos x="654" y="98"/>
                </a:cxn>
                <a:cxn ang="0">
                  <a:pos x="629" y="73"/>
                </a:cxn>
                <a:cxn ang="0">
                  <a:pos x="592" y="51"/>
                </a:cxn>
                <a:cxn ang="0">
                  <a:pos x="548" y="33"/>
                </a:cxn>
                <a:cxn ang="0">
                  <a:pos x="494" y="18"/>
                </a:cxn>
                <a:cxn ang="0">
                  <a:pos x="434" y="7"/>
                </a:cxn>
                <a:cxn ang="0">
                  <a:pos x="369" y="1"/>
                </a:cxn>
              </a:cxnLst>
              <a:rect l="0" t="0" r="r" b="b"/>
              <a:pathLst>
                <a:path w="669" h="883">
                  <a:moveTo>
                    <a:pt x="335" y="0"/>
                  </a:moveTo>
                  <a:lnTo>
                    <a:pt x="300" y="1"/>
                  </a:lnTo>
                  <a:lnTo>
                    <a:pt x="267" y="4"/>
                  </a:lnTo>
                  <a:lnTo>
                    <a:pt x="235" y="7"/>
                  </a:lnTo>
                  <a:lnTo>
                    <a:pt x="204" y="11"/>
                  </a:lnTo>
                  <a:lnTo>
                    <a:pt x="175" y="18"/>
                  </a:lnTo>
                  <a:lnTo>
                    <a:pt x="147" y="24"/>
                  </a:lnTo>
                  <a:lnTo>
                    <a:pt x="122" y="33"/>
                  </a:lnTo>
                  <a:lnTo>
                    <a:pt x="98" y="41"/>
                  </a:lnTo>
                  <a:lnTo>
                    <a:pt x="76" y="51"/>
                  </a:lnTo>
                  <a:lnTo>
                    <a:pt x="57" y="61"/>
                  </a:lnTo>
                  <a:lnTo>
                    <a:pt x="40" y="73"/>
                  </a:lnTo>
                  <a:lnTo>
                    <a:pt x="27" y="85"/>
                  </a:lnTo>
                  <a:lnTo>
                    <a:pt x="15" y="98"/>
                  </a:lnTo>
                  <a:lnTo>
                    <a:pt x="7" y="112"/>
                  </a:lnTo>
                  <a:lnTo>
                    <a:pt x="2" y="126"/>
                  </a:lnTo>
                  <a:lnTo>
                    <a:pt x="0" y="139"/>
                  </a:lnTo>
                  <a:lnTo>
                    <a:pt x="0" y="745"/>
                  </a:lnTo>
                  <a:lnTo>
                    <a:pt x="2" y="759"/>
                  </a:lnTo>
                  <a:lnTo>
                    <a:pt x="7" y="773"/>
                  </a:lnTo>
                  <a:lnTo>
                    <a:pt x="15" y="785"/>
                  </a:lnTo>
                  <a:lnTo>
                    <a:pt x="27" y="798"/>
                  </a:lnTo>
                  <a:lnTo>
                    <a:pt x="40" y="810"/>
                  </a:lnTo>
                  <a:lnTo>
                    <a:pt x="57" y="822"/>
                  </a:lnTo>
                  <a:lnTo>
                    <a:pt x="76" y="832"/>
                  </a:lnTo>
                  <a:lnTo>
                    <a:pt x="98" y="842"/>
                  </a:lnTo>
                  <a:lnTo>
                    <a:pt x="122" y="851"/>
                  </a:lnTo>
                  <a:lnTo>
                    <a:pt x="147" y="859"/>
                  </a:lnTo>
                  <a:lnTo>
                    <a:pt x="175" y="866"/>
                  </a:lnTo>
                  <a:lnTo>
                    <a:pt x="204" y="872"/>
                  </a:lnTo>
                  <a:lnTo>
                    <a:pt x="235" y="876"/>
                  </a:lnTo>
                  <a:lnTo>
                    <a:pt x="267" y="880"/>
                  </a:lnTo>
                  <a:lnTo>
                    <a:pt x="300" y="882"/>
                  </a:lnTo>
                  <a:lnTo>
                    <a:pt x="335" y="883"/>
                  </a:lnTo>
                  <a:lnTo>
                    <a:pt x="369" y="882"/>
                  </a:lnTo>
                  <a:lnTo>
                    <a:pt x="402" y="880"/>
                  </a:lnTo>
                  <a:lnTo>
                    <a:pt x="434" y="876"/>
                  </a:lnTo>
                  <a:lnTo>
                    <a:pt x="465" y="872"/>
                  </a:lnTo>
                  <a:lnTo>
                    <a:pt x="494" y="866"/>
                  </a:lnTo>
                  <a:lnTo>
                    <a:pt x="521" y="859"/>
                  </a:lnTo>
                  <a:lnTo>
                    <a:pt x="548" y="851"/>
                  </a:lnTo>
                  <a:lnTo>
                    <a:pt x="571" y="842"/>
                  </a:lnTo>
                  <a:lnTo>
                    <a:pt x="592" y="832"/>
                  </a:lnTo>
                  <a:lnTo>
                    <a:pt x="612" y="822"/>
                  </a:lnTo>
                  <a:lnTo>
                    <a:pt x="629" y="810"/>
                  </a:lnTo>
                  <a:lnTo>
                    <a:pt x="643" y="798"/>
                  </a:lnTo>
                  <a:lnTo>
                    <a:pt x="654" y="785"/>
                  </a:lnTo>
                  <a:lnTo>
                    <a:pt x="663" y="773"/>
                  </a:lnTo>
                  <a:lnTo>
                    <a:pt x="667" y="759"/>
                  </a:lnTo>
                  <a:lnTo>
                    <a:pt x="669" y="745"/>
                  </a:lnTo>
                  <a:lnTo>
                    <a:pt x="669" y="139"/>
                  </a:lnTo>
                  <a:lnTo>
                    <a:pt x="667" y="126"/>
                  </a:lnTo>
                  <a:lnTo>
                    <a:pt x="663" y="112"/>
                  </a:lnTo>
                  <a:lnTo>
                    <a:pt x="654" y="98"/>
                  </a:lnTo>
                  <a:lnTo>
                    <a:pt x="643" y="85"/>
                  </a:lnTo>
                  <a:lnTo>
                    <a:pt x="629" y="73"/>
                  </a:lnTo>
                  <a:lnTo>
                    <a:pt x="612" y="61"/>
                  </a:lnTo>
                  <a:lnTo>
                    <a:pt x="592" y="51"/>
                  </a:lnTo>
                  <a:lnTo>
                    <a:pt x="571" y="41"/>
                  </a:lnTo>
                  <a:lnTo>
                    <a:pt x="548" y="33"/>
                  </a:lnTo>
                  <a:lnTo>
                    <a:pt x="521" y="24"/>
                  </a:lnTo>
                  <a:lnTo>
                    <a:pt x="494" y="18"/>
                  </a:lnTo>
                  <a:lnTo>
                    <a:pt x="465" y="11"/>
                  </a:lnTo>
                  <a:lnTo>
                    <a:pt x="434" y="7"/>
                  </a:lnTo>
                  <a:lnTo>
                    <a:pt x="402" y="4"/>
                  </a:lnTo>
                  <a:lnTo>
                    <a:pt x="369" y="1"/>
                  </a:lnTo>
                  <a:lnTo>
                    <a:pt x="335" y="0"/>
                  </a:lnTo>
                  <a:close/>
                </a:path>
              </a:pathLst>
            </a:custGeom>
            <a:solidFill>
              <a:srgbClr val="DDDDDD"/>
            </a:solidFill>
            <a:ln w="9525">
              <a:noFill/>
              <a:round/>
              <a:headEnd/>
              <a:tailEnd/>
            </a:ln>
          </p:spPr>
          <p:txBody>
            <a:bodyPr/>
            <a:lstStyle/>
            <a:p>
              <a:endParaRPr lang="en-US"/>
            </a:p>
          </p:txBody>
        </p:sp>
        <p:sp>
          <p:nvSpPr>
            <p:cNvPr id="422927" name="Freeform 15"/>
            <p:cNvSpPr>
              <a:spLocks/>
            </p:cNvSpPr>
            <p:nvPr/>
          </p:nvSpPr>
          <p:spPr bwMode="auto">
            <a:xfrm>
              <a:off x="501" y="1571"/>
              <a:ext cx="669" cy="883"/>
            </a:xfrm>
            <a:custGeom>
              <a:avLst/>
              <a:gdLst/>
              <a:ahLst/>
              <a:cxnLst>
                <a:cxn ang="0">
                  <a:pos x="300" y="1"/>
                </a:cxn>
                <a:cxn ang="0">
                  <a:pos x="235" y="7"/>
                </a:cxn>
                <a:cxn ang="0">
                  <a:pos x="175" y="18"/>
                </a:cxn>
                <a:cxn ang="0">
                  <a:pos x="122" y="33"/>
                </a:cxn>
                <a:cxn ang="0">
                  <a:pos x="76" y="51"/>
                </a:cxn>
                <a:cxn ang="0">
                  <a:pos x="40" y="73"/>
                </a:cxn>
                <a:cxn ang="0">
                  <a:pos x="15" y="98"/>
                </a:cxn>
                <a:cxn ang="0">
                  <a:pos x="2" y="126"/>
                </a:cxn>
                <a:cxn ang="0">
                  <a:pos x="0" y="745"/>
                </a:cxn>
                <a:cxn ang="0">
                  <a:pos x="7" y="773"/>
                </a:cxn>
                <a:cxn ang="0">
                  <a:pos x="27" y="798"/>
                </a:cxn>
                <a:cxn ang="0">
                  <a:pos x="57" y="822"/>
                </a:cxn>
                <a:cxn ang="0">
                  <a:pos x="98" y="842"/>
                </a:cxn>
                <a:cxn ang="0">
                  <a:pos x="147" y="859"/>
                </a:cxn>
                <a:cxn ang="0">
                  <a:pos x="204" y="872"/>
                </a:cxn>
                <a:cxn ang="0">
                  <a:pos x="267" y="880"/>
                </a:cxn>
                <a:cxn ang="0">
                  <a:pos x="335" y="883"/>
                </a:cxn>
                <a:cxn ang="0">
                  <a:pos x="402" y="880"/>
                </a:cxn>
                <a:cxn ang="0">
                  <a:pos x="465" y="872"/>
                </a:cxn>
                <a:cxn ang="0">
                  <a:pos x="521" y="859"/>
                </a:cxn>
                <a:cxn ang="0">
                  <a:pos x="571" y="842"/>
                </a:cxn>
                <a:cxn ang="0">
                  <a:pos x="612" y="822"/>
                </a:cxn>
                <a:cxn ang="0">
                  <a:pos x="643" y="798"/>
                </a:cxn>
                <a:cxn ang="0">
                  <a:pos x="663" y="773"/>
                </a:cxn>
                <a:cxn ang="0">
                  <a:pos x="669" y="745"/>
                </a:cxn>
                <a:cxn ang="0">
                  <a:pos x="667" y="126"/>
                </a:cxn>
                <a:cxn ang="0">
                  <a:pos x="654" y="98"/>
                </a:cxn>
                <a:cxn ang="0">
                  <a:pos x="629" y="73"/>
                </a:cxn>
                <a:cxn ang="0">
                  <a:pos x="592" y="51"/>
                </a:cxn>
                <a:cxn ang="0">
                  <a:pos x="548" y="33"/>
                </a:cxn>
                <a:cxn ang="0">
                  <a:pos x="494" y="18"/>
                </a:cxn>
                <a:cxn ang="0">
                  <a:pos x="434" y="7"/>
                </a:cxn>
                <a:cxn ang="0">
                  <a:pos x="369" y="1"/>
                </a:cxn>
              </a:cxnLst>
              <a:rect l="0" t="0" r="r" b="b"/>
              <a:pathLst>
                <a:path w="669" h="883">
                  <a:moveTo>
                    <a:pt x="335" y="0"/>
                  </a:moveTo>
                  <a:lnTo>
                    <a:pt x="300" y="1"/>
                  </a:lnTo>
                  <a:lnTo>
                    <a:pt x="267" y="4"/>
                  </a:lnTo>
                  <a:lnTo>
                    <a:pt x="235" y="7"/>
                  </a:lnTo>
                  <a:lnTo>
                    <a:pt x="204" y="11"/>
                  </a:lnTo>
                  <a:lnTo>
                    <a:pt x="175" y="18"/>
                  </a:lnTo>
                  <a:lnTo>
                    <a:pt x="147" y="24"/>
                  </a:lnTo>
                  <a:lnTo>
                    <a:pt x="122" y="33"/>
                  </a:lnTo>
                  <a:lnTo>
                    <a:pt x="98" y="41"/>
                  </a:lnTo>
                  <a:lnTo>
                    <a:pt x="76" y="51"/>
                  </a:lnTo>
                  <a:lnTo>
                    <a:pt x="57" y="61"/>
                  </a:lnTo>
                  <a:lnTo>
                    <a:pt x="40" y="73"/>
                  </a:lnTo>
                  <a:lnTo>
                    <a:pt x="27" y="85"/>
                  </a:lnTo>
                  <a:lnTo>
                    <a:pt x="15" y="98"/>
                  </a:lnTo>
                  <a:lnTo>
                    <a:pt x="7" y="112"/>
                  </a:lnTo>
                  <a:lnTo>
                    <a:pt x="2" y="126"/>
                  </a:lnTo>
                  <a:lnTo>
                    <a:pt x="0" y="139"/>
                  </a:lnTo>
                  <a:lnTo>
                    <a:pt x="0" y="745"/>
                  </a:lnTo>
                  <a:lnTo>
                    <a:pt x="2" y="759"/>
                  </a:lnTo>
                  <a:lnTo>
                    <a:pt x="7" y="773"/>
                  </a:lnTo>
                  <a:lnTo>
                    <a:pt x="15" y="785"/>
                  </a:lnTo>
                  <a:lnTo>
                    <a:pt x="27" y="798"/>
                  </a:lnTo>
                  <a:lnTo>
                    <a:pt x="40" y="810"/>
                  </a:lnTo>
                  <a:lnTo>
                    <a:pt x="57" y="822"/>
                  </a:lnTo>
                  <a:lnTo>
                    <a:pt x="76" y="832"/>
                  </a:lnTo>
                  <a:lnTo>
                    <a:pt x="98" y="842"/>
                  </a:lnTo>
                  <a:lnTo>
                    <a:pt x="122" y="851"/>
                  </a:lnTo>
                  <a:lnTo>
                    <a:pt x="147" y="859"/>
                  </a:lnTo>
                  <a:lnTo>
                    <a:pt x="175" y="866"/>
                  </a:lnTo>
                  <a:lnTo>
                    <a:pt x="204" y="872"/>
                  </a:lnTo>
                  <a:lnTo>
                    <a:pt x="235" y="876"/>
                  </a:lnTo>
                  <a:lnTo>
                    <a:pt x="267" y="880"/>
                  </a:lnTo>
                  <a:lnTo>
                    <a:pt x="300" y="882"/>
                  </a:lnTo>
                  <a:lnTo>
                    <a:pt x="335" y="883"/>
                  </a:lnTo>
                  <a:lnTo>
                    <a:pt x="369" y="882"/>
                  </a:lnTo>
                  <a:lnTo>
                    <a:pt x="402" y="880"/>
                  </a:lnTo>
                  <a:lnTo>
                    <a:pt x="434" y="876"/>
                  </a:lnTo>
                  <a:lnTo>
                    <a:pt x="465" y="872"/>
                  </a:lnTo>
                  <a:lnTo>
                    <a:pt x="494" y="866"/>
                  </a:lnTo>
                  <a:lnTo>
                    <a:pt x="521" y="859"/>
                  </a:lnTo>
                  <a:lnTo>
                    <a:pt x="548" y="851"/>
                  </a:lnTo>
                  <a:lnTo>
                    <a:pt x="571" y="842"/>
                  </a:lnTo>
                  <a:lnTo>
                    <a:pt x="592" y="832"/>
                  </a:lnTo>
                  <a:lnTo>
                    <a:pt x="612" y="822"/>
                  </a:lnTo>
                  <a:lnTo>
                    <a:pt x="629" y="810"/>
                  </a:lnTo>
                  <a:lnTo>
                    <a:pt x="643" y="798"/>
                  </a:lnTo>
                  <a:lnTo>
                    <a:pt x="654" y="785"/>
                  </a:lnTo>
                  <a:lnTo>
                    <a:pt x="663" y="773"/>
                  </a:lnTo>
                  <a:lnTo>
                    <a:pt x="667" y="759"/>
                  </a:lnTo>
                  <a:lnTo>
                    <a:pt x="669" y="745"/>
                  </a:lnTo>
                  <a:lnTo>
                    <a:pt x="669" y="139"/>
                  </a:lnTo>
                  <a:lnTo>
                    <a:pt x="667" y="126"/>
                  </a:lnTo>
                  <a:lnTo>
                    <a:pt x="663" y="112"/>
                  </a:lnTo>
                  <a:lnTo>
                    <a:pt x="654" y="98"/>
                  </a:lnTo>
                  <a:lnTo>
                    <a:pt x="643" y="85"/>
                  </a:lnTo>
                  <a:lnTo>
                    <a:pt x="629" y="73"/>
                  </a:lnTo>
                  <a:lnTo>
                    <a:pt x="612" y="61"/>
                  </a:lnTo>
                  <a:lnTo>
                    <a:pt x="592" y="51"/>
                  </a:lnTo>
                  <a:lnTo>
                    <a:pt x="571" y="41"/>
                  </a:lnTo>
                  <a:lnTo>
                    <a:pt x="548" y="33"/>
                  </a:lnTo>
                  <a:lnTo>
                    <a:pt x="521" y="24"/>
                  </a:lnTo>
                  <a:lnTo>
                    <a:pt x="494" y="18"/>
                  </a:lnTo>
                  <a:lnTo>
                    <a:pt x="465" y="11"/>
                  </a:lnTo>
                  <a:lnTo>
                    <a:pt x="434" y="7"/>
                  </a:lnTo>
                  <a:lnTo>
                    <a:pt x="402" y="4"/>
                  </a:lnTo>
                  <a:lnTo>
                    <a:pt x="369" y="1"/>
                  </a:lnTo>
                  <a:lnTo>
                    <a:pt x="335" y="0"/>
                  </a:lnTo>
                  <a:close/>
                </a:path>
              </a:pathLst>
            </a:custGeom>
            <a:noFill/>
            <a:ln w="11113">
              <a:solidFill>
                <a:srgbClr val="000000"/>
              </a:solidFill>
              <a:prstDash val="solid"/>
              <a:round/>
              <a:headEnd/>
              <a:tailEnd/>
            </a:ln>
          </p:spPr>
          <p:txBody>
            <a:bodyPr/>
            <a:lstStyle/>
            <a:p>
              <a:endParaRPr lang="en-US"/>
            </a:p>
          </p:txBody>
        </p:sp>
        <p:sp>
          <p:nvSpPr>
            <p:cNvPr id="422928" name="Freeform 16"/>
            <p:cNvSpPr>
              <a:spLocks/>
            </p:cNvSpPr>
            <p:nvPr/>
          </p:nvSpPr>
          <p:spPr bwMode="auto">
            <a:xfrm>
              <a:off x="501" y="1710"/>
              <a:ext cx="669" cy="138"/>
            </a:xfrm>
            <a:custGeom>
              <a:avLst/>
              <a:gdLst/>
              <a:ahLst/>
              <a:cxnLst>
                <a:cxn ang="0">
                  <a:pos x="0" y="0"/>
                </a:cxn>
                <a:cxn ang="0">
                  <a:pos x="2" y="14"/>
                </a:cxn>
                <a:cxn ang="0">
                  <a:pos x="7" y="28"/>
                </a:cxn>
                <a:cxn ang="0">
                  <a:pos x="15" y="41"/>
                </a:cxn>
                <a:cxn ang="0">
                  <a:pos x="27" y="54"/>
                </a:cxn>
                <a:cxn ang="0">
                  <a:pos x="40" y="66"/>
                </a:cxn>
                <a:cxn ang="0">
                  <a:pos x="57" y="77"/>
                </a:cxn>
                <a:cxn ang="0">
                  <a:pos x="76" y="88"/>
                </a:cxn>
                <a:cxn ang="0">
                  <a:pos x="98" y="98"/>
                </a:cxn>
                <a:cxn ang="0">
                  <a:pos x="122" y="106"/>
                </a:cxn>
                <a:cxn ang="0">
                  <a:pos x="147" y="115"/>
                </a:cxn>
                <a:cxn ang="0">
                  <a:pos x="175" y="121"/>
                </a:cxn>
                <a:cxn ang="0">
                  <a:pos x="204" y="128"/>
                </a:cxn>
                <a:cxn ang="0">
                  <a:pos x="235" y="132"/>
                </a:cxn>
                <a:cxn ang="0">
                  <a:pos x="267" y="135"/>
                </a:cxn>
                <a:cxn ang="0">
                  <a:pos x="300" y="137"/>
                </a:cxn>
                <a:cxn ang="0">
                  <a:pos x="335" y="138"/>
                </a:cxn>
                <a:cxn ang="0">
                  <a:pos x="369" y="137"/>
                </a:cxn>
                <a:cxn ang="0">
                  <a:pos x="402" y="135"/>
                </a:cxn>
                <a:cxn ang="0">
                  <a:pos x="434" y="132"/>
                </a:cxn>
                <a:cxn ang="0">
                  <a:pos x="465" y="128"/>
                </a:cxn>
                <a:cxn ang="0">
                  <a:pos x="494" y="121"/>
                </a:cxn>
                <a:cxn ang="0">
                  <a:pos x="521" y="115"/>
                </a:cxn>
                <a:cxn ang="0">
                  <a:pos x="548" y="106"/>
                </a:cxn>
                <a:cxn ang="0">
                  <a:pos x="571" y="98"/>
                </a:cxn>
                <a:cxn ang="0">
                  <a:pos x="592" y="88"/>
                </a:cxn>
                <a:cxn ang="0">
                  <a:pos x="612" y="77"/>
                </a:cxn>
                <a:cxn ang="0">
                  <a:pos x="629" y="66"/>
                </a:cxn>
                <a:cxn ang="0">
                  <a:pos x="643" y="54"/>
                </a:cxn>
                <a:cxn ang="0">
                  <a:pos x="654" y="41"/>
                </a:cxn>
                <a:cxn ang="0">
                  <a:pos x="663" y="28"/>
                </a:cxn>
                <a:cxn ang="0">
                  <a:pos x="667" y="14"/>
                </a:cxn>
                <a:cxn ang="0">
                  <a:pos x="669" y="0"/>
                </a:cxn>
              </a:cxnLst>
              <a:rect l="0" t="0" r="r" b="b"/>
              <a:pathLst>
                <a:path w="669" h="138">
                  <a:moveTo>
                    <a:pt x="0" y="0"/>
                  </a:moveTo>
                  <a:lnTo>
                    <a:pt x="2" y="14"/>
                  </a:lnTo>
                  <a:lnTo>
                    <a:pt x="7" y="28"/>
                  </a:lnTo>
                  <a:lnTo>
                    <a:pt x="15" y="41"/>
                  </a:lnTo>
                  <a:lnTo>
                    <a:pt x="27" y="54"/>
                  </a:lnTo>
                  <a:lnTo>
                    <a:pt x="40" y="66"/>
                  </a:lnTo>
                  <a:lnTo>
                    <a:pt x="57" y="77"/>
                  </a:lnTo>
                  <a:lnTo>
                    <a:pt x="76" y="88"/>
                  </a:lnTo>
                  <a:lnTo>
                    <a:pt x="98" y="98"/>
                  </a:lnTo>
                  <a:lnTo>
                    <a:pt x="122" y="106"/>
                  </a:lnTo>
                  <a:lnTo>
                    <a:pt x="147" y="115"/>
                  </a:lnTo>
                  <a:lnTo>
                    <a:pt x="175" y="121"/>
                  </a:lnTo>
                  <a:lnTo>
                    <a:pt x="204" y="128"/>
                  </a:lnTo>
                  <a:lnTo>
                    <a:pt x="235" y="132"/>
                  </a:lnTo>
                  <a:lnTo>
                    <a:pt x="267" y="135"/>
                  </a:lnTo>
                  <a:lnTo>
                    <a:pt x="300" y="137"/>
                  </a:lnTo>
                  <a:lnTo>
                    <a:pt x="335" y="138"/>
                  </a:lnTo>
                  <a:lnTo>
                    <a:pt x="369" y="137"/>
                  </a:lnTo>
                  <a:lnTo>
                    <a:pt x="402" y="135"/>
                  </a:lnTo>
                  <a:lnTo>
                    <a:pt x="434" y="132"/>
                  </a:lnTo>
                  <a:lnTo>
                    <a:pt x="465" y="128"/>
                  </a:lnTo>
                  <a:lnTo>
                    <a:pt x="494" y="121"/>
                  </a:lnTo>
                  <a:lnTo>
                    <a:pt x="521" y="115"/>
                  </a:lnTo>
                  <a:lnTo>
                    <a:pt x="548" y="106"/>
                  </a:lnTo>
                  <a:lnTo>
                    <a:pt x="571" y="98"/>
                  </a:lnTo>
                  <a:lnTo>
                    <a:pt x="592" y="88"/>
                  </a:lnTo>
                  <a:lnTo>
                    <a:pt x="612" y="77"/>
                  </a:lnTo>
                  <a:lnTo>
                    <a:pt x="629" y="66"/>
                  </a:lnTo>
                  <a:lnTo>
                    <a:pt x="643" y="54"/>
                  </a:lnTo>
                  <a:lnTo>
                    <a:pt x="654" y="41"/>
                  </a:lnTo>
                  <a:lnTo>
                    <a:pt x="663" y="28"/>
                  </a:lnTo>
                  <a:lnTo>
                    <a:pt x="667" y="14"/>
                  </a:lnTo>
                  <a:lnTo>
                    <a:pt x="669" y="0"/>
                  </a:lnTo>
                </a:path>
              </a:pathLst>
            </a:custGeom>
            <a:noFill/>
            <a:ln w="11113">
              <a:solidFill>
                <a:srgbClr val="000000"/>
              </a:solidFill>
              <a:prstDash val="solid"/>
              <a:round/>
              <a:headEnd/>
              <a:tailEnd/>
            </a:ln>
          </p:spPr>
          <p:txBody>
            <a:bodyPr/>
            <a:lstStyle/>
            <a:p>
              <a:endParaRPr lang="en-US"/>
            </a:p>
          </p:txBody>
        </p:sp>
      </p:grpSp>
      <p:sp>
        <p:nvSpPr>
          <p:cNvPr id="422930" name="Rectangle 18"/>
          <p:cNvSpPr>
            <a:spLocks noChangeArrowheads="1"/>
          </p:cNvSpPr>
          <p:nvPr/>
        </p:nvSpPr>
        <p:spPr bwMode="auto">
          <a:xfrm>
            <a:off x="1327150" y="28860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2931" name="Rectangle 19"/>
          <p:cNvSpPr>
            <a:spLocks noChangeArrowheads="1"/>
          </p:cNvSpPr>
          <p:nvPr/>
        </p:nvSpPr>
        <p:spPr bwMode="auto">
          <a:xfrm>
            <a:off x="946150" y="3046413"/>
            <a:ext cx="723900" cy="168275"/>
          </a:xfrm>
          <a:prstGeom prst="rect">
            <a:avLst/>
          </a:prstGeom>
          <a:noFill/>
          <a:ln w="9525">
            <a:noFill/>
            <a:miter lim="800000"/>
            <a:headEnd/>
            <a:tailEnd/>
          </a:ln>
        </p:spPr>
        <p:txBody>
          <a:bodyPr wrap="none" lIns="0" tIns="0" rIns="0" bIns="0">
            <a:spAutoFit/>
          </a:bodyPr>
          <a:lstStyle/>
          <a:p>
            <a:r>
              <a:rPr lang="en-US" sz="1100">
                <a:solidFill>
                  <a:srgbClr val="000000"/>
                </a:solidFill>
              </a:rPr>
              <a:t>Rulebase A</a:t>
            </a:r>
            <a:endParaRPr lang="en-US"/>
          </a:p>
        </p:txBody>
      </p:sp>
      <p:sp>
        <p:nvSpPr>
          <p:cNvPr id="422932" name="Rectangle 20"/>
          <p:cNvSpPr>
            <a:spLocks noChangeArrowheads="1"/>
          </p:cNvSpPr>
          <p:nvPr/>
        </p:nvSpPr>
        <p:spPr bwMode="auto">
          <a:xfrm>
            <a:off x="1706563" y="30464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grpSp>
        <p:nvGrpSpPr>
          <p:cNvPr id="422936" name="Group 24"/>
          <p:cNvGrpSpPr>
            <a:grpSpLocks/>
          </p:cNvGrpSpPr>
          <p:nvPr/>
        </p:nvGrpSpPr>
        <p:grpSpPr bwMode="auto">
          <a:xfrm>
            <a:off x="795338" y="4456113"/>
            <a:ext cx="1062037" cy="1400175"/>
            <a:chOff x="501" y="2855"/>
            <a:chExt cx="669" cy="882"/>
          </a:xfrm>
        </p:grpSpPr>
        <p:sp>
          <p:nvSpPr>
            <p:cNvPr id="422933" name="Freeform 21"/>
            <p:cNvSpPr>
              <a:spLocks/>
            </p:cNvSpPr>
            <p:nvPr/>
          </p:nvSpPr>
          <p:spPr bwMode="auto">
            <a:xfrm>
              <a:off x="501" y="2855"/>
              <a:ext cx="669" cy="882"/>
            </a:xfrm>
            <a:custGeom>
              <a:avLst/>
              <a:gdLst/>
              <a:ahLst/>
              <a:cxnLst>
                <a:cxn ang="0">
                  <a:pos x="300" y="1"/>
                </a:cxn>
                <a:cxn ang="0">
                  <a:pos x="235" y="6"/>
                </a:cxn>
                <a:cxn ang="0">
                  <a:pos x="175" y="17"/>
                </a:cxn>
                <a:cxn ang="0">
                  <a:pos x="122" y="32"/>
                </a:cxn>
                <a:cxn ang="0">
                  <a:pos x="76" y="50"/>
                </a:cxn>
                <a:cxn ang="0">
                  <a:pos x="40" y="73"/>
                </a:cxn>
                <a:cxn ang="0">
                  <a:pos x="15" y="97"/>
                </a:cxn>
                <a:cxn ang="0">
                  <a:pos x="2" y="125"/>
                </a:cxn>
                <a:cxn ang="0">
                  <a:pos x="0" y="744"/>
                </a:cxn>
                <a:cxn ang="0">
                  <a:pos x="7" y="772"/>
                </a:cxn>
                <a:cxn ang="0">
                  <a:pos x="27" y="798"/>
                </a:cxn>
                <a:cxn ang="0">
                  <a:pos x="57" y="821"/>
                </a:cxn>
                <a:cxn ang="0">
                  <a:pos x="98" y="841"/>
                </a:cxn>
                <a:cxn ang="0">
                  <a:pos x="147" y="859"/>
                </a:cxn>
                <a:cxn ang="0">
                  <a:pos x="204" y="871"/>
                </a:cxn>
                <a:cxn ang="0">
                  <a:pos x="267" y="879"/>
                </a:cxn>
                <a:cxn ang="0">
                  <a:pos x="335" y="882"/>
                </a:cxn>
                <a:cxn ang="0">
                  <a:pos x="402" y="879"/>
                </a:cxn>
                <a:cxn ang="0">
                  <a:pos x="465" y="871"/>
                </a:cxn>
                <a:cxn ang="0">
                  <a:pos x="521" y="859"/>
                </a:cxn>
                <a:cxn ang="0">
                  <a:pos x="571" y="841"/>
                </a:cxn>
                <a:cxn ang="0">
                  <a:pos x="612" y="821"/>
                </a:cxn>
                <a:cxn ang="0">
                  <a:pos x="643" y="798"/>
                </a:cxn>
                <a:cxn ang="0">
                  <a:pos x="663" y="772"/>
                </a:cxn>
                <a:cxn ang="0">
                  <a:pos x="669" y="744"/>
                </a:cxn>
                <a:cxn ang="0">
                  <a:pos x="667" y="125"/>
                </a:cxn>
                <a:cxn ang="0">
                  <a:pos x="654" y="97"/>
                </a:cxn>
                <a:cxn ang="0">
                  <a:pos x="629" y="73"/>
                </a:cxn>
                <a:cxn ang="0">
                  <a:pos x="592" y="50"/>
                </a:cxn>
                <a:cxn ang="0">
                  <a:pos x="548" y="32"/>
                </a:cxn>
                <a:cxn ang="0">
                  <a:pos x="494" y="17"/>
                </a:cxn>
                <a:cxn ang="0">
                  <a:pos x="434" y="6"/>
                </a:cxn>
                <a:cxn ang="0">
                  <a:pos x="369" y="1"/>
                </a:cxn>
              </a:cxnLst>
              <a:rect l="0" t="0" r="r" b="b"/>
              <a:pathLst>
                <a:path w="669" h="882">
                  <a:moveTo>
                    <a:pt x="335" y="0"/>
                  </a:moveTo>
                  <a:lnTo>
                    <a:pt x="300" y="1"/>
                  </a:lnTo>
                  <a:lnTo>
                    <a:pt x="267" y="3"/>
                  </a:lnTo>
                  <a:lnTo>
                    <a:pt x="235" y="6"/>
                  </a:lnTo>
                  <a:lnTo>
                    <a:pt x="204" y="10"/>
                  </a:lnTo>
                  <a:lnTo>
                    <a:pt x="175" y="17"/>
                  </a:lnTo>
                  <a:lnTo>
                    <a:pt x="147" y="23"/>
                  </a:lnTo>
                  <a:lnTo>
                    <a:pt x="122" y="32"/>
                  </a:lnTo>
                  <a:lnTo>
                    <a:pt x="98" y="40"/>
                  </a:lnTo>
                  <a:lnTo>
                    <a:pt x="76" y="50"/>
                  </a:lnTo>
                  <a:lnTo>
                    <a:pt x="57" y="61"/>
                  </a:lnTo>
                  <a:lnTo>
                    <a:pt x="40" y="73"/>
                  </a:lnTo>
                  <a:lnTo>
                    <a:pt x="27" y="84"/>
                  </a:lnTo>
                  <a:lnTo>
                    <a:pt x="15" y="97"/>
                  </a:lnTo>
                  <a:lnTo>
                    <a:pt x="7" y="111"/>
                  </a:lnTo>
                  <a:lnTo>
                    <a:pt x="2" y="125"/>
                  </a:lnTo>
                  <a:lnTo>
                    <a:pt x="0" y="139"/>
                  </a:lnTo>
                  <a:lnTo>
                    <a:pt x="0" y="744"/>
                  </a:lnTo>
                  <a:lnTo>
                    <a:pt x="2" y="758"/>
                  </a:lnTo>
                  <a:lnTo>
                    <a:pt x="7" y="772"/>
                  </a:lnTo>
                  <a:lnTo>
                    <a:pt x="15" y="785"/>
                  </a:lnTo>
                  <a:lnTo>
                    <a:pt x="27" y="798"/>
                  </a:lnTo>
                  <a:lnTo>
                    <a:pt x="40" y="809"/>
                  </a:lnTo>
                  <a:lnTo>
                    <a:pt x="57" y="821"/>
                  </a:lnTo>
                  <a:lnTo>
                    <a:pt x="76" y="832"/>
                  </a:lnTo>
                  <a:lnTo>
                    <a:pt x="98" y="841"/>
                  </a:lnTo>
                  <a:lnTo>
                    <a:pt x="122" y="850"/>
                  </a:lnTo>
                  <a:lnTo>
                    <a:pt x="147" y="859"/>
                  </a:lnTo>
                  <a:lnTo>
                    <a:pt x="175" y="865"/>
                  </a:lnTo>
                  <a:lnTo>
                    <a:pt x="204" y="871"/>
                  </a:lnTo>
                  <a:lnTo>
                    <a:pt x="235" y="876"/>
                  </a:lnTo>
                  <a:lnTo>
                    <a:pt x="267" y="879"/>
                  </a:lnTo>
                  <a:lnTo>
                    <a:pt x="300" y="881"/>
                  </a:lnTo>
                  <a:lnTo>
                    <a:pt x="335" y="882"/>
                  </a:lnTo>
                  <a:lnTo>
                    <a:pt x="369" y="881"/>
                  </a:lnTo>
                  <a:lnTo>
                    <a:pt x="402" y="879"/>
                  </a:lnTo>
                  <a:lnTo>
                    <a:pt x="434" y="876"/>
                  </a:lnTo>
                  <a:lnTo>
                    <a:pt x="465" y="871"/>
                  </a:lnTo>
                  <a:lnTo>
                    <a:pt x="494" y="865"/>
                  </a:lnTo>
                  <a:lnTo>
                    <a:pt x="521" y="859"/>
                  </a:lnTo>
                  <a:lnTo>
                    <a:pt x="548" y="850"/>
                  </a:lnTo>
                  <a:lnTo>
                    <a:pt x="571" y="841"/>
                  </a:lnTo>
                  <a:lnTo>
                    <a:pt x="592" y="832"/>
                  </a:lnTo>
                  <a:lnTo>
                    <a:pt x="612" y="821"/>
                  </a:lnTo>
                  <a:lnTo>
                    <a:pt x="629" y="809"/>
                  </a:lnTo>
                  <a:lnTo>
                    <a:pt x="643" y="798"/>
                  </a:lnTo>
                  <a:lnTo>
                    <a:pt x="654" y="785"/>
                  </a:lnTo>
                  <a:lnTo>
                    <a:pt x="663" y="772"/>
                  </a:lnTo>
                  <a:lnTo>
                    <a:pt x="667" y="758"/>
                  </a:lnTo>
                  <a:lnTo>
                    <a:pt x="669" y="744"/>
                  </a:lnTo>
                  <a:lnTo>
                    <a:pt x="669" y="139"/>
                  </a:lnTo>
                  <a:lnTo>
                    <a:pt x="667" y="125"/>
                  </a:lnTo>
                  <a:lnTo>
                    <a:pt x="663" y="111"/>
                  </a:lnTo>
                  <a:lnTo>
                    <a:pt x="654" y="97"/>
                  </a:lnTo>
                  <a:lnTo>
                    <a:pt x="643" y="84"/>
                  </a:lnTo>
                  <a:lnTo>
                    <a:pt x="629" y="73"/>
                  </a:lnTo>
                  <a:lnTo>
                    <a:pt x="612" y="61"/>
                  </a:lnTo>
                  <a:lnTo>
                    <a:pt x="592" y="50"/>
                  </a:lnTo>
                  <a:lnTo>
                    <a:pt x="571" y="40"/>
                  </a:lnTo>
                  <a:lnTo>
                    <a:pt x="548" y="32"/>
                  </a:lnTo>
                  <a:lnTo>
                    <a:pt x="521" y="23"/>
                  </a:lnTo>
                  <a:lnTo>
                    <a:pt x="494" y="17"/>
                  </a:lnTo>
                  <a:lnTo>
                    <a:pt x="465" y="10"/>
                  </a:lnTo>
                  <a:lnTo>
                    <a:pt x="434" y="6"/>
                  </a:lnTo>
                  <a:lnTo>
                    <a:pt x="402" y="3"/>
                  </a:lnTo>
                  <a:lnTo>
                    <a:pt x="369" y="1"/>
                  </a:lnTo>
                  <a:lnTo>
                    <a:pt x="335" y="0"/>
                  </a:lnTo>
                  <a:close/>
                </a:path>
              </a:pathLst>
            </a:custGeom>
            <a:solidFill>
              <a:srgbClr val="DDDDDD"/>
            </a:solidFill>
            <a:ln w="9525">
              <a:noFill/>
              <a:round/>
              <a:headEnd/>
              <a:tailEnd/>
            </a:ln>
          </p:spPr>
          <p:txBody>
            <a:bodyPr/>
            <a:lstStyle/>
            <a:p>
              <a:endParaRPr lang="en-US"/>
            </a:p>
          </p:txBody>
        </p:sp>
        <p:sp>
          <p:nvSpPr>
            <p:cNvPr id="422934" name="Freeform 22"/>
            <p:cNvSpPr>
              <a:spLocks/>
            </p:cNvSpPr>
            <p:nvPr/>
          </p:nvSpPr>
          <p:spPr bwMode="auto">
            <a:xfrm>
              <a:off x="501" y="2855"/>
              <a:ext cx="669" cy="882"/>
            </a:xfrm>
            <a:custGeom>
              <a:avLst/>
              <a:gdLst/>
              <a:ahLst/>
              <a:cxnLst>
                <a:cxn ang="0">
                  <a:pos x="300" y="1"/>
                </a:cxn>
                <a:cxn ang="0">
                  <a:pos x="235" y="6"/>
                </a:cxn>
                <a:cxn ang="0">
                  <a:pos x="175" y="17"/>
                </a:cxn>
                <a:cxn ang="0">
                  <a:pos x="122" y="32"/>
                </a:cxn>
                <a:cxn ang="0">
                  <a:pos x="76" y="50"/>
                </a:cxn>
                <a:cxn ang="0">
                  <a:pos x="40" y="73"/>
                </a:cxn>
                <a:cxn ang="0">
                  <a:pos x="15" y="97"/>
                </a:cxn>
                <a:cxn ang="0">
                  <a:pos x="2" y="125"/>
                </a:cxn>
                <a:cxn ang="0">
                  <a:pos x="0" y="744"/>
                </a:cxn>
                <a:cxn ang="0">
                  <a:pos x="7" y="772"/>
                </a:cxn>
                <a:cxn ang="0">
                  <a:pos x="27" y="798"/>
                </a:cxn>
                <a:cxn ang="0">
                  <a:pos x="57" y="821"/>
                </a:cxn>
                <a:cxn ang="0">
                  <a:pos x="98" y="841"/>
                </a:cxn>
                <a:cxn ang="0">
                  <a:pos x="147" y="859"/>
                </a:cxn>
                <a:cxn ang="0">
                  <a:pos x="204" y="871"/>
                </a:cxn>
                <a:cxn ang="0">
                  <a:pos x="267" y="879"/>
                </a:cxn>
                <a:cxn ang="0">
                  <a:pos x="335" y="882"/>
                </a:cxn>
                <a:cxn ang="0">
                  <a:pos x="402" y="879"/>
                </a:cxn>
                <a:cxn ang="0">
                  <a:pos x="465" y="871"/>
                </a:cxn>
                <a:cxn ang="0">
                  <a:pos x="521" y="859"/>
                </a:cxn>
                <a:cxn ang="0">
                  <a:pos x="571" y="841"/>
                </a:cxn>
                <a:cxn ang="0">
                  <a:pos x="612" y="821"/>
                </a:cxn>
                <a:cxn ang="0">
                  <a:pos x="643" y="798"/>
                </a:cxn>
                <a:cxn ang="0">
                  <a:pos x="663" y="772"/>
                </a:cxn>
                <a:cxn ang="0">
                  <a:pos x="669" y="744"/>
                </a:cxn>
                <a:cxn ang="0">
                  <a:pos x="667" y="125"/>
                </a:cxn>
                <a:cxn ang="0">
                  <a:pos x="654" y="97"/>
                </a:cxn>
                <a:cxn ang="0">
                  <a:pos x="629" y="73"/>
                </a:cxn>
                <a:cxn ang="0">
                  <a:pos x="592" y="50"/>
                </a:cxn>
                <a:cxn ang="0">
                  <a:pos x="548" y="32"/>
                </a:cxn>
                <a:cxn ang="0">
                  <a:pos x="494" y="17"/>
                </a:cxn>
                <a:cxn ang="0">
                  <a:pos x="434" y="6"/>
                </a:cxn>
                <a:cxn ang="0">
                  <a:pos x="369" y="1"/>
                </a:cxn>
              </a:cxnLst>
              <a:rect l="0" t="0" r="r" b="b"/>
              <a:pathLst>
                <a:path w="669" h="882">
                  <a:moveTo>
                    <a:pt x="335" y="0"/>
                  </a:moveTo>
                  <a:lnTo>
                    <a:pt x="300" y="1"/>
                  </a:lnTo>
                  <a:lnTo>
                    <a:pt x="267" y="3"/>
                  </a:lnTo>
                  <a:lnTo>
                    <a:pt x="235" y="6"/>
                  </a:lnTo>
                  <a:lnTo>
                    <a:pt x="204" y="10"/>
                  </a:lnTo>
                  <a:lnTo>
                    <a:pt x="175" y="17"/>
                  </a:lnTo>
                  <a:lnTo>
                    <a:pt x="147" y="23"/>
                  </a:lnTo>
                  <a:lnTo>
                    <a:pt x="122" y="32"/>
                  </a:lnTo>
                  <a:lnTo>
                    <a:pt x="98" y="40"/>
                  </a:lnTo>
                  <a:lnTo>
                    <a:pt x="76" y="50"/>
                  </a:lnTo>
                  <a:lnTo>
                    <a:pt x="57" y="61"/>
                  </a:lnTo>
                  <a:lnTo>
                    <a:pt x="40" y="73"/>
                  </a:lnTo>
                  <a:lnTo>
                    <a:pt x="27" y="84"/>
                  </a:lnTo>
                  <a:lnTo>
                    <a:pt x="15" y="97"/>
                  </a:lnTo>
                  <a:lnTo>
                    <a:pt x="7" y="111"/>
                  </a:lnTo>
                  <a:lnTo>
                    <a:pt x="2" y="125"/>
                  </a:lnTo>
                  <a:lnTo>
                    <a:pt x="0" y="139"/>
                  </a:lnTo>
                  <a:lnTo>
                    <a:pt x="0" y="744"/>
                  </a:lnTo>
                  <a:lnTo>
                    <a:pt x="2" y="758"/>
                  </a:lnTo>
                  <a:lnTo>
                    <a:pt x="7" y="772"/>
                  </a:lnTo>
                  <a:lnTo>
                    <a:pt x="15" y="785"/>
                  </a:lnTo>
                  <a:lnTo>
                    <a:pt x="27" y="798"/>
                  </a:lnTo>
                  <a:lnTo>
                    <a:pt x="40" y="809"/>
                  </a:lnTo>
                  <a:lnTo>
                    <a:pt x="57" y="821"/>
                  </a:lnTo>
                  <a:lnTo>
                    <a:pt x="76" y="832"/>
                  </a:lnTo>
                  <a:lnTo>
                    <a:pt x="98" y="841"/>
                  </a:lnTo>
                  <a:lnTo>
                    <a:pt x="122" y="850"/>
                  </a:lnTo>
                  <a:lnTo>
                    <a:pt x="147" y="859"/>
                  </a:lnTo>
                  <a:lnTo>
                    <a:pt x="175" y="865"/>
                  </a:lnTo>
                  <a:lnTo>
                    <a:pt x="204" y="871"/>
                  </a:lnTo>
                  <a:lnTo>
                    <a:pt x="235" y="876"/>
                  </a:lnTo>
                  <a:lnTo>
                    <a:pt x="267" y="879"/>
                  </a:lnTo>
                  <a:lnTo>
                    <a:pt x="300" y="881"/>
                  </a:lnTo>
                  <a:lnTo>
                    <a:pt x="335" y="882"/>
                  </a:lnTo>
                  <a:lnTo>
                    <a:pt x="369" y="881"/>
                  </a:lnTo>
                  <a:lnTo>
                    <a:pt x="402" y="879"/>
                  </a:lnTo>
                  <a:lnTo>
                    <a:pt x="434" y="876"/>
                  </a:lnTo>
                  <a:lnTo>
                    <a:pt x="465" y="871"/>
                  </a:lnTo>
                  <a:lnTo>
                    <a:pt x="494" y="865"/>
                  </a:lnTo>
                  <a:lnTo>
                    <a:pt x="521" y="859"/>
                  </a:lnTo>
                  <a:lnTo>
                    <a:pt x="548" y="850"/>
                  </a:lnTo>
                  <a:lnTo>
                    <a:pt x="571" y="841"/>
                  </a:lnTo>
                  <a:lnTo>
                    <a:pt x="592" y="832"/>
                  </a:lnTo>
                  <a:lnTo>
                    <a:pt x="612" y="821"/>
                  </a:lnTo>
                  <a:lnTo>
                    <a:pt x="629" y="809"/>
                  </a:lnTo>
                  <a:lnTo>
                    <a:pt x="643" y="798"/>
                  </a:lnTo>
                  <a:lnTo>
                    <a:pt x="654" y="785"/>
                  </a:lnTo>
                  <a:lnTo>
                    <a:pt x="663" y="772"/>
                  </a:lnTo>
                  <a:lnTo>
                    <a:pt x="667" y="758"/>
                  </a:lnTo>
                  <a:lnTo>
                    <a:pt x="669" y="744"/>
                  </a:lnTo>
                  <a:lnTo>
                    <a:pt x="669" y="139"/>
                  </a:lnTo>
                  <a:lnTo>
                    <a:pt x="667" y="125"/>
                  </a:lnTo>
                  <a:lnTo>
                    <a:pt x="663" y="111"/>
                  </a:lnTo>
                  <a:lnTo>
                    <a:pt x="654" y="97"/>
                  </a:lnTo>
                  <a:lnTo>
                    <a:pt x="643" y="84"/>
                  </a:lnTo>
                  <a:lnTo>
                    <a:pt x="629" y="73"/>
                  </a:lnTo>
                  <a:lnTo>
                    <a:pt x="612" y="61"/>
                  </a:lnTo>
                  <a:lnTo>
                    <a:pt x="592" y="50"/>
                  </a:lnTo>
                  <a:lnTo>
                    <a:pt x="571" y="40"/>
                  </a:lnTo>
                  <a:lnTo>
                    <a:pt x="548" y="32"/>
                  </a:lnTo>
                  <a:lnTo>
                    <a:pt x="521" y="23"/>
                  </a:lnTo>
                  <a:lnTo>
                    <a:pt x="494" y="17"/>
                  </a:lnTo>
                  <a:lnTo>
                    <a:pt x="465" y="10"/>
                  </a:lnTo>
                  <a:lnTo>
                    <a:pt x="434" y="6"/>
                  </a:lnTo>
                  <a:lnTo>
                    <a:pt x="402" y="3"/>
                  </a:lnTo>
                  <a:lnTo>
                    <a:pt x="369" y="1"/>
                  </a:lnTo>
                  <a:lnTo>
                    <a:pt x="335" y="0"/>
                  </a:lnTo>
                  <a:close/>
                </a:path>
              </a:pathLst>
            </a:custGeom>
            <a:noFill/>
            <a:ln w="11113">
              <a:solidFill>
                <a:srgbClr val="000000"/>
              </a:solidFill>
              <a:prstDash val="solid"/>
              <a:round/>
              <a:headEnd/>
              <a:tailEnd/>
            </a:ln>
          </p:spPr>
          <p:txBody>
            <a:bodyPr/>
            <a:lstStyle/>
            <a:p>
              <a:endParaRPr lang="en-US"/>
            </a:p>
          </p:txBody>
        </p:sp>
        <p:sp>
          <p:nvSpPr>
            <p:cNvPr id="422935" name="Freeform 23"/>
            <p:cNvSpPr>
              <a:spLocks/>
            </p:cNvSpPr>
            <p:nvPr/>
          </p:nvSpPr>
          <p:spPr bwMode="auto">
            <a:xfrm>
              <a:off x="501" y="2994"/>
              <a:ext cx="669" cy="138"/>
            </a:xfrm>
            <a:custGeom>
              <a:avLst/>
              <a:gdLst/>
              <a:ahLst/>
              <a:cxnLst>
                <a:cxn ang="0">
                  <a:pos x="0" y="0"/>
                </a:cxn>
                <a:cxn ang="0">
                  <a:pos x="2" y="14"/>
                </a:cxn>
                <a:cxn ang="0">
                  <a:pos x="7" y="28"/>
                </a:cxn>
                <a:cxn ang="0">
                  <a:pos x="15" y="40"/>
                </a:cxn>
                <a:cxn ang="0">
                  <a:pos x="27" y="53"/>
                </a:cxn>
                <a:cxn ang="0">
                  <a:pos x="40" y="65"/>
                </a:cxn>
                <a:cxn ang="0">
                  <a:pos x="57" y="77"/>
                </a:cxn>
                <a:cxn ang="0">
                  <a:pos x="76" y="88"/>
                </a:cxn>
                <a:cxn ang="0">
                  <a:pos x="98" y="97"/>
                </a:cxn>
                <a:cxn ang="0">
                  <a:pos x="122" y="106"/>
                </a:cxn>
                <a:cxn ang="0">
                  <a:pos x="147" y="114"/>
                </a:cxn>
                <a:cxn ang="0">
                  <a:pos x="175" y="121"/>
                </a:cxn>
                <a:cxn ang="0">
                  <a:pos x="204" y="127"/>
                </a:cxn>
                <a:cxn ang="0">
                  <a:pos x="235" y="131"/>
                </a:cxn>
                <a:cxn ang="0">
                  <a:pos x="267" y="135"/>
                </a:cxn>
                <a:cxn ang="0">
                  <a:pos x="300" y="137"/>
                </a:cxn>
                <a:cxn ang="0">
                  <a:pos x="335" y="138"/>
                </a:cxn>
                <a:cxn ang="0">
                  <a:pos x="369" y="137"/>
                </a:cxn>
                <a:cxn ang="0">
                  <a:pos x="402" y="135"/>
                </a:cxn>
                <a:cxn ang="0">
                  <a:pos x="434" y="131"/>
                </a:cxn>
                <a:cxn ang="0">
                  <a:pos x="465" y="127"/>
                </a:cxn>
                <a:cxn ang="0">
                  <a:pos x="494" y="121"/>
                </a:cxn>
                <a:cxn ang="0">
                  <a:pos x="521" y="114"/>
                </a:cxn>
                <a:cxn ang="0">
                  <a:pos x="548" y="106"/>
                </a:cxn>
                <a:cxn ang="0">
                  <a:pos x="571" y="97"/>
                </a:cxn>
                <a:cxn ang="0">
                  <a:pos x="592" y="88"/>
                </a:cxn>
                <a:cxn ang="0">
                  <a:pos x="612" y="77"/>
                </a:cxn>
                <a:cxn ang="0">
                  <a:pos x="629" y="65"/>
                </a:cxn>
                <a:cxn ang="0">
                  <a:pos x="643" y="53"/>
                </a:cxn>
                <a:cxn ang="0">
                  <a:pos x="654" y="40"/>
                </a:cxn>
                <a:cxn ang="0">
                  <a:pos x="663" y="28"/>
                </a:cxn>
                <a:cxn ang="0">
                  <a:pos x="667" y="14"/>
                </a:cxn>
                <a:cxn ang="0">
                  <a:pos x="669" y="0"/>
                </a:cxn>
              </a:cxnLst>
              <a:rect l="0" t="0" r="r" b="b"/>
              <a:pathLst>
                <a:path w="669" h="138">
                  <a:moveTo>
                    <a:pt x="0" y="0"/>
                  </a:moveTo>
                  <a:lnTo>
                    <a:pt x="2" y="14"/>
                  </a:lnTo>
                  <a:lnTo>
                    <a:pt x="7" y="28"/>
                  </a:lnTo>
                  <a:lnTo>
                    <a:pt x="15" y="40"/>
                  </a:lnTo>
                  <a:lnTo>
                    <a:pt x="27" y="53"/>
                  </a:lnTo>
                  <a:lnTo>
                    <a:pt x="40" y="65"/>
                  </a:lnTo>
                  <a:lnTo>
                    <a:pt x="57" y="77"/>
                  </a:lnTo>
                  <a:lnTo>
                    <a:pt x="76" y="88"/>
                  </a:lnTo>
                  <a:lnTo>
                    <a:pt x="98" y="97"/>
                  </a:lnTo>
                  <a:lnTo>
                    <a:pt x="122" y="106"/>
                  </a:lnTo>
                  <a:lnTo>
                    <a:pt x="147" y="114"/>
                  </a:lnTo>
                  <a:lnTo>
                    <a:pt x="175" y="121"/>
                  </a:lnTo>
                  <a:lnTo>
                    <a:pt x="204" y="127"/>
                  </a:lnTo>
                  <a:lnTo>
                    <a:pt x="235" y="131"/>
                  </a:lnTo>
                  <a:lnTo>
                    <a:pt x="267" y="135"/>
                  </a:lnTo>
                  <a:lnTo>
                    <a:pt x="300" y="137"/>
                  </a:lnTo>
                  <a:lnTo>
                    <a:pt x="335" y="138"/>
                  </a:lnTo>
                  <a:lnTo>
                    <a:pt x="369" y="137"/>
                  </a:lnTo>
                  <a:lnTo>
                    <a:pt x="402" y="135"/>
                  </a:lnTo>
                  <a:lnTo>
                    <a:pt x="434" y="131"/>
                  </a:lnTo>
                  <a:lnTo>
                    <a:pt x="465" y="127"/>
                  </a:lnTo>
                  <a:lnTo>
                    <a:pt x="494" y="121"/>
                  </a:lnTo>
                  <a:lnTo>
                    <a:pt x="521" y="114"/>
                  </a:lnTo>
                  <a:lnTo>
                    <a:pt x="548" y="106"/>
                  </a:lnTo>
                  <a:lnTo>
                    <a:pt x="571" y="97"/>
                  </a:lnTo>
                  <a:lnTo>
                    <a:pt x="592" y="88"/>
                  </a:lnTo>
                  <a:lnTo>
                    <a:pt x="612" y="77"/>
                  </a:lnTo>
                  <a:lnTo>
                    <a:pt x="629" y="65"/>
                  </a:lnTo>
                  <a:lnTo>
                    <a:pt x="643" y="53"/>
                  </a:lnTo>
                  <a:lnTo>
                    <a:pt x="654" y="40"/>
                  </a:lnTo>
                  <a:lnTo>
                    <a:pt x="663" y="28"/>
                  </a:lnTo>
                  <a:lnTo>
                    <a:pt x="667" y="14"/>
                  </a:lnTo>
                  <a:lnTo>
                    <a:pt x="669" y="0"/>
                  </a:lnTo>
                </a:path>
              </a:pathLst>
            </a:custGeom>
            <a:noFill/>
            <a:ln w="11113">
              <a:solidFill>
                <a:srgbClr val="000000"/>
              </a:solidFill>
              <a:prstDash val="solid"/>
              <a:round/>
              <a:headEnd/>
              <a:tailEnd/>
            </a:ln>
          </p:spPr>
          <p:txBody>
            <a:bodyPr/>
            <a:lstStyle/>
            <a:p>
              <a:endParaRPr lang="en-US"/>
            </a:p>
          </p:txBody>
        </p:sp>
      </p:grpSp>
      <p:sp>
        <p:nvSpPr>
          <p:cNvPr id="422937" name="Rectangle 25"/>
          <p:cNvSpPr>
            <a:spLocks noChangeArrowheads="1"/>
          </p:cNvSpPr>
          <p:nvPr/>
        </p:nvSpPr>
        <p:spPr bwMode="auto">
          <a:xfrm>
            <a:off x="1327150" y="4918075"/>
            <a:ext cx="412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22938" name="Rectangle 26"/>
          <p:cNvSpPr>
            <a:spLocks noChangeArrowheads="1"/>
          </p:cNvSpPr>
          <p:nvPr/>
        </p:nvSpPr>
        <p:spPr bwMode="auto">
          <a:xfrm>
            <a:off x="946150" y="5116513"/>
            <a:ext cx="723900" cy="168275"/>
          </a:xfrm>
          <a:prstGeom prst="rect">
            <a:avLst/>
          </a:prstGeom>
          <a:noFill/>
          <a:ln w="9525">
            <a:noFill/>
            <a:miter lim="800000"/>
            <a:headEnd/>
            <a:tailEnd/>
          </a:ln>
        </p:spPr>
        <p:txBody>
          <a:bodyPr wrap="none" lIns="0" tIns="0" rIns="0" bIns="0">
            <a:spAutoFit/>
          </a:bodyPr>
          <a:lstStyle/>
          <a:p>
            <a:r>
              <a:rPr lang="en-US" sz="1100">
                <a:solidFill>
                  <a:srgbClr val="000000"/>
                </a:solidFill>
              </a:rPr>
              <a:t>Rulebase B</a:t>
            </a:r>
            <a:endParaRPr lang="en-US"/>
          </a:p>
        </p:txBody>
      </p:sp>
      <p:sp>
        <p:nvSpPr>
          <p:cNvPr id="422939" name="Rectangle 27"/>
          <p:cNvSpPr>
            <a:spLocks noChangeArrowheads="1"/>
          </p:cNvSpPr>
          <p:nvPr/>
        </p:nvSpPr>
        <p:spPr bwMode="auto">
          <a:xfrm>
            <a:off x="1706563" y="511651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2940" name="Freeform 28"/>
          <p:cNvSpPr>
            <a:spLocks/>
          </p:cNvSpPr>
          <p:nvPr/>
        </p:nvSpPr>
        <p:spPr bwMode="auto">
          <a:xfrm>
            <a:off x="2787650" y="2673350"/>
            <a:ext cx="1062038" cy="1146175"/>
          </a:xfrm>
          <a:custGeom>
            <a:avLst/>
            <a:gdLst/>
            <a:ahLst/>
            <a:cxnLst>
              <a:cxn ang="0">
                <a:pos x="0" y="675"/>
              </a:cxn>
              <a:cxn ang="0">
                <a:pos x="22" y="683"/>
              </a:cxn>
              <a:cxn ang="0">
                <a:pos x="43" y="691"/>
              </a:cxn>
              <a:cxn ang="0">
                <a:pos x="86" y="705"/>
              </a:cxn>
              <a:cxn ang="0">
                <a:pos x="103" y="710"/>
              </a:cxn>
              <a:cxn ang="0">
                <a:pos x="121" y="713"/>
              </a:cxn>
              <a:cxn ang="0">
                <a:pos x="139" y="717"/>
              </a:cxn>
              <a:cxn ang="0">
                <a:pos x="156" y="722"/>
              </a:cxn>
              <a:cxn ang="0">
                <a:pos x="178" y="722"/>
              </a:cxn>
              <a:cxn ang="0">
                <a:pos x="196" y="721"/>
              </a:cxn>
              <a:cxn ang="0">
                <a:pos x="210" y="720"/>
              </a:cxn>
              <a:cxn ang="0">
                <a:pos x="222" y="717"/>
              </a:cxn>
              <a:cxn ang="0">
                <a:pos x="232" y="716"/>
              </a:cxn>
              <a:cxn ang="0">
                <a:pos x="239" y="714"/>
              </a:cxn>
              <a:cxn ang="0">
                <a:pos x="246" y="713"/>
              </a:cxn>
              <a:cxn ang="0">
                <a:pos x="252" y="712"/>
              </a:cxn>
              <a:cxn ang="0">
                <a:pos x="265" y="709"/>
              </a:cxn>
              <a:cxn ang="0">
                <a:pos x="279" y="705"/>
              </a:cxn>
              <a:cxn ang="0">
                <a:pos x="292" y="700"/>
              </a:cxn>
              <a:cxn ang="0">
                <a:pos x="304" y="695"/>
              </a:cxn>
              <a:cxn ang="0">
                <a:pos x="328" y="684"/>
              </a:cxn>
              <a:cxn ang="0">
                <a:pos x="339" y="678"/>
              </a:cxn>
              <a:cxn ang="0">
                <a:pos x="350" y="670"/>
              </a:cxn>
              <a:cxn ang="0">
                <a:pos x="374" y="661"/>
              </a:cxn>
              <a:cxn ang="0">
                <a:pos x="398" y="648"/>
              </a:cxn>
              <a:cxn ang="0">
                <a:pos x="425" y="636"/>
              </a:cxn>
              <a:cxn ang="0">
                <a:pos x="451" y="623"/>
              </a:cxn>
              <a:cxn ang="0">
                <a:pos x="465" y="618"/>
              </a:cxn>
              <a:cxn ang="0">
                <a:pos x="479" y="612"/>
              </a:cxn>
              <a:cxn ang="0">
                <a:pos x="495" y="605"/>
              </a:cxn>
              <a:cxn ang="0">
                <a:pos x="512" y="600"/>
              </a:cxn>
              <a:cxn ang="0">
                <a:pos x="528" y="597"/>
              </a:cxn>
              <a:cxn ang="0">
                <a:pos x="545" y="591"/>
              </a:cxn>
              <a:cxn ang="0">
                <a:pos x="562" y="587"/>
              </a:cxn>
              <a:cxn ang="0">
                <a:pos x="581" y="583"/>
              </a:cxn>
              <a:cxn ang="0">
                <a:pos x="601" y="583"/>
              </a:cxn>
              <a:cxn ang="0">
                <a:pos x="623" y="582"/>
              </a:cxn>
              <a:cxn ang="0">
                <a:pos x="645" y="581"/>
              </a:cxn>
              <a:cxn ang="0">
                <a:pos x="669" y="579"/>
              </a:cxn>
              <a:cxn ang="0">
                <a:pos x="669" y="0"/>
              </a:cxn>
              <a:cxn ang="0">
                <a:pos x="0" y="0"/>
              </a:cxn>
              <a:cxn ang="0">
                <a:pos x="0" y="675"/>
              </a:cxn>
            </a:cxnLst>
            <a:rect l="0" t="0" r="r" b="b"/>
            <a:pathLst>
              <a:path w="669" h="722">
                <a:moveTo>
                  <a:pt x="0" y="675"/>
                </a:moveTo>
                <a:lnTo>
                  <a:pt x="22" y="683"/>
                </a:lnTo>
                <a:lnTo>
                  <a:pt x="43" y="691"/>
                </a:lnTo>
                <a:lnTo>
                  <a:pt x="86" y="705"/>
                </a:lnTo>
                <a:lnTo>
                  <a:pt x="103" y="710"/>
                </a:lnTo>
                <a:lnTo>
                  <a:pt x="121" y="713"/>
                </a:lnTo>
                <a:lnTo>
                  <a:pt x="139" y="717"/>
                </a:lnTo>
                <a:lnTo>
                  <a:pt x="156" y="722"/>
                </a:lnTo>
                <a:lnTo>
                  <a:pt x="178" y="722"/>
                </a:lnTo>
                <a:lnTo>
                  <a:pt x="196" y="721"/>
                </a:lnTo>
                <a:lnTo>
                  <a:pt x="210" y="720"/>
                </a:lnTo>
                <a:lnTo>
                  <a:pt x="222" y="717"/>
                </a:lnTo>
                <a:lnTo>
                  <a:pt x="232" y="716"/>
                </a:lnTo>
                <a:lnTo>
                  <a:pt x="239" y="714"/>
                </a:lnTo>
                <a:lnTo>
                  <a:pt x="246" y="713"/>
                </a:lnTo>
                <a:lnTo>
                  <a:pt x="252" y="712"/>
                </a:lnTo>
                <a:lnTo>
                  <a:pt x="265" y="709"/>
                </a:lnTo>
                <a:lnTo>
                  <a:pt x="279" y="705"/>
                </a:lnTo>
                <a:lnTo>
                  <a:pt x="292" y="700"/>
                </a:lnTo>
                <a:lnTo>
                  <a:pt x="304" y="695"/>
                </a:lnTo>
                <a:lnTo>
                  <a:pt x="328" y="684"/>
                </a:lnTo>
                <a:lnTo>
                  <a:pt x="339" y="678"/>
                </a:lnTo>
                <a:lnTo>
                  <a:pt x="350" y="670"/>
                </a:lnTo>
                <a:lnTo>
                  <a:pt x="374" y="661"/>
                </a:lnTo>
                <a:lnTo>
                  <a:pt x="398" y="648"/>
                </a:lnTo>
                <a:lnTo>
                  <a:pt x="425" y="636"/>
                </a:lnTo>
                <a:lnTo>
                  <a:pt x="451" y="623"/>
                </a:lnTo>
                <a:lnTo>
                  <a:pt x="465" y="618"/>
                </a:lnTo>
                <a:lnTo>
                  <a:pt x="479" y="612"/>
                </a:lnTo>
                <a:lnTo>
                  <a:pt x="495" y="605"/>
                </a:lnTo>
                <a:lnTo>
                  <a:pt x="512" y="600"/>
                </a:lnTo>
                <a:lnTo>
                  <a:pt x="528" y="597"/>
                </a:lnTo>
                <a:lnTo>
                  <a:pt x="545" y="591"/>
                </a:lnTo>
                <a:lnTo>
                  <a:pt x="562" y="587"/>
                </a:lnTo>
                <a:lnTo>
                  <a:pt x="581" y="583"/>
                </a:lnTo>
                <a:lnTo>
                  <a:pt x="601" y="583"/>
                </a:lnTo>
                <a:lnTo>
                  <a:pt x="623" y="582"/>
                </a:lnTo>
                <a:lnTo>
                  <a:pt x="645" y="581"/>
                </a:lnTo>
                <a:lnTo>
                  <a:pt x="669" y="579"/>
                </a:lnTo>
                <a:lnTo>
                  <a:pt x="669" y="0"/>
                </a:lnTo>
                <a:lnTo>
                  <a:pt x="0" y="0"/>
                </a:lnTo>
                <a:lnTo>
                  <a:pt x="0" y="675"/>
                </a:lnTo>
                <a:close/>
              </a:path>
            </a:pathLst>
          </a:custGeom>
          <a:solidFill>
            <a:srgbClr val="DDDDDD"/>
          </a:solidFill>
          <a:ln w="11113">
            <a:solidFill>
              <a:srgbClr val="000000"/>
            </a:solidFill>
            <a:prstDash val="solid"/>
            <a:round/>
            <a:headEnd/>
            <a:tailEnd/>
          </a:ln>
        </p:spPr>
        <p:txBody>
          <a:bodyPr/>
          <a:lstStyle/>
          <a:p>
            <a:endParaRPr lang="en-US"/>
          </a:p>
        </p:txBody>
      </p:sp>
      <p:sp>
        <p:nvSpPr>
          <p:cNvPr id="422941" name="Rectangle 29"/>
          <p:cNvSpPr>
            <a:spLocks noChangeArrowheads="1"/>
          </p:cNvSpPr>
          <p:nvPr/>
        </p:nvSpPr>
        <p:spPr bwMode="auto">
          <a:xfrm>
            <a:off x="3317875" y="2730500"/>
            <a:ext cx="412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22942" name="Rectangle 30"/>
          <p:cNvSpPr>
            <a:spLocks noChangeArrowheads="1"/>
          </p:cNvSpPr>
          <p:nvPr/>
        </p:nvSpPr>
        <p:spPr bwMode="auto">
          <a:xfrm>
            <a:off x="3059113" y="3014663"/>
            <a:ext cx="488950" cy="168275"/>
          </a:xfrm>
          <a:prstGeom prst="rect">
            <a:avLst/>
          </a:prstGeom>
          <a:noFill/>
          <a:ln w="9525">
            <a:noFill/>
            <a:miter lim="800000"/>
            <a:headEnd/>
            <a:tailEnd/>
          </a:ln>
        </p:spPr>
        <p:txBody>
          <a:bodyPr wrap="none" lIns="0" tIns="0" rIns="0" bIns="0">
            <a:spAutoFit/>
          </a:bodyPr>
          <a:lstStyle/>
          <a:p>
            <a:r>
              <a:rPr lang="en-US" sz="1100">
                <a:solidFill>
                  <a:srgbClr val="000000"/>
                </a:solidFill>
              </a:rPr>
              <a:t>Script A</a:t>
            </a:r>
            <a:endParaRPr lang="en-US"/>
          </a:p>
        </p:txBody>
      </p:sp>
      <p:sp>
        <p:nvSpPr>
          <p:cNvPr id="422943" name="Rectangle 31"/>
          <p:cNvSpPr>
            <a:spLocks noChangeArrowheads="1"/>
          </p:cNvSpPr>
          <p:nvPr/>
        </p:nvSpPr>
        <p:spPr bwMode="auto">
          <a:xfrm>
            <a:off x="3575050" y="30146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2944" name="Freeform 32"/>
          <p:cNvSpPr>
            <a:spLocks/>
          </p:cNvSpPr>
          <p:nvPr/>
        </p:nvSpPr>
        <p:spPr bwMode="auto">
          <a:xfrm>
            <a:off x="2787650" y="4710113"/>
            <a:ext cx="1062038" cy="1146175"/>
          </a:xfrm>
          <a:custGeom>
            <a:avLst/>
            <a:gdLst/>
            <a:ahLst/>
            <a:cxnLst>
              <a:cxn ang="0">
                <a:pos x="0" y="675"/>
              </a:cxn>
              <a:cxn ang="0">
                <a:pos x="22" y="684"/>
              </a:cxn>
              <a:cxn ang="0">
                <a:pos x="43" y="691"/>
              </a:cxn>
              <a:cxn ang="0">
                <a:pos x="86" y="705"/>
              </a:cxn>
              <a:cxn ang="0">
                <a:pos x="103" y="710"/>
              </a:cxn>
              <a:cxn ang="0">
                <a:pos x="121" y="714"/>
              </a:cxn>
              <a:cxn ang="0">
                <a:pos x="139" y="718"/>
              </a:cxn>
              <a:cxn ang="0">
                <a:pos x="156" y="722"/>
              </a:cxn>
              <a:cxn ang="0">
                <a:pos x="178" y="722"/>
              </a:cxn>
              <a:cxn ang="0">
                <a:pos x="196" y="721"/>
              </a:cxn>
              <a:cxn ang="0">
                <a:pos x="210" y="720"/>
              </a:cxn>
              <a:cxn ang="0">
                <a:pos x="222" y="718"/>
              </a:cxn>
              <a:cxn ang="0">
                <a:pos x="232" y="717"/>
              </a:cxn>
              <a:cxn ang="0">
                <a:pos x="239" y="715"/>
              </a:cxn>
              <a:cxn ang="0">
                <a:pos x="246" y="714"/>
              </a:cxn>
              <a:cxn ang="0">
                <a:pos x="252" y="712"/>
              </a:cxn>
              <a:cxn ang="0">
                <a:pos x="265" y="709"/>
              </a:cxn>
              <a:cxn ang="0">
                <a:pos x="279" y="705"/>
              </a:cxn>
              <a:cxn ang="0">
                <a:pos x="292" y="701"/>
              </a:cxn>
              <a:cxn ang="0">
                <a:pos x="304" y="695"/>
              </a:cxn>
              <a:cxn ang="0">
                <a:pos x="328" y="685"/>
              </a:cxn>
              <a:cxn ang="0">
                <a:pos x="339" y="678"/>
              </a:cxn>
              <a:cxn ang="0">
                <a:pos x="350" y="671"/>
              </a:cxn>
              <a:cxn ang="0">
                <a:pos x="374" y="661"/>
              </a:cxn>
              <a:cxn ang="0">
                <a:pos x="398" y="648"/>
              </a:cxn>
              <a:cxn ang="0">
                <a:pos x="425" y="637"/>
              </a:cxn>
              <a:cxn ang="0">
                <a:pos x="451" y="624"/>
              </a:cxn>
              <a:cxn ang="0">
                <a:pos x="465" y="618"/>
              </a:cxn>
              <a:cxn ang="0">
                <a:pos x="479" y="612"/>
              </a:cxn>
              <a:cxn ang="0">
                <a:pos x="495" y="606"/>
              </a:cxn>
              <a:cxn ang="0">
                <a:pos x="512" y="600"/>
              </a:cxn>
              <a:cxn ang="0">
                <a:pos x="528" y="597"/>
              </a:cxn>
              <a:cxn ang="0">
                <a:pos x="545" y="592"/>
              </a:cxn>
              <a:cxn ang="0">
                <a:pos x="562" y="587"/>
              </a:cxn>
              <a:cxn ang="0">
                <a:pos x="581" y="583"/>
              </a:cxn>
              <a:cxn ang="0">
                <a:pos x="601" y="583"/>
              </a:cxn>
              <a:cxn ang="0">
                <a:pos x="623" y="582"/>
              </a:cxn>
              <a:cxn ang="0">
                <a:pos x="645" y="581"/>
              </a:cxn>
              <a:cxn ang="0">
                <a:pos x="669" y="580"/>
              </a:cxn>
              <a:cxn ang="0">
                <a:pos x="669" y="0"/>
              </a:cxn>
              <a:cxn ang="0">
                <a:pos x="0" y="0"/>
              </a:cxn>
              <a:cxn ang="0">
                <a:pos x="0" y="675"/>
              </a:cxn>
            </a:cxnLst>
            <a:rect l="0" t="0" r="r" b="b"/>
            <a:pathLst>
              <a:path w="669" h="722">
                <a:moveTo>
                  <a:pt x="0" y="675"/>
                </a:moveTo>
                <a:lnTo>
                  <a:pt x="22" y="684"/>
                </a:lnTo>
                <a:lnTo>
                  <a:pt x="43" y="691"/>
                </a:lnTo>
                <a:lnTo>
                  <a:pt x="86" y="705"/>
                </a:lnTo>
                <a:lnTo>
                  <a:pt x="103" y="710"/>
                </a:lnTo>
                <a:lnTo>
                  <a:pt x="121" y="714"/>
                </a:lnTo>
                <a:lnTo>
                  <a:pt x="139" y="718"/>
                </a:lnTo>
                <a:lnTo>
                  <a:pt x="156" y="722"/>
                </a:lnTo>
                <a:lnTo>
                  <a:pt x="178" y="722"/>
                </a:lnTo>
                <a:lnTo>
                  <a:pt x="196" y="721"/>
                </a:lnTo>
                <a:lnTo>
                  <a:pt x="210" y="720"/>
                </a:lnTo>
                <a:lnTo>
                  <a:pt x="222" y="718"/>
                </a:lnTo>
                <a:lnTo>
                  <a:pt x="232" y="717"/>
                </a:lnTo>
                <a:lnTo>
                  <a:pt x="239" y="715"/>
                </a:lnTo>
                <a:lnTo>
                  <a:pt x="246" y="714"/>
                </a:lnTo>
                <a:lnTo>
                  <a:pt x="252" y="712"/>
                </a:lnTo>
                <a:lnTo>
                  <a:pt x="265" y="709"/>
                </a:lnTo>
                <a:lnTo>
                  <a:pt x="279" y="705"/>
                </a:lnTo>
                <a:lnTo>
                  <a:pt x="292" y="701"/>
                </a:lnTo>
                <a:lnTo>
                  <a:pt x="304" y="695"/>
                </a:lnTo>
                <a:lnTo>
                  <a:pt x="328" y="685"/>
                </a:lnTo>
                <a:lnTo>
                  <a:pt x="339" y="678"/>
                </a:lnTo>
                <a:lnTo>
                  <a:pt x="350" y="671"/>
                </a:lnTo>
                <a:lnTo>
                  <a:pt x="374" y="661"/>
                </a:lnTo>
                <a:lnTo>
                  <a:pt x="398" y="648"/>
                </a:lnTo>
                <a:lnTo>
                  <a:pt x="425" y="637"/>
                </a:lnTo>
                <a:lnTo>
                  <a:pt x="451" y="624"/>
                </a:lnTo>
                <a:lnTo>
                  <a:pt x="465" y="618"/>
                </a:lnTo>
                <a:lnTo>
                  <a:pt x="479" y="612"/>
                </a:lnTo>
                <a:lnTo>
                  <a:pt x="495" y="606"/>
                </a:lnTo>
                <a:lnTo>
                  <a:pt x="512" y="600"/>
                </a:lnTo>
                <a:lnTo>
                  <a:pt x="528" y="597"/>
                </a:lnTo>
                <a:lnTo>
                  <a:pt x="545" y="592"/>
                </a:lnTo>
                <a:lnTo>
                  <a:pt x="562" y="587"/>
                </a:lnTo>
                <a:lnTo>
                  <a:pt x="581" y="583"/>
                </a:lnTo>
                <a:lnTo>
                  <a:pt x="601" y="583"/>
                </a:lnTo>
                <a:lnTo>
                  <a:pt x="623" y="582"/>
                </a:lnTo>
                <a:lnTo>
                  <a:pt x="645" y="581"/>
                </a:lnTo>
                <a:lnTo>
                  <a:pt x="669" y="580"/>
                </a:lnTo>
                <a:lnTo>
                  <a:pt x="669" y="0"/>
                </a:lnTo>
                <a:lnTo>
                  <a:pt x="0" y="0"/>
                </a:lnTo>
                <a:lnTo>
                  <a:pt x="0" y="675"/>
                </a:lnTo>
                <a:close/>
              </a:path>
            </a:pathLst>
          </a:custGeom>
          <a:solidFill>
            <a:srgbClr val="DDDDDD"/>
          </a:solidFill>
          <a:ln w="11113">
            <a:solidFill>
              <a:srgbClr val="000000"/>
            </a:solidFill>
            <a:prstDash val="solid"/>
            <a:round/>
            <a:headEnd/>
            <a:tailEnd/>
          </a:ln>
        </p:spPr>
        <p:txBody>
          <a:bodyPr/>
          <a:lstStyle/>
          <a:p>
            <a:endParaRPr lang="en-US"/>
          </a:p>
        </p:txBody>
      </p:sp>
      <p:sp>
        <p:nvSpPr>
          <p:cNvPr id="422945" name="Rectangle 33"/>
          <p:cNvSpPr>
            <a:spLocks noChangeArrowheads="1"/>
          </p:cNvSpPr>
          <p:nvPr/>
        </p:nvSpPr>
        <p:spPr bwMode="auto">
          <a:xfrm>
            <a:off x="3317875" y="4768850"/>
            <a:ext cx="41275" cy="198438"/>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22946" name="Rectangle 34"/>
          <p:cNvSpPr>
            <a:spLocks noChangeArrowheads="1"/>
          </p:cNvSpPr>
          <p:nvPr/>
        </p:nvSpPr>
        <p:spPr bwMode="auto">
          <a:xfrm>
            <a:off x="3059113" y="5051425"/>
            <a:ext cx="488950" cy="168275"/>
          </a:xfrm>
          <a:prstGeom prst="rect">
            <a:avLst/>
          </a:prstGeom>
          <a:noFill/>
          <a:ln w="9525">
            <a:noFill/>
            <a:miter lim="800000"/>
            <a:headEnd/>
            <a:tailEnd/>
          </a:ln>
        </p:spPr>
        <p:txBody>
          <a:bodyPr wrap="none" lIns="0" tIns="0" rIns="0" bIns="0">
            <a:spAutoFit/>
          </a:bodyPr>
          <a:lstStyle/>
          <a:p>
            <a:r>
              <a:rPr lang="en-US" sz="1100">
                <a:solidFill>
                  <a:srgbClr val="000000"/>
                </a:solidFill>
              </a:rPr>
              <a:t>Script B</a:t>
            </a:r>
            <a:endParaRPr lang="en-US"/>
          </a:p>
        </p:txBody>
      </p:sp>
      <p:sp>
        <p:nvSpPr>
          <p:cNvPr id="422947" name="Rectangle 35"/>
          <p:cNvSpPr>
            <a:spLocks noChangeArrowheads="1"/>
          </p:cNvSpPr>
          <p:nvPr/>
        </p:nvSpPr>
        <p:spPr bwMode="auto">
          <a:xfrm>
            <a:off x="3575050" y="50514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pic>
        <p:nvPicPr>
          <p:cNvPr id="422948" name="Picture 36"/>
          <p:cNvPicPr>
            <a:picLocks noChangeAspect="1" noChangeArrowheads="1"/>
          </p:cNvPicPr>
          <p:nvPr/>
        </p:nvPicPr>
        <p:blipFill>
          <a:blip r:embed="rId4" cstate="print"/>
          <a:srcRect/>
          <a:stretch>
            <a:fillRect/>
          </a:stretch>
        </p:blipFill>
        <p:spPr bwMode="auto">
          <a:xfrm>
            <a:off x="5010150" y="4456113"/>
            <a:ext cx="733425" cy="1704975"/>
          </a:xfrm>
          <a:prstGeom prst="rect">
            <a:avLst/>
          </a:prstGeom>
          <a:noFill/>
          <a:ln w="9525">
            <a:noFill/>
            <a:miter lim="800000"/>
            <a:headEnd/>
            <a:tailEnd/>
          </a:ln>
        </p:spPr>
      </p:pic>
      <p:pic>
        <p:nvPicPr>
          <p:cNvPr id="422949" name="Picture 37"/>
          <p:cNvPicPr>
            <a:picLocks noChangeAspect="1" noChangeArrowheads="1"/>
          </p:cNvPicPr>
          <p:nvPr/>
        </p:nvPicPr>
        <p:blipFill>
          <a:blip r:embed="rId5" cstate="print"/>
          <a:srcRect/>
          <a:stretch>
            <a:fillRect/>
          </a:stretch>
        </p:blipFill>
        <p:spPr bwMode="auto">
          <a:xfrm>
            <a:off x="7434263" y="2290763"/>
            <a:ext cx="973137" cy="1782762"/>
          </a:xfrm>
          <a:prstGeom prst="rect">
            <a:avLst/>
          </a:prstGeom>
          <a:noFill/>
          <a:ln w="9525">
            <a:noFill/>
            <a:miter lim="800000"/>
            <a:headEnd/>
            <a:tailEnd/>
          </a:ln>
        </p:spPr>
      </p:pic>
      <p:pic>
        <p:nvPicPr>
          <p:cNvPr id="422950" name="Picture 38"/>
          <p:cNvPicPr>
            <a:picLocks noChangeAspect="1" noChangeArrowheads="1"/>
          </p:cNvPicPr>
          <p:nvPr/>
        </p:nvPicPr>
        <p:blipFill>
          <a:blip r:embed="rId6" cstate="print"/>
          <a:srcRect/>
          <a:stretch>
            <a:fillRect/>
          </a:stretch>
        </p:blipFill>
        <p:spPr bwMode="auto">
          <a:xfrm>
            <a:off x="7532688" y="4456113"/>
            <a:ext cx="820737" cy="1751012"/>
          </a:xfrm>
          <a:prstGeom prst="rect">
            <a:avLst/>
          </a:prstGeom>
          <a:noFill/>
          <a:ln w="9525">
            <a:noFill/>
            <a:miter lim="800000"/>
            <a:headEnd/>
            <a:tailEnd/>
          </a:ln>
        </p:spPr>
      </p:pic>
      <p:grpSp>
        <p:nvGrpSpPr>
          <p:cNvPr id="423114" name="Group 202"/>
          <p:cNvGrpSpPr>
            <a:grpSpLocks/>
          </p:cNvGrpSpPr>
          <p:nvPr/>
        </p:nvGrpSpPr>
        <p:grpSpPr bwMode="auto">
          <a:xfrm>
            <a:off x="4740275" y="1649413"/>
            <a:ext cx="1338263" cy="4721225"/>
            <a:chOff x="2986" y="1087"/>
            <a:chExt cx="843" cy="2974"/>
          </a:xfrm>
        </p:grpSpPr>
        <p:sp>
          <p:nvSpPr>
            <p:cNvPr id="422951" name="Freeform 39"/>
            <p:cNvSpPr>
              <a:spLocks/>
            </p:cNvSpPr>
            <p:nvPr/>
          </p:nvSpPr>
          <p:spPr bwMode="auto">
            <a:xfrm>
              <a:off x="3098" y="1087"/>
              <a:ext cx="34" cy="9"/>
            </a:xfrm>
            <a:custGeom>
              <a:avLst/>
              <a:gdLst/>
              <a:ahLst/>
              <a:cxnLst>
                <a:cxn ang="0">
                  <a:pos x="32" y="6"/>
                </a:cxn>
                <a:cxn ang="0">
                  <a:pos x="32" y="5"/>
                </a:cxn>
                <a:cxn ang="0">
                  <a:pos x="33" y="4"/>
                </a:cxn>
                <a:cxn ang="0">
                  <a:pos x="34" y="3"/>
                </a:cxn>
                <a:cxn ang="0">
                  <a:pos x="34" y="3"/>
                </a:cxn>
                <a:cxn ang="0">
                  <a:pos x="33" y="2"/>
                </a:cxn>
                <a:cxn ang="0">
                  <a:pos x="32" y="1"/>
                </a:cxn>
                <a:cxn ang="0">
                  <a:pos x="30" y="0"/>
                </a:cxn>
                <a:cxn ang="0">
                  <a:pos x="30" y="0"/>
                </a:cxn>
                <a:cxn ang="0">
                  <a:pos x="16" y="1"/>
                </a:cxn>
                <a:cxn ang="0">
                  <a:pos x="4" y="2"/>
                </a:cxn>
                <a:cxn ang="0">
                  <a:pos x="3" y="3"/>
                </a:cxn>
                <a:cxn ang="0">
                  <a:pos x="1" y="4"/>
                </a:cxn>
                <a:cxn ang="0">
                  <a:pos x="0" y="5"/>
                </a:cxn>
                <a:cxn ang="0">
                  <a:pos x="0" y="6"/>
                </a:cxn>
                <a:cxn ang="0">
                  <a:pos x="1" y="7"/>
                </a:cxn>
                <a:cxn ang="0">
                  <a:pos x="3" y="9"/>
                </a:cxn>
                <a:cxn ang="0">
                  <a:pos x="4" y="9"/>
                </a:cxn>
                <a:cxn ang="0">
                  <a:pos x="5" y="9"/>
                </a:cxn>
                <a:cxn ang="0">
                  <a:pos x="17" y="7"/>
                </a:cxn>
                <a:cxn ang="0">
                  <a:pos x="32" y="6"/>
                </a:cxn>
              </a:cxnLst>
              <a:rect l="0" t="0" r="r" b="b"/>
              <a:pathLst>
                <a:path w="34" h="9">
                  <a:moveTo>
                    <a:pt x="32" y="6"/>
                  </a:moveTo>
                  <a:lnTo>
                    <a:pt x="32" y="5"/>
                  </a:lnTo>
                  <a:lnTo>
                    <a:pt x="33" y="4"/>
                  </a:lnTo>
                  <a:lnTo>
                    <a:pt x="34" y="3"/>
                  </a:lnTo>
                  <a:lnTo>
                    <a:pt x="34" y="3"/>
                  </a:lnTo>
                  <a:lnTo>
                    <a:pt x="33" y="2"/>
                  </a:lnTo>
                  <a:lnTo>
                    <a:pt x="32" y="1"/>
                  </a:lnTo>
                  <a:lnTo>
                    <a:pt x="30" y="0"/>
                  </a:lnTo>
                  <a:lnTo>
                    <a:pt x="30" y="0"/>
                  </a:lnTo>
                  <a:lnTo>
                    <a:pt x="16" y="1"/>
                  </a:lnTo>
                  <a:lnTo>
                    <a:pt x="4" y="2"/>
                  </a:lnTo>
                  <a:lnTo>
                    <a:pt x="3" y="3"/>
                  </a:lnTo>
                  <a:lnTo>
                    <a:pt x="1" y="4"/>
                  </a:lnTo>
                  <a:lnTo>
                    <a:pt x="0" y="5"/>
                  </a:lnTo>
                  <a:lnTo>
                    <a:pt x="0" y="6"/>
                  </a:lnTo>
                  <a:lnTo>
                    <a:pt x="1" y="7"/>
                  </a:lnTo>
                  <a:lnTo>
                    <a:pt x="3" y="9"/>
                  </a:lnTo>
                  <a:lnTo>
                    <a:pt x="4" y="9"/>
                  </a:lnTo>
                  <a:lnTo>
                    <a:pt x="5" y="9"/>
                  </a:lnTo>
                  <a:lnTo>
                    <a:pt x="17" y="7"/>
                  </a:lnTo>
                  <a:lnTo>
                    <a:pt x="32" y="6"/>
                  </a:lnTo>
                  <a:close/>
                </a:path>
              </a:pathLst>
            </a:custGeom>
            <a:solidFill>
              <a:srgbClr val="000000"/>
            </a:solidFill>
            <a:ln w="9525">
              <a:noFill/>
              <a:round/>
              <a:headEnd/>
              <a:tailEnd/>
            </a:ln>
          </p:spPr>
          <p:txBody>
            <a:bodyPr/>
            <a:lstStyle/>
            <a:p>
              <a:endParaRPr lang="en-US"/>
            </a:p>
          </p:txBody>
        </p:sp>
        <p:sp>
          <p:nvSpPr>
            <p:cNvPr id="422952" name="Freeform 40"/>
            <p:cNvSpPr>
              <a:spLocks/>
            </p:cNvSpPr>
            <p:nvPr/>
          </p:nvSpPr>
          <p:spPr bwMode="auto">
            <a:xfrm>
              <a:off x="3055" y="1094"/>
              <a:ext cx="31" cy="18"/>
            </a:xfrm>
            <a:custGeom>
              <a:avLst/>
              <a:gdLst/>
              <a:ahLst/>
              <a:cxnLst>
                <a:cxn ang="0">
                  <a:pos x="28" y="7"/>
                </a:cxn>
                <a:cxn ang="0">
                  <a:pos x="29" y="7"/>
                </a:cxn>
                <a:cxn ang="0">
                  <a:pos x="30" y="6"/>
                </a:cxn>
                <a:cxn ang="0">
                  <a:pos x="31" y="5"/>
                </a:cxn>
                <a:cxn ang="0">
                  <a:pos x="31" y="4"/>
                </a:cxn>
                <a:cxn ang="0">
                  <a:pos x="30" y="3"/>
                </a:cxn>
                <a:cxn ang="0">
                  <a:pos x="29" y="2"/>
                </a:cxn>
                <a:cxn ang="0">
                  <a:pos x="28" y="0"/>
                </a:cxn>
                <a:cxn ang="0">
                  <a:pos x="27" y="0"/>
                </a:cxn>
                <a:cxn ang="0">
                  <a:pos x="19" y="4"/>
                </a:cxn>
                <a:cxn ang="0">
                  <a:pos x="7" y="9"/>
                </a:cxn>
                <a:cxn ang="0">
                  <a:pos x="5" y="10"/>
                </a:cxn>
                <a:cxn ang="0">
                  <a:pos x="2" y="12"/>
                </a:cxn>
                <a:cxn ang="0">
                  <a:pos x="1" y="13"/>
                </a:cxn>
                <a:cxn ang="0">
                  <a:pos x="0" y="14"/>
                </a:cxn>
                <a:cxn ang="0">
                  <a:pos x="0" y="15"/>
                </a:cxn>
                <a:cxn ang="0">
                  <a:pos x="1" y="16"/>
                </a:cxn>
                <a:cxn ang="0">
                  <a:pos x="2" y="18"/>
                </a:cxn>
                <a:cxn ang="0">
                  <a:pos x="3" y="18"/>
                </a:cxn>
                <a:cxn ang="0">
                  <a:pos x="4" y="18"/>
                </a:cxn>
                <a:cxn ang="0">
                  <a:pos x="5" y="18"/>
                </a:cxn>
                <a:cxn ang="0">
                  <a:pos x="9" y="15"/>
                </a:cxn>
                <a:cxn ang="0">
                  <a:pos x="7" y="12"/>
                </a:cxn>
                <a:cxn ang="0">
                  <a:pos x="8" y="15"/>
                </a:cxn>
                <a:cxn ang="0">
                  <a:pos x="20" y="10"/>
                </a:cxn>
                <a:cxn ang="0">
                  <a:pos x="28" y="7"/>
                </a:cxn>
              </a:cxnLst>
              <a:rect l="0" t="0" r="r" b="b"/>
              <a:pathLst>
                <a:path w="31" h="18">
                  <a:moveTo>
                    <a:pt x="28" y="7"/>
                  </a:moveTo>
                  <a:lnTo>
                    <a:pt x="29" y="7"/>
                  </a:lnTo>
                  <a:lnTo>
                    <a:pt x="30" y="6"/>
                  </a:lnTo>
                  <a:lnTo>
                    <a:pt x="31" y="5"/>
                  </a:lnTo>
                  <a:lnTo>
                    <a:pt x="31" y="4"/>
                  </a:lnTo>
                  <a:lnTo>
                    <a:pt x="30" y="3"/>
                  </a:lnTo>
                  <a:lnTo>
                    <a:pt x="29" y="2"/>
                  </a:lnTo>
                  <a:lnTo>
                    <a:pt x="28" y="0"/>
                  </a:lnTo>
                  <a:lnTo>
                    <a:pt x="27" y="0"/>
                  </a:lnTo>
                  <a:lnTo>
                    <a:pt x="19" y="4"/>
                  </a:lnTo>
                  <a:lnTo>
                    <a:pt x="7" y="9"/>
                  </a:lnTo>
                  <a:lnTo>
                    <a:pt x="5" y="10"/>
                  </a:lnTo>
                  <a:lnTo>
                    <a:pt x="2" y="12"/>
                  </a:lnTo>
                  <a:lnTo>
                    <a:pt x="1" y="13"/>
                  </a:lnTo>
                  <a:lnTo>
                    <a:pt x="0" y="14"/>
                  </a:lnTo>
                  <a:lnTo>
                    <a:pt x="0" y="15"/>
                  </a:lnTo>
                  <a:lnTo>
                    <a:pt x="1" y="16"/>
                  </a:lnTo>
                  <a:lnTo>
                    <a:pt x="2" y="18"/>
                  </a:lnTo>
                  <a:lnTo>
                    <a:pt x="3" y="18"/>
                  </a:lnTo>
                  <a:lnTo>
                    <a:pt x="4" y="18"/>
                  </a:lnTo>
                  <a:lnTo>
                    <a:pt x="5" y="18"/>
                  </a:lnTo>
                  <a:lnTo>
                    <a:pt x="9" y="15"/>
                  </a:lnTo>
                  <a:lnTo>
                    <a:pt x="7" y="12"/>
                  </a:lnTo>
                  <a:lnTo>
                    <a:pt x="8" y="15"/>
                  </a:lnTo>
                  <a:lnTo>
                    <a:pt x="20" y="10"/>
                  </a:lnTo>
                  <a:lnTo>
                    <a:pt x="28" y="7"/>
                  </a:lnTo>
                  <a:close/>
                </a:path>
              </a:pathLst>
            </a:custGeom>
            <a:solidFill>
              <a:srgbClr val="000000"/>
            </a:solidFill>
            <a:ln w="9525">
              <a:noFill/>
              <a:round/>
              <a:headEnd/>
              <a:tailEnd/>
            </a:ln>
          </p:spPr>
          <p:txBody>
            <a:bodyPr/>
            <a:lstStyle/>
            <a:p>
              <a:endParaRPr lang="en-US"/>
            </a:p>
          </p:txBody>
        </p:sp>
        <p:sp>
          <p:nvSpPr>
            <p:cNvPr id="422953" name="Freeform 41"/>
            <p:cNvSpPr>
              <a:spLocks/>
            </p:cNvSpPr>
            <p:nvPr/>
          </p:nvSpPr>
          <p:spPr bwMode="auto">
            <a:xfrm>
              <a:off x="3019" y="1117"/>
              <a:ext cx="27" cy="23"/>
            </a:xfrm>
            <a:custGeom>
              <a:avLst/>
              <a:gdLst/>
              <a:ahLst/>
              <a:cxnLst>
                <a:cxn ang="0">
                  <a:pos x="25" y="5"/>
                </a:cxn>
                <a:cxn ang="0">
                  <a:pos x="26" y="4"/>
                </a:cxn>
                <a:cxn ang="0">
                  <a:pos x="27" y="3"/>
                </a:cxn>
                <a:cxn ang="0">
                  <a:pos x="27" y="2"/>
                </a:cxn>
                <a:cxn ang="0">
                  <a:pos x="26" y="1"/>
                </a:cxn>
                <a:cxn ang="0">
                  <a:pos x="25" y="0"/>
                </a:cxn>
                <a:cxn ang="0">
                  <a:pos x="24" y="0"/>
                </a:cxn>
                <a:cxn ang="0">
                  <a:pos x="23" y="0"/>
                </a:cxn>
                <a:cxn ang="0">
                  <a:pos x="21" y="0"/>
                </a:cxn>
                <a:cxn ang="0">
                  <a:pos x="9" y="10"/>
                </a:cxn>
                <a:cxn ang="0">
                  <a:pos x="8" y="11"/>
                </a:cxn>
                <a:cxn ang="0">
                  <a:pos x="1" y="19"/>
                </a:cxn>
                <a:cxn ang="0">
                  <a:pos x="0" y="20"/>
                </a:cxn>
                <a:cxn ang="0">
                  <a:pos x="0" y="21"/>
                </a:cxn>
                <a:cxn ang="0">
                  <a:pos x="1" y="22"/>
                </a:cxn>
                <a:cxn ang="0">
                  <a:pos x="2" y="23"/>
                </a:cxn>
                <a:cxn ang="0">
                  <a:pos x="4" y="23"/>
                </a:cxn>
                <a:cxn ang="0">
                  <a:pos x="5" y="23"/>
                </a:cxn>
                <a:cxn ang="0">
                  <a:pos x="6" y="23"/>
                </a:cxn>
                <a:cxn ang="0">
                  <a:pos x="7" y="22"/>
                </a:cxn>
                <a:cxn ang="0">
                  <a:pos x="14" y="14"/>
                </a:cxn>
                <a:cxn ang="0">
                  <a:pos x="11" y="13"/>
                </a:cxn>
                <a:cxn ang="0">
                  <a:pos x="12" y="15"/>
                </a:cxn>
                <a:cxn ang="0">
                  <a:pos x="25" y="5"/>
                </a:cxn>
              </a:cxnLst>
              <a:rect l="0" t="0" r="r" b="b"/>
              <a:pathLst>
                <a:path w="27" h="23">
                  <a:moveTo>
                    <a:pt x="25" y="5"/>
                  </a:moveTo>
                  <a:lnTo>
                    <a:pt x="26" y="4"/>
                  </a:lnTo>
                  <a:lnTo>
                    <a:pt x="27" y="3"/>
                  </a:lnTo>
                  <a:lnTo>
                    <a:pt x="27" y="2"/>
                  </a:lnTo>
                  <a:lnTo>
                    <a:pt x="26" y="1"/>
                  </a:lnTo>
                  <a:lnTo>
                    <a:pt x="25" y="0"/>
                  </a:lnTo>
                  <a:lnTo>
                    <a:pt x="24" y="0"/>
                  </a:lnTo>
                  <a:lnTo>
                    <a:pt x="23" y="0"/>
                  </a:lnTo>
                  <a:lnTo>
                    <a:pt x="21" y="0"/>
                  </a:lnTo>
                  <a:lnTo>
                    <a:pt x="9" y="10"/>
                  </a:lnTo>
                  <a:lnTo>
                    <a:pt x="8" y="11"/>
                  </a:lnTo>
                  <a:lnTo>
                    <a:pt x="1" y="19"/>
                  </a:lnTo>
                  <a:lnTo>
                    <a:pt x="0" y="20"/>
                  </a:lnTo>
                  <a:lnTo>
                    <a:pt x="0" y="21"/>
                  </a:lnTo>
                  <a:lnTo>
                    <a:pt x="1" y="22"/>
                  </a:lnTo>
                  <a:lnTo>
                    <a:pt x="2" y="23"/>
                  </a:lnTo>
                  <a:lnTo>
                    <a:pt x="4" y="23"/>
                  </a:lnTo>
                  <a:lnTo>
                    <a:pt x="5" y="23"/>
                  </a:lnTo>
                  <a:lnTo>
                    <a:pt x="6" y="23"/>
                  </a:lnTo>
                  <a:lnTo>
                    <a:pt x="7" y="22"/>
                  </a:lnTo>
                  <a:lnTo>
                    <a:pt x="14" y="14"/>
                  </a:lnTo>
                  <a:lnTo>
                    <a:pt x="11" y="13"/>
                  </a:lnTo>
                  <a:lnTo>
                    <a:pt x="12" y="15"/>
                  </a:lnTo>
                  <a:lnTo>
                    <a:pt x="25" y="5"/>
                  </a:lnTo>
                  <a:close/>
                </a:path>
              </a:pathLst>
            </a:custGeom>
            <a:solidFill>
              <a:srgbClr val="000000"/>
            </a:solidFill>
            <a:ln w="9525">
              <a:noFill/>
              <a:round/>
              <a:headEnd/>
              <a:tailEnd/>
            </a:ln>
          </p:spPr>
          <p:txBody>
            <a:bodyPr/>
            <a:lstStyle/>
            <a:p>
              <a:endParaRPr lang="en-US"/>
            </a:p>
          </p:txBody>
        </p:sp>
        <p:sp>
          <p:nvSpPr>
            <p:cNvPr id="422954" name="Freeform 42"/>
            <p:cNvSpPr>
              <a:spLocks/>
            </p:cNvSpPr>
            <p:nvPr/>
          </p:nvSpPr>
          <p:spPr bwMode="auto">
            <a:xfrm>
              <a:off x="2996" y="1149"/>
              <a:ext cx="18" cy="30"/>
            </a:xfrm>
            <a:custGeom>
              <a:avLst/>
              <a:gdLst/>
              <a:ahLst/>
              <a:cxnLst>
                <a:cxn ang="0">
                  <a:pos x="18" y="5"/>
                </a:cxn>
                <a:cxn ang="0">
                  <a:pos x="18" y="4"/>
                </a:cxn>
                <a:cxn ang="0">
                  <a:pos x="18" y="3"/>
                </a:cxn>
                <a:cxn ang="0">
                  <a:pos x="18" y="2"/>
                </a:cxn>
                <a:cxn ang="0">
                  <a:pos x="17" y="1"/>
                </a:cxn>
                <a:cxn ang="0">
                  <a:pos x="15" y="0"/>
                </a:cxn>
                <a:cxn ang="0">
                  <a:pos x="14" y="0"/>
                </a:cxn>
                <a:cxn ang="0">
                  <a:pos x="13" y="1"/>
                </a:cxn>
                <a:cxn ang="0">
                  <a:pos x="12" y="2"/>
                </a:cxn>
                <a:cxn ang="0">
                  <a:pos x="8" y="10"/>
                </a:cxn>
                <a:cxn ang="0">
                  <a:pos x="6" y="11"/>
                </a:cxn>
                <a:cxn ang="0">
                  <a:pos x="1" y="22"/>
                </a:cxn>
                <a:cxn ang="0">
                  <a:pos x="0" y="26"/>
                </a:cxn>
                <a:cxn ang="0">
                  <a:pos x="0" y="27"/>
                </a:cxn>
                <a:cxn ang="0">
                  <a:pos x="0" y="28"/>
                </a:cxn>
                <a:cxn ang="0">
                  <a:pos x="1" y="29"/>
                </a:cxn>
                <a:cxn ang="0">
                  <a:pos x="2" y="30"/>
                </a:cxn>
                <a:cxn ang="0">
                  <a:pos x="3" y="30"/>
                </a:cxn>
                <a:cxn ang="0">
                  <a:pos x="4" y="29"/>
                </a:cxn>
                <a:cxn ang="0">
                  <a:pos x="5" y="28"/>
                </a:cxn>
                <a:cxn ang="0">
                  <a:pos x="6" y="27"/>
                </a:cxn>
                <a:cxn ang="0">
                  <a:pos x="8" y="24"/>
                </a:cxn>
                <a:cxn ang="0">
                  <a:pos x="13" y="12"/>
                </a:cxn>
                <a:cxn ang="0">
                  <a:pos x="10" y="11"/>
                </a:cxn>
                <a:cxn ang="0">
                  <a:pos x="13" y="13"/>
                </a:cxn>
                <a:cxn ang="0">
                  <a:pos x="18" y="5"/>
                </a:cxn>
              </a:cxnLst>
              <a:rect l="0" t="0" r="r" b="b"/>
              <a:pathLst>
                <a:path w="18" h="30">
                  <a:moveTo>
                    <a:pt x="18" y="5"/>
                  </a:moveTo>
                  <a:lnTo>
                    <a:pt x="18" y="4"/>
                  </a:lnTo>
                  <a:lnTo>
                    <a:pt x="18" y="3"/>
                  </a:lnTo>
                  <a:lnTo>
                    <a:pt x="18" y="2"/>
                  </a:lnTo>
                  <a:lnTo>
                    <a:pt x="17" y="1"/>
                  </a:lnTo>
                  <a:lnTo>
                    <a:pt x="15" y="0"/>
                  </a:lnTo>
                  <a:lnTo>
                    <a:pt x="14" y="0"/>
                  </a:lnTo>
                  <a:lnTo>
                    <a:pt x="13" y="1"/>
                  </a:lnTo>
                  <a:lnTo>
                    <a:pt x="12" y="2"/>
                  </a:lnTo>
                  <a:lnTo>
                    <a:pt x="8" y="10"/>
                  </a:lnTo>
                  <a:lnTo>
                    <a:pt x="6" y="11"/>
                  </a:lnTo>
                  <a:lnTo>
                    <a:pt x="1" y="22"/>
                  </a:lnTo>
                  <a:lnTo>
                    <a:pt x="0" y="26"/>
                  </a:lnTo>
                  <a:lnTo>
                    <a:pt x="0" y="27"/>
                  </a:lnTo>
                  <a:lnTo>
                    <a:pt x="0" y="28"/>
                  </a:lnTo>
                  <a:lnTo>
                    <a:pt x="1" y="29"/>
                  </a:lnTo>
                  <a:lnTo>
                    <a:pt x="2" y="30"/>
                  </a:lnTo>
                  <a:lnTo>
                    <a:pt x="3" y="30"/>
                  </a:lnTo>
                  <a:lnTo>
                    <a:pt x="4" y="29"/>
                  </a:lnTo>
                  <a:lnTo>
                    <a:pt x="5" y="28"/>
                  </a:lnTo>
                  <a:lnTo>
                    <a:pt x="6" y="27"/>
                  </a:lnTo>
                  <a:lnTo>
                    <a:pt x="8" y="24"/>
                  </a:lnTo>
                  <a:lnTo>
                    <a:pt x="13" y="12"/>
                  </a:lnTo>
                  <a:lnTo>
                    <a:pt x="10" y="11"/>
                  </a:lnTo>
                  <a:lnTo>
                    <a:pt x="13" y="13"/>
                  </a:lnTo>
                  <a:lnTo>
                    <a:pt x="18" y="5"/>
                  </a:lnTo>
                  <a:close/>
                </a:path>
              </a:pathLst>
            </a:custGeom>
            <a:solidFill>
              <a:srgbClr val="000000"/>
            </a:solidFill>
            <a:ln w="9525">
              <a:noFill/>
              <a:round/>
              <a:headEnd/>
              <a:tailEnd/>
            </a:ln>
          </p:spPr>
          <p:txBody>
            <a:bodyPr/>
            <a:lstStyle/>
            <a:p>
              <a:endParaRPr lang="en-US"/>
            </a:p>
          </p:txBody>
        </p:sp>
        <p:sp>
          <p:nvSpPr>
            <p:cNvPr id="422955" name="Freeform 43"/>
            <p:cNvSpPr>
              <a:spLocks/>
            </p:cNvSpPr>
            <p:nvPr/>
          </p:nvSpPr>
          <p:spPr bwMode="auto">
            <a:xfrm>
              <a:off x="2986" y="1191"/>
              <a:ext cx="10" cy="32"/>
            </a:xfrm>
            <a:custGeom>
              <a:avLst/>
              <a:gdLst/>
              <a:ahLst/>
              <a:cxnLst>
                <a:cxn ang="0">
                  <a:pos x="10" y="4"/>
                </a:cxn>
                <a:cxn ang="0">
                  <a:pos x="10" y="3"/>
                </a:cxn>
                <a:cxn ang="0">
                  <a:pos x="10" y="2"/>
                </a:cxn>
                <a:cxn ang="0">
                  <a:pos x="9" y="1"/>
                </a:cxn>
                <a:cxn ang="0">
                  <a:pos x="8" y="0"/>
                </a:cxn>
                <a:cxn ang="0">
                  <a:pos x="6" y="0"/>
                </a:cxn>
                <a:cxn ang="0">
                  <a:pos x="5" y="1"/>
                </a:cxn>
                <a:cxn ang="0">
                  <a:pos x="4" y="2"/>
                </a:cxn>
                <a:cxn ang="0">
                  <a:pos x="3" y="3"/>
                </a:cxn>
                <a:cxn ang="0">
                  <a:pos x="3" y="5"/>
                </a:cxn>
                <a:cxn ang="0">
                  <a:pos x="1" y="19"/>
                </a:cxn>
                <a:cxn ang="0">
                  <a:pos x="0" y="27"/>
                </a:cxn>
                <a:cxn ang="0">
                  <a:pos x="0" y="29"/>
                </a:cxn>
                <a:cxn ang="0">
                  <a:pos x="1" y="30"/>
                </a:cxn>
                <a:cxn ang="0">
                  <a:pos x="2" y="31"/>
                </a:cxn>
                <a:cxn ang="0">
                  <a:pos x="3" y="32"/>
                </a:cxn>
                <a:cxn ang="0">
                  <a:pos x="4" y="32"/>
                </a:cxn>
                <a:cxn ang="0">
                  <a:pos x="5" y="31"/>
                </a:cxn>
                <a:cxn ang="0">
                  <a:pos x="6" y="30"/>
                </a:cxn>
                <a:cxn ang="0">
                  <a:pos x="6" y="29"/>
                </a:cxn>
                <a:cxn ang="0">
                  <a:pos x="8" y="20"/>
                </a:cxn>
                <a:cxn ang="0">
                  <a:pos x="10" y="6"/>
                </a:cxn>
                <a:cxn ang="0">
                  <a:pos x="10" y="4"/>
                </a:cxn>
              </a:cxnLst>
              <a:rect l="0" t="0" r="r" b="b"/>
              <a:pathLst>
                <a:path w="10" h="32">
                  <a:moveTo>
                    <a:pt x="10" y="4"/>
                  </a:moveTo>
                  <a:lnTo>
                    <a:pt x="10" y="3"/>
                  </a:lnTo>
                  <a:lnTo>
                    <a:pt x="10" y="2"/>
                  </a:lnTo>
                  <a:lnTo>
                    <a:pt x="9" y="1"/>
                  </a:lnTo>
                  <a:lnTo>
                    <a:pt x="8" y="0"/>
                  </a:lnTo>
                  <a:lnTo>
                    <a:pt x="6" y="0"/>
                  </a:lnTo>
                  <a:lnTo>
                    <a:pt x="5" y="1"/>
                  </a:lnTo>
                  <a:lnTo>
                    <a:pt x="4" y="2"/>
                  </a:lnTo>
                  <a:lnTo>
                    <a:pt x="3" y="3"/>
                  </a:lnTo>
                  <a:lnTo>
                    <a:pt x="3" y="5"/>
                  </a:lnTo>
                  <a:lnTo>
                    <a:pt x="1" y="19"/>
                  </a:lnTo>
                  <a:lnTo>
                    <a:pt x="0" y="27"/>
                  </a:lnTo>
                  <a:lnTo>
                    <a:pt x="0" y="29"/>
                  </a:lnTo>
                  <a:lnTo>
                    <a:pt x="1" y="30"/>
                  </a:lnTo>
                  <a:lnTo>
                    <a:pt x="2" y="31"/>
                  </a:lnTo>
                  <a:lnTo>
                    <a:pt x="3" y="32"/>
                  </a:lnTo>
                  <a:lnTo>
                    <a:pt x="4" y="32"/>
                  </a:lnTo>
                  <a:lnTo>
                    <a:pt x="5" y="31"/>
                  </a:lnTo>
                  <a:lnTo>
                    <a:pt x="6" y="30"/>
                  </a:lnTo>
                  <a:lnTo>
                    <a:pt x="6" y="29"/>
                  </a:lnTo>
                  <a:lnTo>
                    <a:pt x="8" y="20"/>
                  </a:lnTo>
                  <a:lnTo>
                    <a:pt x="10" y="6"/>
                  </a:lnTo>
                  <a:lnTo>
                    <a:pt x="10" y="4"/>
                  </a:lnTo>
                  <a:close/>
                </a:path>
              </a:pathLst>
            </a:custGeom>
            <a:solidFill>
              <a:srgbClr val="000000"/>
            </a:solidFill>
            <a:ln w="9525">
              <a:noFill/>
              <a:round/>
              <a:headEnd/>
              <a:tailEnd/>
            </a:ln>
          </p:spPr>
          <p:txBody>
            <a:bodyPr/>
            <a:lstStyle/>
            <a:p>
              <a:endParaRPr lang="en-US"/>
            </a:p>
          </p:txBody>
        </p:sp>
        <p:sp>
          <p:nvSpPr>
            <p:cNvPr id="422956" name="Freeform 44"/>
            <p:cNvSpPr>
              <a:spLocks/>
            </p:cNvSpPr>
            <p:nvPr/>
          </p:nvSpPr>
          <p:spPr bwMode="auto">
            <a:xfrm>
              <a:off x="2986" y="123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2957" name="Freeform 45"/>
            <p:cNvSpPr>
              <a:spLocks/>
            </p:cNvSpPr>
            <p:nvPr/>
          </p:nvSpPr>
          <p:spPr bwMode="auto">
            <a:xfrm>
              <a:off x="2986" y="128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6" y="29"/>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6" y="29"/>
                  </a:lnTo>
                  <a:lnTo>
                    <a:pt x="6" y="28"/>
                  </a:lnTo>
                  <a:lnTo>
                    <a:pt x="6" y="3"/>
                  </a:lnTo>
                  <a:close/>
                </a:path>
              </a:pathLst>
            </a:custGeom>
            <a:solidFill>
              <a:srgbClr val="000000"/>
            </a:solidFill>
            <a:ln w="9525">
              <a:noFill/>
              <a:round/>
              <a:headEnd/>
              <a:tailEnd/>
            </a:ln>
          </p:spPr>
          <p:txBody>
            <a:bodyPr/>
            <a:lstStyle/>
            <a:p>
              <a:endParaRPr lang="en-US"/>
            </a:p>
          </p:txBody>
        </p:sp>
        <p:sp>
          <p:nvSpPr>
            <p:cNvPr id="422958" name="Freeform 46"/>
            <p:cNvSpPr>
              <a:spLocks/>
            </p:cNvSpPr>
            <p:nvPr/>
          </p:nvSpPr>
          <p:spPr bwMode="auto">
            <a:xfrm>
              <a:off x="2986" y="1325"/>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59" name="Freeform 47"/>
            <p:cNvSpPr>
              <a:spLocks/>
            </p:cNvSpPr>
            <p:nvPr/>
          </p:nvSpPr>
          <p:spPr bwMode="auto">
            <a:xfrm>
              <a:off x="2986" y="1370"/>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60" name="Freeform 48"/>
            <p:cNvSpPr>
              <a:spLocks/>
            </p:cNvSpPr>
            <p:nvPr/>
          </p:nvSpPr>
          <p:spPr bwMode="auto">
            <a:xfrm>
              <a:off x="2986" y="141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1" name="Freeform 49"/>
            <p:cNvSpPr>
              <a:spLocks/>
            </p:cNvSpPr>
            <p:nvPr/>
          </p:nvSpPr>
          <p:spPr bwMode="auto">
            <a:xfrm>
              <a:off x="2986" y="146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2" name="Freeform 50"/>
            <p:cNvSpPr>
              <a:spLocks/>
            </p:cNvSpPr>
            <p:nvPr/>
          </p:nvSpPr>
          <p:spPr bwMode="auto">
            <a:xfrm>
              <a:off x="2986" y="150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3" name="Freeform 51"/>
            <p:cNvSpPr>
              <a:spLocks/>
            </p:cNvSpPr>
            <p:nvPr/>
          </p:nvSpPr>
          <p:spPr bwMode="auto">
            <a:xfrm>
              <a:off x="2986" y="155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4" name="Freeform 52"/>
            <p:cNvSpPr>
              <a:spLocks/>
            </p:cNvSpPr>
            <p:nvPr/>
          </p:nvSpPr>
          <p:spPr bwMode="auto">
            <a:xfrm>
              <a:off x="2986" y="159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5" name="Freeform 53"/>
            <p:cNvSpPr>
              <a:spLocks/>
            </p:cNvSpPr>
            <p:nvPr/>
          </p:nvSpPr>
          <p:spPr bwMode="auto">
            <a:xfrm>
              <a:off x="2986" y="164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6" name="Freeform 54"/>
            <p:cNvSpPr>
              <a:spLocks/>
            </p:cNvSpPr>
            <p:nvPr/>
          </p:nvSpPr>
          <p:spPr bwMode="auto">
            <a:xfrm>
              <a:off x="2986" y="168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7" name="Freeform 55"/>
            <p:cNvSpPr>
              <a:spLocks/>
            </p:cNvSpPr>
            <p:nvPr/>
          </p:nvSpPr>
          <p:spPr bwMode="auto">
            <a:xfrm>
              <a:off x="2986" y="173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8" name="Freeform 56"/>
            <p:cNvSpPr>
              <a:spLocks/>
            </p:cNvSpPr>
            <p:nvPr/>
          </p:nvSpPr>
          <p:spPr bwMode="auto">
            <a:xfrm>
              <a:off x="2986" y="177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2969" name="Freeform 57"/>
            <p:cNvSpPr>
              <a:spLocks/>
            </p:cNvSpPr>
            <p:nvPr/>
          </p:nvSpPr>
          <p:spPr bwMode="auto">
            <a:xfrm>
              <a:off x="2986" y="182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6" y="29"/>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6" y="29"/>
                  </a:lnTo>
                  <a:lnTo>
                    <a:pt x="6" y="28"/>
                  </a:lnTo>
                  <a:lnTo>
                    <a:pt x="6" y="3"/>
                  </a:lnTo>
                  <a:close/>
                </a:path>
              </a:pathLst>
            </a:custGeom>
            <a:solidFill>
              <a:srgbClr val="000000"/>
            </a:solidFill>
            <a:ln w="9525">
              <a:noFill/>
              <a:round/>
              <a:headEnd/>
              <a:tailEnd/>
            </a:ln>
          </p:spPr>
          <p:txBody>
            <a:bodyPr/>
            <a:lstStyle/>
            <a:p>
              <a:endParaRPr lang="en-US"/>
            </a:p>
          </p:txBody>
        </p:sp>
        <p:sp>
          <p:nvSpPr>
            <p:cNvPr id="422970" name="Freeform 58"/>
            <p:cNvSpPr>
              <a:spLocks/>
            </p:cNvSpPr>
            <p:nvPr/>
          </p:nvSpPr>
          <p:spPr bwMode="auto">
            <a:xfrm>
              <a:off x="2986" y="1864"/>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71" name="Freeform 59"/>
            <p:cNvSpPr>
              <a:spLocks/>
            </p:cNvSpPr>
            <p:nvPr/>
          </p:nvSpPr>
          <p:spPr bwMode="auto">
            <a:xfrm>
              <a:off x="2986" y="1909"/>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72" name="Freeform 60"/>
            <p:cNvSpPr>
              <a:spLocks/>
            </p:cNvSpPr>
            <p:nvPr/>
          </p:nvSpPr>
          <p:spPr bwMode="auto">
            <a:xfrm>
              <a:off x="2986" y="195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3" name="Freeform 61"/>
            <p:cNvSpPr>
              <a:spLocks/>
            </p:cNvSpPr>
            <p:nvPr/>
          </p:nvSpPr>
          <p:spPr bwMode="auto">
            <a:xfrm>
              <a:off x="2986" y="199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4" name="Freeform 62"/>
            <p:cNvSpPr>
              <a:spLocks/>
            </p:cNvSpPr>
            <p:nvPr/>
          </p:nvSpPr>
          <p:spPr bwMode="auto">
            <a:xfrm>
              <a:off x="2986" y="204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5" name="Freeform 63"/>
            <p:cNvSpPr>
              <a:spLocks/>
            </p:cNvSpPr>
            <p:nvPr/>
          </p:nvSpPr>
          <p:spPr bwMode="auto">
            <a:xfrm>
              <a:off x="2986" y="208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6" name="Freeform 64"/>
            <p:cNvSpPr>
              <a:spLocks/>
            </p:cNvSpPr>
            <p:nvPr/>
          </p:nvSpPr>
          <p:spPr bwMode="auto">
            <a:xfrm>
              <a:off x="2986" y="213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7" name="Freeform 65"/>
            <p:cNvSpPr>
              <a:spLocks/>
            </p:cNvSpPr>
            <p:nvPr/>
          </p:nvSpPr>
          <p:spPr bwMode="auto">
            <a:xfrm>
              <a:off x="2986" y="217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8" name="Freeform 66"/>
            <p:cNvSpPr>
              <a:spLocks/>
            </p:cNvSpPr>
            <p:nvPr/>
          </p:nvSpPr>
          <p:spPr bwMode="auto">
            <a:xfrm>
              <a:off x="2986" y="222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9" name="Freeform 67"/>
            <p:cNvSpPr>
              <a:spLocks/>
            </p:cNvSpPr>
            <p:nvPr/>
          </p:nvSpPr>
          <p:spPr bwMode="auto">
            <a:xfrm>
              <a:off x="2986" y="226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0" name="Freeform 68"/>
            <p:cNvSpPr>
              <a:spLocks/>
            </p:cNvSpPr>
            <p:nvPr/>
          </p:nvSpPr>
          <p:spPr bwMode="auto">
            <a:xfrm>
              <a:off x="2986" y="231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1" name="Freeform 69"/>
            <p:cNvSpPr>
              <a:spLocks/>
            </p:cNvSpPr>
            <p:nvPr/>
          </p:nvSpPr>
          <p:spPr bwMode="auto">
            <a:xfrm>
              <a:off x="2986" y="235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6" y="29"/>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6" y="29"/>
                  </a:lnTo>
                  <a:lnTo>
                    <a:pt x="6" y="28"/>
                  </a:lnTo>
                  <a:lnTo>
                    <a:pt x="6" y="3"/>
                  </a:lnTo>
                  <a:close/>
                </a:path>
              </a:pathLst>
            </a:custGeom>
            <a:solidFill>
              <a:srgbClr val="000000"/>
            </a:solidFill>
            <a:ln w="9525">
              <a:noFill/>
              <a:round/>
              <a:headEnd/>
              <a:tailEnd/>
            </a:ln>
          </p:spPr>
          <p:txBody>
            <a:bodyPr/>
            <a:lstStyle/>
            <a:p>
              <a:endParaRPr lang="en-US"/>
            </a:p>
          </p:txBody>
        </p:sp>
        <p:sp>
          <p:nvSpPr>
            <p:cNvPr id="422982" name="Freeform 70"/>
            <p:cNvSpPr>
              <a:spLocks/>
            </p:cNvSpPr>
            <p:nvPr/>
          </p:nvSpPr>
          <p:spPr bwMode="auto">
            <a:xfrm>
              <a:off x="2986" y="2403"/>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83" name="Freeform 71"/>
            <p:cNvSpPr>
              <a:spLocks/>
            </p:cNvSpPr>
            <p:nvPr/>
          </p:nvSpPr>
          <p:spPr bwMode="auto">
            <a:xfrm>
              <a:off x="2986" y="2448"/>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84" name="Freeform 72"/>
            <p:cNvSpPr>
              <a:spLocks/>
            </p:cNvSpPr>
            <p:nvPr/>
          </p:nvSpPr>
          <p:spPr bwMode="auto">
            <a:xfrm>
              <a:off x="2986" y="2493"/>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85" name="Freeform 73"/>
            <p:cNvSpPr>
              <a:spLocks/>
            </p:cNvSpPr>
            <p:nvPr/>
          </p:nvSpPr>
          <p:spPr bwMode="auto">
            <a:xfrm>
              <a:off x="2986" y="253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6" name="Freeform 74"/>
            <p:cNvSpPr>
              <a:spLocks/>
            </p:cNvSpPr>
            <p:nvPr/>
          </p:nvSpPr>
          <p:spPr bwMode="auto">
            <a:xfrm>
              <a:off x="2986" y="258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7" name="Freeform 75"/>
            <p:cNvSpPr>
              <a:spLocks/>
            </p:cNvSpPr>
            <p:nvPr/>
          </p:nvSpPr>
          <p:spPr bwMode="auto">
            <a:xfrm>
              <a:off x="2986" y="262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8" name="Freeform 76"/>
            <p:cNvSpPr>
              <a:spLocks/>
            </p:cNvSpPr>
            <p:nvPr/>
          </p:nvSpPr>
          <p:spPr bwMode="auto">
            <a:xfrm>
              <a:off x="2986" y="267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9" name="Freeform 77"/>
            <p:cNvSpPr>
              <a:spLocks/>
            </p:cNvSpPr>
            <p:nvPr/>
          </p:nvSpPr>
          <p:spPr bwMode="auto">
            <a:xfrm>
              <a:off x="2986" y="271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0" name="Freeform 78"/>
            <p:cNvSpPr>
              <a:spLocks/>
            </p:cNvSpPr>
            <p:nvPr/>
          </p:nvSpPr>
          <p:spPr bwMode="auto">
            <a:xfrm>
              <a:off x="2986" y="276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1" name="Freeform 79"/>
            <p:cNvSpPr>
              <a:spLocks/>
            </p:cNvSpPr>
            <p:nvPr/>
          </p:nvSpPr>
          <p:spPr bwMode="auto">
            <a:xfrm>
              <a:off x="2986" y="280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2" name="Freeform 80"/>
            <p:cNvSpPr>
              <a:spLocks/>
            </p:cNvSpPr>
            <p:nvPr/>
          </p:nvSpPr>
          <p:spPr bwMode="auto">
            <a:xfrm>
              <a:off x="2986" y="285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3" name="Freeform 81"/>
            <p:cNvSpPr>
              <a:spLocks/>
            </p:cNvSpPr>
            <p:nvPr/>
          </p:nvSpPr>
          <p:spPr bwMode="auto">
            <a:xfrm>
              <a:off x="2986" y="289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2994" name="Freeform 82"/>
            <p:cNvSpPr>
              <a:spLocks/>
            </p:cNvSpPr>
            <p:nvPr/>
          </p:nvSpPr>
          <p:spPr bwMode="auto">
            <a:xfrm>
              <a:off x="2986" y="2942"/>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95" name="Freeform 83"/>
            <p:cNvSpPr>
              <a:spLocks/>
            </p:cNvSpPr>
            <p:nvPr/>
          </p:nvSpPr>
          <p:spPr bwMode="auto">
            <a:xfrm>
              <a:off x="2986" y="2987"/>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96" name="Freeform 84"/>
            <p:cNvSpPr>
              <a:spLocks/>
            </p:cNvSpPr>
            <p:nvPr/>
          </p:nvSpPr>
          <p:spPr bwMode="auto">
            <a:xfrm>
              <a:off x="2986" y="3032"/>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97" name="Freeform 85"/>
            <p:cNvSpPr>
              <a:spLocks/>
            </p:cNvSpPr>
            <p:nvPr/>
          </p:nvSpPr>
          <p:spPr bwMode="auto">
            <a:xfrm>
              <a:off x="2986" y="307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8" name="Freeform 86"/>
            <p:cNvSpPr>
              <a:spLocks/>
            </p:cNvSpPr>
            <p:nvPr/>
          </p:nvSpPr>
          <p:spPr bwMode="auto">
            <a:xfrm>
              <a:off x="2986" y="312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9" name="Freeform 87"/>
            <p:cNvSpPr>
              <a:spLocks/>
            </p:cNvSpPr>
            <p:nvPr/>
          </p:nvSpPr>
          <p:spPr bwMode="auto">
            <a:xfrm>
              <a:off x="2986" y="316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0" name="Freeform 88"/>
            <p:cNvSpPr>
              <a:spLocks/>
            </p:cNvSpPr>
            <p:nvPr/>
          </p:nvSpPr>
          <p:spPr bwMode="auto">
            <a:xfrm>
              <a:off x="2986" y="321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1" name="Freeform 89"/>
            <p:cNvSpPr>
              <a:spLocks/>
            </p:cNvSpPr>
            <p:nvPr/>
          </p:nvSpPr>
          <p:spPr bwMode="auto">
            <a:xfrm>
              <a:off x="2986" y="325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2" name="Freeform 90"/>
            <p:cNvSpPr>
              <a:spLocks/>
            </p:cNvSpPr>
            <p:nvPr/>
          </p:nvSpPr>
          <p:spPr bwMode="auto">
            <a:xfrm>
              <a:off x="2986" y="330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3" name="Freeform 91"/>
            <p:cNvSpPr>
              <a:spLocks/>
            </p:cNvSpPr>
            <p:nvPr/>
          </p:nvSpPr>
          <p:spPr bwMode="auto">
            <a:xfrm>
              <a:off x="2986" y="334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4" name="Freeform 92"/>
            <p:cNvSpPr>
              <a:spLocks/>
            </p:cNvSpPr>
            <p:nvPr/>
          </p:nvSpPr>
          <p:spPr bwMode="auto">
            <a:xfrm>
              <a:off x="2986" y="339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5" name="Freeform 93"/>
            <p:cNvSpPr>
              <a:spLocks/>
            </p:cNvSpPr>
            <p:nvPr/>
          </p:nvSpPr>
          <p:spPr bwMode="auto">
            <a:xfrm>
              <a:off x="2986" y="343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3006" name="Freeform 94"/>
            <p:cNvSpPr>
              <a:spLocks/>
            </p:cNvSpPr>
            <p:nvPr/>
          </p:nvSpPr>
          <p:spPr bwMode="auto">
            <a:xfrm>
              <a:off x="2986" y="3481"/>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2"/>
                </a:cxn>
                <a:cxn ang="0">
                  <a:pos x="3" y="33"/>
                </a:cxn>
                <a:cxn ang="0">
                  <a:pos x="4" y="33"/>
                </a:cxn>
                <a:cxn ang="0">
                  <a:pos x="5" y="32"/>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2"/>
                  </a:lnTo>
                  <a:lnTo>
                    <a:pt x="3" y="33"/>
                  </a:lnTo>
                  <a:lnTo>
                    <a:pt x="4" y="33"/>
                  </a:lnTo>
                  <a:lnTo>
                    <a:pt x="5" y="32"/>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3007" name="Freeform 95"/>
            <p:cNvSpPr>
              <a:spLocks/>
            </p:cNvSpPr>
            <p:nvPr/>
          </p:nvSpPr>
          <p:spPr bwMode="auto">
            <a:xfrm>
              <a:off x="2986" y="3526"/>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3008" name="Freeform 96"/>
            <p:cNvSpPr>
              <a:spLocks/>
            </p:cNvSpPr>
            <p:nvPr/>
          </p:nvSpPr>
          <p:spPr bwMode="auto">
            <a:xfrm>
              <a:off x="2986" y="3571"/>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3009" name="Freeform 97"/>
            <p:cNvSpPr>
              <a:spLocks/>
            </p:cNvSpPr>
            <p:nvPr/>
          </p:nvSpPr>
          <p:spPr bwMode="auto">
            <a:xfrm>
              <a:off x="2986" y="361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0" name="Freeform 98"/>
            <p:cNvSpPr>
              <a:spLocks/>
            </p:cNvSpPr>
            <p:nvPr/>
          </p:nvSpPr>
          <p:spPr bwMode="auto">
            <a:xfrm>
              <a:off x="2986" y="366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1" name="Freeform 99"/>
            <p:cNvSpPr>
              <a:spLocks/>
            </p:cNvSpPr>
            <p:nvPr/>
          </p:nvSpPr>
          <p:spPr bwMode="auto">
            <a:xfrm>
              <a:off x="2986" y="370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2" name="Freeform 100"/>
            <p:cNvSpPr>
              <a:spLocks/>
            </p:cNvSpPr>
            <p:nvPr/>
          </p:nvSpPr>
          <p:spPr bwMode="auto">
            <a:xfrm>
              <a:off x="2986" y="375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3" name="Freeform 101"/>
            <p:cNvSpPr>
              <a:spLocks/>
            </p:cNvSpPr>
            <p:nvPr/>
          </p:nvSpPr>
          <p:spPr bwMode="auto">
            <a:xfrm>
              <a:off x="2986" y="379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4" name="Freeform 102"/>
            <p:cNvSpPr>
              <a:spLocks/>
            </p:cNvSpPr>
            <p:nvPr/>
          </p:nvSpPr>
          <p:spPr bwMode="auto">
            <a:xfrm>
              <a:off x="2986" y="384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5" name="Freeform 103"/>
            <p:cNvSpPr>
              <a:spLocks/>
            </p:cNvSpPr>
            <p:nvPr/>
          </p:nvSpPr>
          <p:spPr bwMode="auto">
            <a:xfrm>
              <a:off x="2986" y="388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6" name="Freeform 104"/>
            <p:cNvSpPr>
              <a:spLocks/>
            </p:cNvSpPr>
            <p:nvPr/>
          </p:nvSpPr>
          <p:spPr bwMode="auto">
            <a:xfrm>
              <a:off x="2986" y="3931"/>
              <a:ext cx="11" cy="31"/>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1" y="6"/>
                </a:cxn>
                <a:cxn ang="0">
                  <a:pos x="1" y="7"/>
                </a:cxn>
                <a:cxn ang="0">
                  <a:pos x="3" y="21"/>
                </a:cxn>
                <a:cxn ang="0">
                  <a:pos x="4" y="29"/>
                </a:cxn>
                <a:cxn ang="0">
                  <a:pos x="5" y="30"/>
                </a:cxn>
                <a:cxn ang="0">
                  <a:pos x="6" y="31"/>
                </a:cxn>
                <a:cxn ang="0">
                  <a:pos x="8" y="31"/>
                </a:cxn>
                <a:cxn ang="0">
                  <a:pos x="9" y="31"/>
                </a:cxn>
                <a:cxn ang="0">
                  <a:pos x="10" y="31"/>
                </a:cxn>
                <a:cxn ang="0">
                  <a:pos x="11" y="30"/>
                </a:cxn>
                <a:cxn ang="0">
                  <a:pos x="11" y="29"/>
                </a:cxn>
                <a:cxn ang="0">
                  <a:pos x="11" y="27"/>
                </a:cxn>
                <a:cxn ang="0">
                  <a:pos x="10" y="20"/>
                </a:cxn>
                <a:cxn ang="0">
                  <a:pos x="8" y="6"/>
                </a:cxn>
                <a:cxn ang="0">
                  <a:pos x="4" y="7"/>
                </a:cxn>
                <a:cxn ang="0">
                  <a:pos x="8" y="7"/>
                </a:cxn>
                <a:cxn ang="0">
                  <a:pos x="6" y="3"/>
                </a:cxn>
              </a:cxnLst>
              <a:rect l="0" t="0" r="r" b="b"/>
              <a:pathLst>
                <a:path w="11" h="31">
                  <a:moveTo>
                    <a:pt x="6" y="3"/>
                  </a:moveTo>
                  <a:lnTo>
                    <a:pt x="6" y="2"/>
                  </a:lnTo>
                  <a:lnTo>
                    <a:pt x="6" y="1"/>
                  </a:lnTo>
                  <a:lnTo>
                    <a:pt x="5" y="0"/>
                  </a:lnTo>
                  <a:lnTo>
                    <a:pt x="4" y="0"/>
                  </a:lnTo>
                  <a:lnTo>
                    <a:pt x="3" y="0"/>
                  </a:lnTo>
                  <a:lnTo>
                    <a:pt x="2" y="0"/>
                  </a:lnTo>
                  <a:lnTo>
                    <a:pt x="1" y="1"/>
                  </a:lnTo>
                  <a:lnTo>
                    <a:pt x="0" y="2"/>
                  </a:lnTo>
                  <a:lnTo>
                    <a:pt x="1" y="6"/>
                  </a:lnTo>
                  <a:lnTo>
                    <a:pt x="1" y="7"/>
                  </a:lnTo>
                  <a:lnTo>
                    <a:pt x="3" y="21"/>
                  </a:lnTo>
                  <a:lnTo>
                    <a:pt x="4" y="29"/>
                  </a:lnTo>
                  <a:lnTo>
                    <a:pt x="5" y="30"/>
                  </a:lnTo>
                  <a:lnTo>
                    <a:pt x="6" y="31"/>
                  </a:lnTo>
                  <a:lnTo>
                    <a:pt x="8" y="31"/>
                  </a:lnTo>
                  <a:lnTo>
                    <a:pt x="9" y="31"/>
                  </a:lnTo>
                  <a:lnTo>
                    <a:pt x="10" y="31"/>
                  </a:lnTo>
                  <a:lnTo>
                    <a:pt x="11" y="30"/>
                  </a:lnTo>
                  <a:lnTo>
                    <a:pt x="11" y="29"/>
                  </a:lnTo>
                  <a:lnTo>
                    <a:pt x="11" y="27"/>
                  </a:lnTo>
                  <a:lnTo>
                    <a:pt x="10" y="20"/>
                  </a:lnTo>
                  <a:lnTo>
                    <a:pt x="8" y="6"/>
                  </a:lnTo>
                  <a:lnTo>
                    <a:pt x="4" y="7"/>
                  </a:lnTo>
                  <a:lnTo>
                    <a:pt x="8" y="7"/>
                  </a:lnTo>
                  <a:lnTo>
                    <a:pt x="6" y="3"/>
                  </a:lnTo>
                  <a:close/>
                </a:path>
              </a:pathLst>
            </a:custGeom>
            <a:solidFill>
              <a:srgbClr val="000000"/>
            </a:solidFill>
            <a:ln w="9525">
              <a:noFill/>
              <a:round/>
              <a:headEnd/>
              <a:tailEnd/>
            </a:ln>
          </p:spPr>
          <p:txBody>
            <a:bodyPr/>
            <a:lstStyle/>
            <a:p>
              <a:endParaRPr lang="en-US"/>
            </a:p>
          </p:txBody>
        </p:sp>
        <p:sp>
          <p:nvSpPr>
            <p:cNvPr id="423017" name="Freeform 105"/>
            <p:cNvSpPr>
              <a:spLocks/>
            </p:cNvSpPr>
            <p:nvPr/>
          </p:nvSpPr>
          <p:spPr bwMode="auto">
            <a:xfrm>
              <a:off x="2997" y="3973"/>
              <a:ext cx="20" cy="29"/>
            </a:xfrm>
            <a:custGeom>
              <a:avLst/>
              <a:gdLst/>
              <a:ahLst/>
              <a:cxnLst>
                <a:cxn ang="0">
                  <a:pos x="7" y="4"/>
                </a:cxn>
                <a:cxn ang="0">
                  <a:pos x="7" y="3"/>
                </a:cxn>
                <a:cxn ang="0">
                  <a:pos x="5" y="2"/>
                </a:cxn>
                <a:cxn ang="0">
                  <a:pos x="4" y="0"/>
                </a:cxn>
                <a:cxn ang="0">
                  <a:pos x="3" y="0"/>
                </a:cxn>
                <a:cxn ang="0">
                  <a:pos x="2" y="2"/>
                </a:cxn>
                <a:cxn ang="0">
                  <a:pos x="1" y="3"/>
                </a:cxn>
                <a:cxn ang="0">
                  <a:pos x="0" y="4"/>
                </a:cxn>
                <a:cxn ang="0">
                  <a:pos x="0" y="5"/>
                </a:cxn>
                <a:cxn ang="0">
                  <a:pos x="5" y="15"/>
                </a:cxn>
                <a:cxn ang="0">
                  <a:pos x="7" y="16"/>
                </a:cxn>
                <a:cxn ang="0">
                  <a:pos x="13" y="27"/>
                </a:cxn>
                <a:cxn ang="0">
                  <a:pos x="13" y="28"/>
                </a:cxn>
                <a:cxn ang="0">
                  <a:pos x="14" y="29"/>
                </a:cxn>
                <a:cxn ang="0">
                  <a:pos x="16" y="29"/>
                </a:cxn>
                <a:cxn ang="0">
                  <a:pos x="17" y="29"/>
                </a:cxn>
                <a:cxn ang="0">
                  <a:pos x="18" y="29"/>
                </a:cxn>
                <a:cxn ang="0">
                  <a:pos x="19" y="28"/>
                </a:cxn>
                <a:cxn ang="0">
                  <a:pos x="20" y="27"/>
                </a:cxn>
                <a:cxn ang="0">
                  <a:pos x="20" y="26"/>
                </a:cxn>
                <a:cxn ang="0">
                  <a:pos x="19" y="25"/>
                </a:cxn>
                <a:cxn ang="0">
                  <a:pos x="19" y="24"/>
                </a:cxn>
                <a:cxn ang="0">
                  <a:pos x="12" y="13"/>
                </a:cxn>
                <a:cxn ang="0">
                  <a:pos x="9" y="15"/>
                </a:cxn>
                <a:cxn ang="0">
                  <a:pos x="12" y="14"/>
                </a:cxn>
                <a:cxn ang="0">
                  <a:pos x="7" y="4"/>
                </a:cxn>
              </a:cxnLst>
              <a:rect l="0" t="0" r="r" b="b"/>
              <a:pathLst>
                <a:path w="20" h="29">
                  <a:moveTo>
                    <a:pt x="7" y="4"/>
                  </a:moveTo>
                  <a:lnTo>
                    <a:pt x="7" y="3"/>
                  </a:lnTo>
                  <a:lnTo>
                    <a:pt x="5" y="2"/>
                  </a:lnTo>
                  <a:lnTo>
                    <a:pt x="4" y="0"/>
                  </a:lnTo>
                  <a:lnTo>
                    <a:pt x="3" y="0"/>
                  </a:lnTo>
                  <a:lnTo>
                    <a:pt x="2" y="2"/>
                  </a:lnTo>
                  <a:lnTo>
                    <a:pt x="1" y="3"/>
                  </a:lnTo>
                  <a:lnTo>
                    <a:pt x="0" y="4"/>
                  </a:lnTo>
                  <a:lnTo>
                    <a:pt x="0" y="5"/>
                  </a:lnTo>
                  <a:lnTo>
                    <a:pt x="5" y="15"/>
                  </a:lnTo>
                  <a:lnTo>
                    <a:pt x="7" y="16"/>
                  </a:lnTo>
                  <a:lnTo>
                    <a:pt x="13" y="27"/>
                  </a:lnTo>
                  <a:lnTo>
                    <a:pt x="13" y="28"/>
                  </a:lnTo>
                  <a:lnTo>
                    <a:pt x="14" y="29"/>
                  </a:lnTo>
                  <a:lnTo>
                    <a:pt x="16" y="29"/>
                  </a:lnTo>
                  <a:lnTo>
                    <a:pt x="17" y="29"/>
                  </a:lnTo>
                  <a:lnTo>
                    <a:pt x="18" y="29"/>
                  </a:lnTo>
                  <a:lnTo>
                    <a:pt x="19" y="28"/>
                  </a:lnTo>
                  <a:lnTo>
                    <a:pt x="20" y="27"/>
                  </a:lnTo>
                  <a:lnTo>
                    <a:pt x="20" y="26"/>
                  </a:lnTo>
                  <a:lnTo>
                    <a:pt x="19" y="25"/>
                  </a:lnTo>
                  <a:lnTo>
                    <a:pt x="19" y="24"/>
                  </a:lnTo>
                  <a:lnTo>
                    <a:pt x="12" y="13"/>
                  </a:lnTo>
                  <a:lnTo>
                    <a:pt x="9" y="15"/>
                  </a:lnTo>
                  <a:lnTo>
                    <a:pt x="12" y="14"/>
                  </a:lnTo>
                  <a:lnTo>
                    <a:pt x="7" y="4"/>
                  </a:lnTo>
                  <a:close/>
                </a:path>
              </a:pathLst>
            </a:custGeom>
            <a:solidFill>
              <a:srgbClr val="000000"/>
            </a:solidFill>
            <a:ln w="9525">
              <a:noFill/>
              <a:round/>
              <a:headEnd/>
              <a:tailEnd/>
            </a:ln>
          </p:spPr>
          <p:txBody>
            <a:bodyPr/>
            <a:lstStyle/>
            <a:p>
              <a:endParaRPr lang="en-US"/>
            </a:p>
          </p:txBody>
        </p:sp>
        <p:sp>
          <p:nvSpPr>
            <p:cNvPr id="423018" name="Freeform 106"/>
            <p:cNvSpPr>
              <a:spLocks/>
            </p:cNvSpPr>
            <p:nvPr/>
          </p:nvSpPr>
          <p:spPr bwMode="auto">
            <a:xfrm>
              <a:off x="3023" y="4011"/>
              <a:ext cx="26" cy="23"/>
            </a:xfrm>
            <a:custGeom>
              <a:avLst/>
              <a:gdLst/>
              <a:ahLst/>
              <a:cxnLst>
                <a:cxn ang="0">
                  <a:pos x="6" y="2"/>
                </a:cxn>
                <a:cxn ang="0">
                  <a:pos x="5" y="1"/>
                </a:cxn>
                <a:cxn ang="0">
                  <a:pos x="4" y="0"/>
                </a:cxn>
                <a:cxn ang="0">
                  <a:pos x="3" y="0"/>
                </a:cxn>
                <a:cxn ang="0">
                  <a:pos x="2" y="1"/>
                </a:cxn>
                <a:cxn ang="0">
                  <a:pos x="1" y="2"/>
                </a:cxn>
                <a:cxn ang="0">
                  <a:pos x="0" y="3"/>
                </a:cxn>
                <a:cxn ang="0">
                  <a:pos x="0" y="4"/>
                </a:cxn>
                <a:cxn ang="0">
                  <a:pos x="1" y="5"/>
                </a:cxn>
                <a:cxn ang="0">
                  <a:pos x="4" y="10"/>
                </a:cxn>
                <a:cxn ang="0">
                  <a:pos x="5" y="11"/>
                </a:cxn>
                <a:cxn ang="0">
                  <a:pos x="22" y="23"/>
                </a:cxn>
                <a:cxn ang="0">
                  <a:pos x="23" y="23"/>
                </a:cxn>
                <a:cxn ang="0">
                  <a:pos x="24" y="23"/>
                </a:cxn>
                <a:cxn ang="0">
                  <a:pos x="25" y="23"/>
                </a:cxn>
                <a:cxn ang="0">
                  <a:pos x="26" y="22"/>
                </a:cxn>
                <a:cxn ang="0">
                  <a:pos x="26" y="21"/>
                </a:cxn>
                <a:cxn ang="0">
                  <a:pos x="26" y="20"/>
                </a:cxn>
                <a:cxn ang="0">
                  <a:pos x="26" y="19"/>
                </a:cxn>
                <a:cxn ang="0">
                  <a:pos x="25" y="18"/>
                </a:cxn>
                <a:cxn ang="0">
                  <a:pos x="8" y="5"/>
                </a:cxn>
                <a:cxn ang="0">
                  <a:pos x="7" y="7"/>
                </a:cxn>
                <a:cxn ang="0">
                  <a:pos x="10" y="6"/>
                </a:cxn>
                <a:cxn ang="0">
                  <a:pos x="6" y="2"/>
                </a:cxn>
              </a:cxnLst>
              <a:rect l="0" t="0" r="r" b="b"/>
              <a:pathLst>
                <a:path w="26" h="23">
                  <a:moveTo>
                    <a:pt x="6" y="2"/>
                  </a:moveTo>
                  <a:lnTo>
                    <a:pt x="5" y="1"/>
                  </a:lnTo>
                  <a:lnTo>
                    <a:pt x="4" y="0"/>
                  </a:lnTo>
                  <a:lnTo>
                    <a:pt x="3" y="0"/>
                  </a:lnTo>
                  <a:lnTo>
                    <a:pt x="2" y="1"/>
                  </a:lnTo>
                  <a:lnTo>
                    <a:pt x="1" y="2"/>
                  </a:lnTo>
                  <a:lnTo>
                    <a:pt x="0" y="3"/>
                  </a:lnTo>
                  <a:lnTo>
                    <a:pt x="0" y="4"/>
                  </a:lnTo>
                  <a:lnTo>
                    <a:pt x="1" y="5"/>
                  </a:lnTo>
                  <a:lnTo>
                    <a:pt x="4" y="10"/>
                  </a:lnTo>
                  <a:lnTo>
                    <a:pt x="5" y="11"/>
                  </a:lnTo>
                  <a:lnTo>
                    <a:pt x="22" y="23"/>
                  </a:lnTo>
                  <a:lnTo>
                    <a:pt x="23" y="23"/>
                  </a:lnTo>
                  <a:lnTo>
                    <a:pt x="24" y="23"/>
                  </a:lnTo>
                  <a:lnTo>
                    <a:pt x="25" y="23"/>
                  </a:lnTo>
                  <a:lnTo>
                    <a:pt x="26" y="22"/>
                  </a:lnTo>
                  <a:lnTo>
                    <a:pt x="26" y="21"/>
                  </a:lnTo>
                  <a:lnTo>
                    <a:pt x="26" y="20"/>
                  </a:lnTo>
                  <a:lnTo>
                    <a:pt x="26" y="19"/>
                  </a:lnTo>
                  <a:lnTo>
                    <a:pt x="25" y="18"/>
                  </a:lnTo>
                  <a:lnTo>
                    <a:pt x="8" y="5"/>
                  </a:lnTo>
                  <a:lnTo>
                    <a:pt x="7" y="7"/>
                  </a:lnTo>
                  <a:lnTo>
                    <a:pt x="10" y="6"/>
                  </a:lnTo>
                  <a:lnTo>
                    <a:pt x="6" y="2"/>
                  </a:lnTo>
                  <a:close/>
                </a:path>
              </a:pathLst>
            </a:custGeom>
            <a:solidFill>
              <a:srgbClr val="000000"/>
            </a:solidFill>
            <a:ln w="9525">
              <a:noFill/>
              <a:round/>
              <a:headEnd/>
              <a:tailEnd/>
            </a:ln>
          </p:spPr>
          <p:txBody>
            <a:bodyPr/>
            <a:lstStyle/>
            <a:p>
              <a:endParaRPr lang="en-US"/>
            </a:p>
          </p:txBody>
        </p:sp>
        <p:sp>
          <p:nvSpPr>
            <p:cNvPr id="423019" name="Freeform 107"/>
            <p:cNvSpPr>
              <a:spLocks/>
            </p:cNvSpPr>
            <p:nvPr/>
          </p:nvSpPr>
          <p:spPr bwMode="auto">
            <a:xfrm>
              <a:off x="3059" y="4039"/>
              <a:ext cx="32" cy="16"/>
            </a:xfrm>
            <a:custGeom>
              <a:avLst/>
              <a:gdLst/>
              <a:ahLst/>
              <a:cxnLst>
                <a:cxn ang="0">
                  <a:pos x="5" y="0"/>
                </a:cxn>
                <a:cxn ang="0">
                  <a:pos x="4" y="0"/>
                </a:cxn>
                <a:cxn ang="0">
                  <a:pos x="3" y="1"/>
                </a:cxn>
                <a:cxn ang="0">
                  <a:pos x="1" y="2"/>
                </a:cxn>
                <a:cxn ang="0">
                  <a:pos x="0" y="3"/>
                </a:cxn>
                <a:cxn ang="0">
                  <a:pos x="0" y="4"/>
                </a:cxn>
                <a:cxn ang="0">
                  <a:pos x="1" y="5"/>
                </a:cxn>
                <a:cxn ang="0">
                  <a:pos x="3" y="6"/>
                </a:cxn>
                <a:cxn ang="0">
                  <a:pos x="4" y="6"/>
                </a:cxn>
                <a:cxn ang="0">
                  <a:pos x="15" y="11"/>
                </a:cxn>
                <a:cxn ang="0">
                  <a:pos x="27" y="16"/>
                </a:cxn>
                <a:cxn ang="0">
                  <a:pos x="28" y="16"/>
                </a:cxn>
                <a:cxn ang="0">
                  <a:pos x="29" y="16"/>
                </a:cxn>
                <a:cxn ang="0">
                  <a:pos x="30" y="16"/>
                </a:cxn>
                <a:cxn ang="0">
                  <a:pos x="32" y="15"/>
                </a:cxn>
                <a:cxn ang="0">
                  <a:pos x="32" y="14"/>
                </a:cxn>
                <a:cxn ang="0">
                  <a:pos x="32" y="13"/>
                </a:cxn>
                <a:cxn ang="0">
                  <a:pos x="32" y="11"/>
                </a:cxn>
                <a:cxn ang="0">
                  <a:pos x="30" y="10"/>
                </a:cxn>
                <a:cxn ang="0">
                  <a:pos x="29" y="9"/>
                </a:cxn>
                <a:cxn ang="0">
                  <a:pos x="28" y="9"/>
                </a:cxn>
                <a:cxn ang="0">
                  <a:pos x="16" y="5"/>
                </a:cxn>
                <a:cxn ang="0">
                  <a:pos x="5" y="0"/>
                </a:cxn>
              </a:cxnLst>
              <a:rect l="0" t="0" r="r" b="b"/>
              <a:pathLst>
                <a:path w="32" h="16">
                  <a:moveTo>
                    <a:pt x="5" y="0"/>
                  </a:moveTo>
                  <a:lnTo>
                    <a:pt x="4" y="0"/>
                  </a:lnTo>
                  <a:lnTo>
                    <a:pt x="3" y="1"/>
                  </a:lnTo>
                  <a:lnTo>
                    <a:pt x="1" y="2"/>
                  </a:lnTo>
                  <a:lnTo>
                    <a:pt x="0" y="3"/>
                  </a:lnTo>
                  <a:lnTo>
                    <a:pt x="0" y="4"/>
                  </a:lnTo>
                  <a:lnTo>
                    <a:pt x="1" y="5"/>
                  </a:lnTo>
                  <a:lnTo>
                    <a:pt x="3" y="6"/>
                  </a:lnTo>
                  <a:lnTo>
                    <a:pt x="4" y="6"/>
                  </a:lnTo>
                  <a:lnTo>
                    <a:pt x="15" y="11"/>
                  </a:lnTo>
                  <a:lnTo>
                    <a:pt x="27" y="16"/>
                  </a:lnTo>
                  <a:lnTo>
                    <a:pt x="28" y="16"/>
                  </a:lnTo>
                  <a:lnTo>
                    <a:pt x="29" y="16"/>
                  </a:lnTo>
                  <a:lnTo>
                    <a:pt x="30" y="16"/>
                  </a:lnTo>
                  <a:lnTo>
                    <a:pt x="32" y="15"/>
                  </a:lnTo>
                  <a:lnTo>
                    <a:pt x="32" y="14"/>
                  </a:lnTo>
                  <a:lnTo>
                    <a:pt x="32" y="13"/>
                  </a:lnTo>
                  <a:lnTo>
                    <a:pt x="32" y="11"/>
                  </a:lnTo>
                  <a:lnTo>
                    <a:pt x="30" y="10"/>
                  </a:lnTo>
                  <a:lnTo>
                    <a:pt x="29" y="9"/>
                  </a:lnTo>
                  <a:lnTo>
                    <a:pt x="28" y="9"/>
                  </a:lnTo>
                  <a:lnTo>
                    <a:pt x="16" y="5"/>
                  </a:lnTo>
                  <a:lnTo>
                    <a:pt x="5" y="0"/>
                  </a:lnTo>
                  <a:close/>
                </a:path>
              </a:pathLst>
            </a:custGeom>
            <a:solidFill>
              <a:srgbClr val="000000"/>
            </a:solidFill>
            <a:ln w="9525">
              <a:noFill/>
              <a:round/>
              <a:headEnd/>
              <a:tailEnd/>
            </a:ln>
          </p:spPr>
          <p:txBody>
            <a:bodyPr/>
            <a:lstStyle/>
            <a:p>
              <a:endParaRPr lang="en-US"/>
            </a:p>
          </p:txBody>
        </p:sp>
        <p:sp>
          <p:nvSpPr>
            <p:cNvPr id="423020" name="Freeform 108"/>
            <p:cNvSpPr>
              <a:spLocks/>
            </p:cNvSpPr>
            <p:nvPr/>
          </p:nvSpPr>
          <p:spPr bwMode="auto">
            <a:xfrm>
              <a:off x="3104" y="4053"/>
              <a:ext cx="33" cy="8"/>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10" y="7"/>
                </a:cxn>
                <a:cxn ang="0">
                  <a:pos x="24" y="8"/>
                </a:cxn>
                <a:cxn ang="0">
                  <a:pos x="29" y="8"/>
                </a:cxn>
                <a:cxn ang="0">
                  <a:pos x="30" y="8"/>
                </a:cxn>
                <a:cxn ang="0">
                  <a:pos x="31" y="8"/>
                </a:cxn>
                <a:cxn ang="0">
                  <a:pos x="32" y="7"/>
                </a:cxn>
                <a:cxn ang="0">
                  <a:pos x="33" y="6"/>
                </a:cxn>
                <a:cxn ang="0">
                  <a:pos x="33" y="5"/>
                </a:cxn>
                <a:cxn ang="0">
                  <a:pos x="32" y="4"/>
                </a:cxn>
                <a:cxn ang="0">
                  <a:pos x="31" y="3"/>
                </a:cxn>
                <a:cxn ang="0">
                  <a:pos x="30" y="2"/>
                </a:cxn>
                <a:cxn ang="0">
                  <a:pos x="26" y="2"/>
                </a:cxn>
                <a:cxn ang="0">
                  <a:pos x="11" y="1"/>
                </a:cxn>
                <a:cxn ang="0">
                  <a:pos x="3" y="0"/>
                </a:cxn>
              </a:cxnLst>
              <a:rect l="0" t="0" r="r" b="b"/>
              <a:pathLst>
                <a:path w="33" h="8">
                  <a:moveTo>
                    <a:pt x="3" y="0"/>
                  </a:moveTo>
                  <a:lnTo>
                    <a:pt x="2" y="0"/>
                  </a:lnTo>
                  <a:lnTo>
                    <a:pt x="1" y="1"/>
                  </a:lnTo>
                  <a:lnTo>
                    <a:pt x="0" y="2"/>
                  </a:lnTo>
                  <a:lnTo>
                    <a:pt x="0" y="3"/>
                  </a:lnTo>
                  <a:lnTo>
                    <a:pt x="0" y="4"/>
                  </a:lnTo>
                  <a:lnTo>
                    <a:pt x="0" y="5"/>
                  </a:lnTo>
                  <a:lnTo>
                    <a:pt x="1" y="6"/>
                  </a:lnTo>
                  <a:lnTo>
                    <a:pt x="2" y="6"/>
                  </a:lnTo>
                  <a:lnTo>
                    <a:pt x="10" y="7"/>
                  </a:lnTo>
                  <a:lnTo>
                    <a:pt x="24" y="8"/>
                  </a:lnTo>
                  <a:lnTo>
                    <a:pt x="29" y="8"/>
                  </a:lnTo>
                  <a:lnTo>
                    <a:pt x="30" y="8"/>
                  </a:lnTo>
                  <a:lnTo>
                    <a:pt x="31" y="8"/>
                  </a:lnTo>
                  <a:lnTo>
                    <a:pt x="32" y="7"/>
                  </a:lnTo>
                  <a:lnTo>
                    <a:pt x="33" y="6"/>
                  </a:lnTo>
                  <a:lnTo>
                    <a:pt x="33" y="5"/>
                  </a:lnTo>
                  <a:lnTo>
                    <a:pt x="32" y="4"/>
                  </a:lnTo>
                  <a:lnTo>
                    <a:pt x="31" y="3"/>
                  </a:lnTo>
                  <a:lnTo>
                    <a:pt x="30" y="2"/>
                  </a:lnTo>
                  <a:lnTo>
                    <a:pt x="26" y="2"/>
                  </a:lnTo>
                  <a:lnTo>
                    <a:pt x="11" y="1"/>
                  </a:lnTo>
                  <a:lnTo>
                    <a:pt x="3" y="0"/>
                  </a:lnTo>
                  <a:close/>
                </a:path>
              </a:pathLst>
            </a:custGeom>
            <a:solidFill>
              <a:srgbClr val="000000"/>
            </a:solidFill>
            <a:ln w="9525">
              <a:noFill/>
              <a:round/>
              <a:headEnd/>
              <a:tailEnd/>
            </a:ln>
          </p:spPr>
          <p:txBody>
            <a:bodyPr/>
            <a:lstStyle/>
            <a:p>
              <a:endParaRPr lang="en-US"/>
            </a:p>
          </p:txBody>
        </p:sp>
        <p:sp>
          <p:nvSpPr>
            <p:cNvPr id="423021" name="Freeform 109"/>
            <p:cNvSpPr>
              <a:spLocks/>
            </p:cNvSpPr>
            <p:nvPr/>
          </p:nvSpPr>
          <p:spPr bwMode="auto">
            <a:xfrm>
              <a:off x="3151"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2" name="Freeform 110"/>
            <p:cNvSpPr>
              <a:spLocks/>
            </p:cNvSpPr>
            <p:nvPr/>
          </p:nvSpPr>
          <p:spPr bwMode="auto">
            <a:xfrm>
              <a:off x="3198"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3" name="Freeform 111"/>
            <p:cNvSpPr>
              <a:spLocks/>
            </p:cNvSpPr>
            <p:nvPr/>
          </p:nvSpPr>
          <p:spPr bwMode="auto">
            <a:xfrm>
              <a:off x="3244"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1" y="6"/>
                </a:cxn>
                <a:cxn ang="0">
                  <a:pos x="32" y="6"/>
                </a:cxn>
                <a:cxn ang="0">
                  <a:pos x="33" y="5"/>
                </a:cxn>
                <a:cxn ang="0">
                  <a:pos x="34" y="4"/>
                </a:cxn>
                <a:cxn ang="0">
                  <a:pos x="34" y="3"/>
                </a:cxn>
                <a:cxn ang="0">
                  <a:pos x="33" y="2"/>
                </a:cxn>
                <a:cxn ang="0">
                  <a:pos x="32" y="1"/>
                </a:cxn>
                <a:cxn ang="0">
                  <a:pos x="31"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1" y="6"/>
                  </a:lnTo>
                  <a:lnTo>
                    <a:pt x="32" y="6"/>
                  </a:lnTo>
                  <a:lnTo>
                    <a:pt x="33" y="5"/>
                  </a:lnTo>
                  <a:lnTo>
                    <a:pt x="34" y="4"/>
                  </a:lnTo>
                  <a:lnTo>
                    <a:pt x="34" y="3"/>
                  </a:lnTo>
                  <a:lnTo>
                    <a:pt x="33" y="2"/>
                  </a:lnTo>
                  <a:lnTo>
                    <a:pt x="32" y="1"/>
                  </a:lnTo>
                  <a:lnTo>
                    <a:pt x="31" y="0"/>
                  </a:lnTo>
                  <a:lnTo>
                    <a:pt x="4" y="0"/>
                  </a:lnTo>
                  <a:close/>
                </a:path>
              </a:pathLst>
            </a:custGeom>
            <a:solidFill>
              <a:srgbClr val="000000"/>
            </a:solidFill>
            <a:ln w="9525">
              <a:noFill/>
              <a:round/>
              <a:headEnd/>
              <a:tailEnd/>
            </a:ln>
          </p:spPr>
          <p:txBody>
            <a:bodyPr/>
            <a:lstStyle/>
            <a:p>
              <a:endParaRPr lang="en-US"/>
            </a:p>
          </p:txBody>
        </p:sp>
        <p:sp>
          <p:nvSpPr>
            <p:cNvPr id="423024" name="Freeform 112"/>
            <p:cNvSpPr>
              <a:spLocks/>
            </p:cNvSpPr>
            <p:nvPr/>
          </p:nvSpPr>
          <p:spPr bwMode="auto">
            <a:xfrm>
              <a:off x="3291" y="4055"/>
              <a:ext cx="34" cy="6"/>
            </a:xfrm>
            <a:custGeom>
              <a:avLst/>
              <a:gdLst/>
              <a:ahLst/>
              <a:cxnLst>
                <a:cxn ang="0">
                  <a:pos x="4" y="0"/>
                </a:cxn>
                <a:cxn ang="0">
                  <a:pos x="3" y="0"/>
                </a:cxn>
                <a:cxn ang="0">
                  <a:pos x="1" y="1"/>
                </a:cxn>
                <a:cxn ang="0">
                  <a:pos x="0" y="2"/>
                </a:cxn>
                <a:cxn ang="0">
                  <a:pos x="0" y="3"/>
                </a:cxn>
                <a:cxn ang="0">
                  <a:pos x="0" y="4"/>
                </a:cxn>
                <a:cxn ang="0">
                  <a:pos x="0" y="5"/>
                </a:cxn>
                <a:cxn ang="0">
                  <a:pos x="1" y="6"/>
                </a:cxn>
                <a:cxn ang="0">
                  <a:pos x="3" y="6"/>
                </a:cxn>
                <a:cxn ang="0">
                  <a:pos x="29" y="6"/>
                </a:cxn>
                <a:cxn ang="0">
                  <a:pos x="30" y="6"/>
                </a:cxn>
                <a:cxn ang="0">
                  <a:pos x="32" y="6"/>
                </a:cxn>
                <a:cxn ang="0">
                  <a:pos x="33" y="5"/>
                </a:cxn>
                <a:cxn ang="0">
                  <a:pos x="34" y="4"/>
                </a:cxn>
                <a:cxn ang="0">
                  <a:pos x="34" y="3"/>
                </a:cxn>
                <a:cxn ang="0">
                  <a:pos x="33" y="2"/>
                </a:cxn>
                <a:cxn ang="0">
                  <a:pos x="32" y="1"/>
                </a:cxn>
                <a:cxn ang="0">
                  <a:pos x="30" y="0"/>
                </a:cxn>
                <a:cxn ang="0">
                  <a:pos x="4" y="0"/>
                </a:cxn>
              </a:cxnLst>
              <a:rect l="0" t="0" r="r" b="b"/>
              <a:pathLst>
                <a:path w="34" h="6">
                  <a:moveTo>
                    <a:pt x="4" y="0"/>
                  </a:moveTo>
                  <a:lnTo>
                    <a:pt x="3" y="0"/>
                  </a:lnTo>
                  <a:lnTo>
                    <a:pt x="1" y="1"/>
                  </a:lnTo>
                  <a:lnTo>
                    <a:pt x="0" y="2"/>
                  </a:lnTo>
                  <a:lnTo>
                    <a:pt x="0" y="3"/>
                  </a:lnTo>
                  <a:lnTo>
                    <a:pt x="0" y="4"/>
                  </a:lnTo>
                  <a:lnTo>
                    <a:pt x="0" y="5"/>
                  </a:lnTo>
                  <a:lnTo>
                    <a:pt x="1" y="6"/>
                  </a:lnTo>
                  <a:lnTo>
                    <a:pt x="3" y="6"/>
                  </a:lnTo>
                  <a:lnTo>
                    <a:pt x="29" y="6"/>
                  </a:lnTo>
                  <a:lnTo>
                    <a:pt x="30" y="6"/>
                  </a:lnTo>
                  <a:lnTo>
                    <a:pt x="32" y="6"/>
                  </a:lnTo>
                  <a:lnTo>
                    <a:pt x="33" y="5"/>
                  </a:lnTo>
                  <a:lnTo>
                    <a:pt x="34" y="4"/>
                  </a:lnTo>
                  <a:lnTo>
                    <a:pt x="34" y="3"/>
                  </a:lnTo>
                  <a:lnTo>
                    <a:pt x="33" y="2"/>
                  </a:lnTo>
                  <a:lnTo>
                    <a:pt x="32" y="1"/>
                  </a:lnTo>
                  <a:lnTo>
                    <a:pt x="30" y="0"/>
                  </a:lnTo>
                  <a:lnTo>
                    <a:pt x="4" y="0"/>
                  </a:lnTo>
                  <a:close/>
                </a:path>
              </a:pathLst>
            </a:custGeom>
            <a:solidFill>
              <a:srgbClr val="000000"/>
            </a:solidFill>
            <a:ln w="9525">
              <a:noFill/>
              <a:round/>
              <a:headEnd/>
              <a:tailEnd/>
            </a:ln>
          </p:spPr>
          <p:txBody>
            <a:bodyPr/>
            <a:lstStyle/>
            <a:p>
              <a:endParaRPr lang="en-US"/>
            </a:p>
          </p:txBody>
        </p:sp>
        <p:sp>
          <p:nvSpPr>
            <p:cNvPr id="423025" name="Freeform 113"/>
            <p:cNvSpPr>
              <a:spLocks/>
            </p:cNvSpPr>
            <p:nvPr/>
          </p:nvSpPr>
          <p:spPr bwMode="auto">
            <a:xfrm>
              <a:off x="3338"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4" y="4"/>
                </a:cxn>
                <a:cxn ang="0">
                  <a:pos x="34" y="3"/>
                </a:cxn>
                <a:cxn ang="0">
                  <a:pos x="32" y="2"/>
                </a:cxn>
                <a:cxn ang="0">
                  <a:pos x="31" y="1"/>
                </a:cxn>
                <a:cxn ang="0">
                  <a:pos x="30"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4" y="4"/>
                  </a:lnTo>
                  <a:lnTo>
                    <a:pt x="34"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6" name="Freeform 114"/>
            <p:cNvSpPr>
              <a:spLocks/>
            </p:cNvSpPr>
            <p:nvPr/>
          </p:nvSpPr>
          <p:spPr bwMode="auto">
            <a:xfrm>
              <a:off x="3385"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7" name="Freeform 115"/>
            <p:cNvSpPr>
              <a:spLocks/>
            </p:cNvSpPr>
            <p:nvPr/>
          </p:nvSpPr>
          <p:spPr bwMode="auto">
            <a:xfrm>
              <a:off x="3432"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8" name="Freeform 116"/>
            <p:cNvSpPr>
              <a:spLocks/>
            </p:cNvSpPr>
            <p:nvPr/>
          </p:nvSpPr>
          <p:spPr bwMode="auto">
            <a:xfrm>
              <a:off x="3479"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9" name="Freeform 117"/>
            <p:cNvSpPr>
              <a:spLocks/>
            </p:cNvSpPr>
            <p:nvPr/>
          </p:nvSpPr>
          <p:spPr bwMode="auto">
            <a:xfrm>
              <a:off x="3525"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1" y="6"/>
                </a:cxn>
                <a:cxn ang="0">
                  <a:pos x="32" y="6"/>
                </a:cxn>
                <a:cxn ang="0">
                  <a:pos x="33" y="5"/>
                </a:cxn>
                <a:cxn ang="0">
                  <a:pos x="34" y="4"/>
                </a:cxn>
                <a:cxn ang="0">
                  <a:pos x="34" y="3"/>
                </a:cxn>
                <a:cxn ang="0">
                  <a:pos x="33" y="2"/>
                </a:cxn>
                <a:cxn ang="0">
                  <a:pos x="32" y="1"/>
                </a:cxn>
                <a:cxn ang="0">
                  <a:pos x="31"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1" y="6"/>
                  </a:lnTo>
                  <a:lnTo>
                    <a:pt x="32" y="6"/>
                  </a:lnTo>
                  <a:lnTo>
                    <a:pt x="33" y="5"/>
                  </a:lnTo>
                  <a:lnTo>
                    <a:pt x="34" y="4"/>
                  </a:lnTo>
                  <a:lnTo>
                    <a:pt x="34" y="3"/>
                  </a:lnTo>
                  <a:lnTo>
                    <a:pt x="33" y="2"/>
                  </a:lnTo>
                  <a:lnTo>
                    <a:pt x="32" y="1"/>
                  </a:lnTo>
                  <a:lnTo>
                    <a:pt x="31" y="0"/>
                  </a:lnTo>
                  <a:lnTo>
                    <a:pt x="4" y="0"/>
                  </a:lnTo>
                  <a:close/>
                </a:path>
              </a:pathLst>
            </a:custGeom>
            <a:solidFill>
              <a:srgbClr val="000000"/>
            </a:solidFill>
            <a:ln w="9525">
              <a:noFill/>
              <a:round/>
              <a:headEnd/>
              <a:tailEnd/>
            </a:ln>
          </p:spPr>
          <p:txBody>
            <a:bodyPr/>
            <a:lstStyle/>
            <a:p>
              <a:endParaRPr lang="en-US"/>
            </a:p>
          </p:txBody>
        </p:sp>
        <p:sp>
          <p:nvSpPr>
            <p:cNvPr id="423030" name="Freeform 118"/>
            <p:cNvSpPr>
              <a:spLocks/>
            </p:cNvSpPr>
            <p:nvPr/>
          </p:nvSpPr>
          <p:spPr bwMode="auto">
            <a:xfrm>
              <a:off x="3572" y="4055"/>
              <a:ext cx="34" cy="6"/>
            </a:xfrm>
            <a:custGeom>
              <a:avLst/>
              <a:gdLst/>
              <a:ahLst/>
              <a:cxnLst>
                <a:cxn ang="0">
                  <a:pos x="4" y="0"/>
                </a:cxn>
                <a:cxn ang="0">
                  <a:pos x="3" y="0"/>
                </a:cxn>
                <a:cxn ang="0">
                  <a:pos x="1" y="1"/>
                </a:cxn>
                <a:cxn ang="0">
                  <a:pos x="0" y="2"/>
                </a:cxn>
                <a:cxn ang="0">
                  <a:pos x="0" y="3"/>
                </a:cxn>
                <a:cxn ang="0">
                  <a:pos x="0" y="4"/>
                </a:cxn>
                <a:cxn ang="0">
                  <a:pos x="0" y="5"/>
                </a:cxn>
                <a:cxn ang="0">
                  <a:pos x="1" y="6"/>
                </a:cxn>
                <a:cxn ang="0">
                  <a:pos x="3" y="6"/>
                </a:cxn>
                <a:cxn ang="0">
                  <a:pos x="29" y="6"/>
                </a:cxn>
                <a:cxn ang="0">
                  <a:pos x="30" y="6"/>
                </a:cxn>
                <a:cxn ang="0">
                  <a:pos x="32" y="6"/>
                </a:cxn>
                <a:cxn ang="0">
                  <a:pos x="33" y="5"/>
                </a:cxn>
                <a:cxn ang="0">
                  <a:pos x="34" y="4"/>
                </a:cxn>
                <a:cxn ang="0">
                  <a:pos x="34" y="3"/>
                </a:cxn>
                <a:cxn ang="0">
                  <a:pos x="33" y="2"/>
                </a:cxn>
                <a:cxn ang="0">
                  <a:pos x="32" y="1"/>
                </a:cxn>
                <a:cxn ang="0">
                  <a:pos x="30" y="0"/>
                </a:cxn>
                <a:cxn ang="0">
                  <a:pos x="4" y="0"/>
                </a:cxn>
              </a:cxnLst>
              <a:rect l="0" t="0" r="r" b="b"/>
              <a:pathLst>
                <a:path w="34" h="6">
                  <a:moveTo>
                    <a:pt x="4" y="0"/>
                  </a:moveTo>
                  <a:lnTo>
                    <a:pt x="3" y="0"/>
                  </a:lnTo>
                  <a:lnTo>
                    <a:pt x="1" y="1"/>
                  </a:lnTo>
                  <a:lnTo>
                    <a:pt x="0" y="2"/>
                  </a:lnTo>
                  <a:lnTo>
                    <a:pt x="0" y="3"/>
                  </a:lnTo>
                  <a:lnTo>
                    <a:pt x="0" y="4"/>
                  </a:lnTo>
                  <a:lnTo>
                    <a:pt x="0" y="5"/>
                  </a:lnTo>
                  <a:lnTo>
                    <a:pt x="1" y="6"/>
                  </a:lnTo>
                  <a:lnTo>
                    <a:pt x="3" y="6"/>
                  </a:lnTo>
                  <a:lnTo>
                    <a:pt x="29" y="6"/>
                  </a:lnTo>
                  <a:lnTo>
                    <a:pt x="30" y="6"/>
                  </a:lnTo>
                  <a:lnTo>
                    <a:pt x="32" y="6"/>
                  </a:lnTo>
                  <a:lnTo>
                    <a:pt x="33" y="5"/>
                  </a:lnTo>
                  <a:lnTo>
                    <a:pt x="34" y="4"/>
                  </a:lnTo>
                  <a:lnTo>
                    <a:pt x="34" y="3"/>
                  </a:lnTo>
                  <a:lnTo>
                    <a:pt x="33" y="2"/>
                  </a:lnTo>
                  <a:lnTo>
                    <a:pt x="32" y="1"/>
                  </a:lnTo>
                  <a:lnTo>
                    <a:pt x="30" y="0"/>
                  </a:lnTo>
                  <a:lnTo>
                    <a:pt x="4" y="0"/>
                  </a:lnTo>
                  <a:close/>
                </a:path>
              </a:pathLst>
            </a:custGeom>
            <a:solidFill>
              <a:srgbClr val="000000"/>
            </a:solidFill>
            <a:ln w="9525">
              <a:noFill/>
              <a:round/>
              <a:headEnd/>
              <a:tailEnd/>
            </a:ln>
          </p:spPr>
          <p:txBody>
            <a:bodyPr/>
            <a:lstStyle/>
            <a:p>
              <a:endParaRPr lang="en-US"/>
            </a:p>
          </p:txBody>
        </p:sp>
        <p:sp>
          <p:nvSpPr>
            <p:cNvPr id="423031" name="Freeform 119"/>
            <p:cNvSpPr>
              <a:spLocks/>
            </p:cNvSpPr>
            <p:nvPr/>
          </p:nvSpPr>
          <p:spPr bwMode="auto">
            <a:xfrm>
              <a:off x="3619"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4" y="4"/>
                </a:cxn>
                <a:cxn ang="0">
                  <a:pos x="34" y="3"/>
                </a:cxn>
                <a:cxn ang="0">
                  <a:pos x="32" y="2"/>
                </a:cxn>
                <a:cxn ang="0">
                  <a:pos x="31" y="1"/>
                </a:cxn>
                <a:cxn ang="0">
                  <a:pos x="30"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4" y="4"/>
                  </a:lnTo>
                  <a:lnTo>
                    <a:pt x="34"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32" name="Freeform 120"/>
            <p:cNvSpPr>
              <a:spLocks/>
            </p:cNvSpPr>
            <p:nvPr/>
          </p:nvSpPr>
          <p:spPr bwMode="auto">
            <a:xfrm>
              <a:off x="3666"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0" y="6"/>
                </a:cxn>
                <a:cxn ang="0">
                  <a:pos x="29" y="6"/>
                </a:cxn>
                <a:cxn ang="0">
                  <a:pos x="30" y="6"/>
                </a:cxn>
                <a:cxn ang="0">
                  <a:pos x="31" y="5"/>
                </a:cxn>
                <a:cxn ang="0">
                  <a:pos x="32" y="4"/>
                </a:cxn>
                <a:cxn ang="0">
                  <a:pos x="33" y="3"/>
                </a:cxn>
                <a:cxn ang="0">
                  <a:pos x="33" y="2"/>
                </a:cxn>
                <a:cxn ang="0">
                  <a:pos x="32" y="1"/>
                </a:cxn>
                <a:cxn ang="0">
                  <a:pos x="31" y="0"/>
                </a:cxn>
                <a:cxn ang="0">
                  <a:pos x="30" y="0"/>
                </a:cxn>
                <a:cxn ang="0">
                  <a:pos x="21"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0" y="6"/>
                  </a:lnTo>
                  <a:lnTo>
                    <a:pt x="29" y="6"/>
                  </a:lnTo>
                  <a:lnTo>
                    <a:pt x="30" y="6"/>
                  </a:lnTo>
                  <a:lnTo>
                    <a:pt x="31" y="5"/>
                  </a:lnTo>
                  <a:lnTo>
                    <a:pt x="32" y="4"/>
                  </a:lnTo>
                  <a:lnTo>
                    <a:pt x="33" y="3"/>
                  </a:lnTo>
                  <a:lnTo>
                    <a:pt x="33" y="2"/>
                  </a:lnTo>
                  <a:lnTo>
                    <a:pt x="32" y="1"/>
                  </a:lnTo>
                  <a:lnTo>
                    <a:pt x="31" y="0"/>
                  </a:lnTo>
                  <a:lnTo>
                    <a:pt x="30" y="0"/>
                  </a:lnTo>
                  <a:lnTo>
                    <a:pt x="21" y="0"/>
                  </a:lnTo>
                  <a:lnTo>
                    <a:pt x="3" y="0"/>
                  </a:lnTo>
                  <a:close/>
                </a:path>
              </a:pathLst>
            </a:custGeom>
            <a:solidFill>
              <a:srgbClr val="000000"/>
            </a:solidFill>
            <a:ln w="9525">
              <a:noFill/>
              <a:round/>
              <a:headEnd/>
              <a:tailEnd/>
            </a:ln>
          </p:spPr>
          <p:txBody>
            <a:bodyPr/>
            <a:lstStyle/>
            <a:p>
              <a:endParaRPr lang="en-US"/>
            </a:p>
          </p:txBody>
        </p:sp>
        <p:sp>
          <p:nvSpPr>
            <p:cNvPr id="423033" name="Freeform 121"/>
            <p:cNvSpPr>
              <a:spLocks/>
            </p:cNvSpPr>
            <p:nvPr/>
          </p:nvSpPr>
          <p:spPr bwMode="auto">
            <a:xfrm>
              <a:off x="3712" y="4044"/>
              <a:ext cx="32" cy="14"/>
            </a:xfrm>
            <a:custGeom>
              <a:avLst/>
              <a:gdLst/>
              <a:ahLst/>
              <a:cxnLst>
                <a:cxn ang="0">
                  <a:pos x="3" y="8"/>
                </a:cxn>
                <a:cxn ang="0">
                  <a:pos x="2" y="9"/>
                </a:cxn>
                <a:cxn ang="0">
                  <a:pos x="1" y="10"/>
                </a:cxn>
                <a:cxn ang="0">
                  <a:pos x="0" y="11"/>
                </a:cxn>
                <a:cxn ang="0">
                  <a:pos x="0" y="12"/>
                </a:cxn>
                <a:cxn ang="0">
                  <a:pos x="1" y="13"/>
                </a:cxn>
                <a:cxn ang="0">
                  <a:pos x="2" y="14"/>
                </a:cxn>
                <a:cxn ang="0">
                  <a:pos x="3" y="14"/>
                </a:cxn>
                <a:cxn ang="0">
                  <a:pos x="4" y="14"/>
                </a:cxn>
                <a:cxn ang="0">
                  <a:pos x="16" y="11"/>
                </a:cxn>
                <a:cxn ang="0">
                  <a:pos x="29" y="6"/>
                </a:cxn>
                <a:cxn ang="0">
                  <a:pos x="30" y="6"/>
                </a:cxn>
                <a:cxn ang="0">
                  <a:pos x="31" y="5"/>
                </a:cxn>
                <a:cxn ang="0">
                  <a:pos x="32" y="4"/>
                </a:cxn>
                <a:cxn ang="0">
                  <a:pos x="32" y="3"/>
                </a:cxn>
                <a:cxn ang="0">
                  <a:pos x="32" y="2"/>
                </a:cxn>
                <a:cxn ang="0">
                  <a:pos x="32" y="1"/>
                </a:cxn>
                <a:cxn ang="0">
                  <a:pos x="31" y="0"/>
                </a:cxn>
                <a:cxn ang="0">
                  <a:pos x="30" y="0"/>
                </a:cxn>
                <a:cxn ang="0">
                  <a:pos x="29" y="0"/>
                </a:cxn>
                <a:cxn ang="0">
                  <a:pos x="28" y="0"/>
                </a:cxn>
                <a:cxn ang="0">
                  <a:pos x="15" y="4"/>
                </a:cxn>
                <a:cxn ang="0">
                  <a:pos x="3" y="8"/>
                </a:cxn>
              </a:cxnLst>
              <a:rect l="0" t="0" r="r" b="b"/>
              <a:pathLst>
                <a:path w="32" h="14">
                  <a:moveTo>
                    <a:pt x="3" y="8"/>
                  </a:moveTo>
                  <a:lnTo>
                    <a:pt x="2" y="9"/>
                  </a:lnTo>
                  <a:lnTo>
                    <a:pt x="1" y="10"/>
                  </a:lnTo>
                  <a:lnTo>
                    <a:pt x="0" y="11"/>
                  </a:lnTo>
                  <a:lnTo>
                    <a:pt x="0" y="12"/>
                  </a:lnTo>
                  <a:lnTo>
                    <a:pt x="1" y="13"/>
                  </a:lnTo>
                  <a:lnTo>
                    <a:pt x="2" y="14"/>
                  </a:lnTo>
                  <a:lnTo>
                    <a:pt x="3" y="14"/>
                  </a:lnTo>
                  <a:lnTo>
                    <a:pt x="4" y="14"/>
                  </a:lnTo>
                  <a:lnTo>
                    <a:pt x="16" y="11"/>
                  </a:lnTo>
                  <a:lnTo>
                    <a:pt x="29" y="6"/>
                  </a:lnTo>
                  <a:lnTo>
                    <a:pt x="30" y="6"/>
                  </a:lnTo>
                  <a:lnTo>
                    <a:pt x="31" y="5"/>
                  </a:lnTo>
                  <a:lnTo>
                    <a:pt x="32" y="4"/>
                  </a:lnTo>
                  <a:lnTo>
                    <a:pt x="32" y="3"/>
                  </a:lnTo>
                  <a:lnTo>
                    <a:pt x="32" y="2"/>
                  </a:lnTo>
                  <a:lnTo>
                    <a:pt x="32" y="1"/>
                  </a:lnTo>
                  <a:lnTo>
                    <a:pt x="31" y="0"/>
                  </a:lnTo>
                  <a:lnTo>
                    <a:pt x="30" y="0"/>
                  </a:lnTo>
                  <a:lnTo>
                    <a:pt x="29" y="0"/>
                  </a:lnTo>
                  <a:lnTo>
                    <a:pt x="28" y="0"/>
                  </a:lnTo>
                  <a:lnTo>
                    <a:pt x="15" y="4"/>
                  </a:lnTo>
                  <a:lnTo>
                    <a:pt x="3" y="8"/>
                  </a:lnTo>
                  <a:close/>
                </a:path>
              </a:pathLst>
            </a:custGeom>
            <a:solidFill>
              <a:srgbClr val="000000"/>
            </a:solidFill>
            <a:ln w="9525">
              <a:noFill/>
              <a:round/>
              <a:headEnd/>
              <a:tailEnd/>
            </a:ln>
          </p:spPr>
          <p:txBody>
            <a:bodyPr/>
            <a:lstStyle/>
            <a:p>
              <a:endParaRPr lang="en-US"/>
            </a:p>
          </p:txBody>
        </p:sp>
        <p:sp>
          <p:nvSpPr>
            <p:cNvPr id="423034" name="Freeform 122"/>
            <p:cNvSpPr>
              <a:spLocks/>
            </p:cNvSpPr>
            <p:nvPr/>
          </p:nvSpPr>
          <p:spPr bwMode="auto">
            <a:xfrm>
              <a:off x="3755" y="4019"/>
              <a:ext cx="28" cy="23"/>
            </a:xfrm>
            <a:custGeom>
              <a:avLst/>
              <a:gdLst/>
              <a:ahLst/>
              <a:cxnLst>
                <a:cxn ang="0">
                  <a:pos x="2" y="16"/>
                </a:cxn>
                <a:cxn ang="0">
                  <a:pos x="1" y="18"/>
                </a:cxn>
                <a:cxn ang="0">
                  <a:pos x="0" y="19"/>
                </a:cxn>
                <a:cxn ang="0">
                  <a:pos x="0" y="20"/>
                </a:cxn>
                <a:cxn ang="0">
                  <a:pos x="1" y="21"/>
                </a:cxn>
                <a:cxn ang="0">
                  <a:pos x="2" y="22"/>
                </a:cxn>
                <a:cxn ang="0">
                  <a:pos x="4" y="23"/>
                </a:cxn>
                <a:cxn ang="0">
                  <a:pos x="5" y="23"/>
                </a:cxn>
                <a:cxn ang="0">
                  <a:pos x="6" y="22"/>
                </a:cxn>
                <a:cxn ang="0">
                  <a:pos x="10" y="19"/>
                </a:cxn>
                <a:cxn ang="0">
                  <a:pos x="27" y="6"/>
                </a:cxn>
                <a:cxn ang="0">
                  <a:pos x="28" y="5"/>
                </a:cxn>
                <a:cxn ang="0">
                  <a:pos x="28" y="4"/>
                </a:cxn>
                <a:cxn ang="0">
                  <a:pos x="28" y="3"/>
                </a:cxn>
                <a:cxn ang="0">
                  <a:pos x="28" y="2"/>
                </a:cxn>
                <a:cxn ang="0">
                  <a:pos x="27" y="0"/>
                </a:cxn>
                <a:cxn ang="0">
                  <a:pos x="26" y="0"/>
                </a:cxn>
                <a:cxn ang="0">
                  <a:pos x="25" y="0"/>
                </a:cxn>
                <a:cxn ang="0">
                  <a:pos x="24" y="0"/>
                </a:cxn>
                <a:cxn ang="0">
                  <a:pos x="7" y="13"/>
                </a:cxn>
                <a:cxn ang="0">
                  <a:pos x="2" y="16"/>
                </a:cxn>
              </a:cxnLst>
              <a:rect l="0" t="0" r="r" b="b"/>
              <a:pathLst>
                <a:path w="28" h="23">
                  <a:moveTo>
                    <a:pt x="2" y="16"/>
                  </a:moveTo>
                  <a:lnTo>
                    <a:pt x="1" y="18"/>
                  </a:lnTo>
                  <a:lnTo>
                    <a:pt x="0" y="19"/>
                  </a:lnTo>
                  <a:lnTo>
                    <a:pt x="0" y="20"/>
                  </a:lnTo>
                  <a:lnTo>
                    <a:pt x="1" y="21"/>
                  </a:lnTo>
                  <a:lnTo>
                    <a:pt x="2" y="22"/>
                  </a:lnTo>
                  <a:lnTo>
                    <a:pt x="4" y="23"/>
                  </a:lnTo>
                  <a:lnTo>
                    <a:pt x="5" y="23"/>
                  </a:lnTo>
                  <a:lnTo>
                    <a:pt x="6" y="22"/>
                  </a:lnTo>
                  <a:lnTo>
                    <a:pt x="10" y="19"/>
                  </a:lnTo>
                  <a:lnTo>
                    <a:pt x="27" y="6"/>
                  </a:lnTo>
                  <a:lnTo>
                    <a:pt x="28" y="5"/>
                  </a:lnTo>
                  <a:lnTo>
                    <a:pt x="28" y="4"/>
                  </a:lnTo>
                  <a:lnTo>
                    <a:pt x="28" y="3"/>
                  </a:lnTo>
                  <a:lnTo>
                    <a:pt x="28" y="2"/>
                  </a:lnTo>
                  <a:lnTo>
                    <a:pt x="27" y="0"/>
                  </a:lnTo>
                  <a:lnTo>
                    <a:pt x="26" y="0"/>
                  </a:lnTo>
                  <a:lnTo>
                    <a:pt x="25" y="0"/>
                  </a:lnTo>
                  <a:lnTo>
                    <a:pt x="24" y="0"/>
                  </a:lnTo>
                  <a:lnTo>
                    <a:pt x="7" y="13"/>
                  </a:lnTo>
                  <a:lnTo>
                    <a:pt x="2" y="16"/>
                  </a:lnTo>
                  <a:close/>
                </a:path>
              </a:pathLst>
            </a:custGeom>
            <a:solidFill>
              <a:srgbClr val="000000"/>
            </a:solidFill>
            <a:ln w="9525">
              <a:noFill/>
              <a:round/>
              <a:headEnd/>
              <a:tailEnd/>
            </a:ln>
          </p:spPr>
          <p:txBody>
            <a:bodyPr/>
            <a:lstStyle/>
            <a:p>
              <a:endParaRPr lang="en-US"/>
            </a:p>
          </p:txBody>
        </p:sp>
        <p:sp>
          <p:nvSpPr>
            <p:cNvPr id="423035" name="Freeform 123"/>
            <p:cNvSpPr>
              <a:spLocks/>
            </p:cNvSpPr>
            <p:nvPr/>
          </p:nvSpPr>
          <p:spPr bwMode="auto">
            <a:xfrm>
              <a:off x="3790" y="3984"/>
              <a:ext cx="22" cy="28"/>
            </a:xfrm>
            <a:custGeom>
              <a:avLst/>
              <a:gdLst/>
              <a:ahLst/>
              <a:cxnLst>
                <a:cxn ang="0">
                  <a:pos x="1" y="23"/>
                </a:cxn>
                <a:cxn ang="0">
                  <a:pos x="0" y="24"/>
                </a:cxn>
                <a:cxn ang="0">
                  <a:pos x="0" y="25"/>
                </a:cxn>
                <a:cxn ang="0">
                  <a:pos x="1" y="26"/>
                </a:cxn>
                <a:cxn ang="0">
                  <a:pos x="2" y="27"/>
                </a:cxn>
                <a:cxn ang="0">
                  <a:pos x="3" y="28"/>
                </a:cxn>
                <a:cxn ang="0">
                  <a:pos x="4" y="28"/>
                </a:cxn>
                <a:cxn ang="0">
                  <a:pos x="5" y="27"/>
                </a:cxn>
                <a:cxn ang="0">
                  <a:pos x="6" y="26"/>
                </a:cxn>
                <a:cxn ang="0">
                  <a:pos x="14" y="16"/>
                </a:cxn>
                <a:cxn ang="0">
                  <a:pos x="21" y="5"/>
                </a:cxn>
                <a:cxn ang="0">
                  <a:pos x="22" y="4"/>
                </a:cxn>
                <a:cxn ang="0">
                  <a:pos x="22" y="4"/>
                </a:cxn>
                <a:cxn ang="0">
                  <a:pos x="22" y="3"/>
                </a:cxn>
                <a:cxn ang="0">
                  <a:pos x="22" y="2"/>
                </a:cxn>
                <a:cxn ang="0">
                  <a:pos x="21" y="1"/>
                </a:cxn>
                <a:cxn ang="0">
                  <a:pos x="20" y="0"/>
                </a:cxn>
                <a:cxn ang="0">
                  <a:pos x="19" y="0"/>
                </a:cxn>
                <a:cxn ang="0">
                  <a:pos x="18" y="1"/>
                </a:cxn>
                <a:cxn ang="0">
                  <a:pos x="16" y="2"/>
                </a:cxn>
                <a:cxn ang="0">
                  <a:pos x="15" y="3"/>
                </a:cxn>
                <a:cxn ang="0">
                  <a:pos x="15" y="3"/>
                </a:cxn>
                <a:cxn ang="0">
                  <a:pos x="19" y="4"/>
                </a:cxn>
                <a:cxn ang="0">
                  <a:pos x="15" y="2"/>
                </a:cxn>
                <a:cxn ang="0">
                  <a:pos x="9" y="13"/>
                </a:cxn>
                <a:cxn ang="0">
                  <a:pos x="1" y="23"/>
                </a:cxn>
              </a:cxnLst>
              <a:rect l="0" t="0" r="r" b="b"/>
              <a:pathLst>
                <a:path w="22" h="28">
                  <a:moveTo>
                    <a:pt x="1" y="23"/>
                  </a:moveTo>
                  <a:lnTo>
                    <a:pt x="0" y="24"/>
                  </a:lnTo>
                  <a:lnTo>
                    <a:pt x="0" y="25"/>
                  </a:lnTo>
                  <a:lnTo>
                    <a:pt x="1" y="26"/>
                  </a:lnTo>
                  <a:lnTo>
                    <a:pt x="2" y="27"/>
                  </a:lnTo>
                  <a:lnTo>
                    <a:pt x="3" y="28"/>
                  </a:lnTo>
                  <a:lnTo>
                    <a:pt x="4" y="28"/>
                  </a:lnTo>
                  <a:lnTo>
                    <a:pt x="5" y="27"/>
                  </a:lnTo>
                  <a:lnTo>
                    <a:pt x="6" y="26"/>
                  </a:lnTo>
                  <a:lnTo>
                    <a:pt x="14" y="16"/>
                  </a:lnTo>
                  <a:lnTo>
                    <a:pt x="21" y="5"/>
                  </a:lnTo>
                  <a:lnTo>
                    <a:pt x="22" y="4"/>
                  </a:lnTo>
                  <a:lnTo>
                    <a:pt x="22" y="4"/>
                  </a:lnTo>
                  <a:lnTo>
                    <a:pt x="22" y="3"/>
                  </a:lnTo>
                  <a:lnTo>
                    <a:pt x="22" y="2"/>
                  </a:lnTo>
                  <a:lnTo>
                    <a:pt x="21" y="1"/>
                  </a:lnTo>
                  <a:lnTo>
                    <a:pt x="20" y="0"/>
                  </a:lnTo>
                  <a:lnTo>
                    <a:pt x="19" y="0"/>
                  </a:lnTo>
                  <a:lnTo>
                    <a:pt x="18" y="1"/>
                  </a:lnTo>
                  <a:lnTo>
                    <a:pt x="16" y="2"/>
                  </a:lnTo>
                  <a:lnTo>
                    <a:pt x="15" y="3"/>
                  </a:lnTo>
                  <a:lnTo>
                    <a:pt x="15" y="3"/>
                  </a:lnTo>
                  <a:lnTo>
                    <a:pt x="19" y="4"/>
                  </a:lnTo>
                  <a:lnTo>
                    <a:pt x="15" y="2"/>
                  </a:lnTo>
                  <a:lnTo>
                    <a:pt x="9" y="13"/>
                  </a:lnTo>
                  <a:lnTo>
                    <a:pt x="1" y="23"/>
                  </a:lnTo>
                  <a:close/>
                </a:path>
              </a:pathLst>
            </a:custGeom>
            <a:solidFill>
              <a:srgbClr val="000000"/>
            </a:solidFill>
            <a:ln w="9525">
              <a:noFill/>
              <a:round/>
              <a:headEnd/>
              <a:tailEnd/>
            </a:ln>
          </p:spPr>
          <p:txBody>
            <a:bodyPr/>
            <a:lstStyle/>
            <a:p>
              <a:endParaRPr lang="en-US"/>
            </a:p>
          </p:txBody>
        </p:sp>
        <p:sp>
          <p:nvSpPr>
            <p:cNvPr id="423036" name="Freeform 124"/>
            <p:cNvSpPr>
              <a:spLocks/>
            </p:cNvSpPr>
            <p:nvPr/>
          </p:nvSpPr>
          <p:spPr bwMode="auto">
            <a:xfrm>
              <a:off x="3813" y="3942"/>
              <a:ext cx="14" cy="31"/>
            </a:xfrm>
            <a:custGeom>
              <a:avLst/>
              <a:gdLst/>
              <a:ahLst/>
              <a:cxnLst>
                <a:cxn ang="0">
                  <a:pos x="0" y="27"/>
                </a:cxn>
                <a:cxn ang="0">
                  <a:pos x="0" y="28"/>
                </a:cxn>
                <a:cxn ang="0">
                  <a:pos x="1" y="29"/>
                </a:cxn>
                <a:cxn ang="0">
                  <a:pos x="2" y="30"/>
                </a:cxn>
                <a:cxn ang="0">
                  <a:pos x="4" y="31"/>
                </a:cxn>
                <a:cxn ang="0">
                  <a:pos x="5" y="31"/>
                </a:cxn>
                <a:cxn ang="0">
                  <a:pos x="6" y="30"/>
                </a:cxn>
                <a:cxn ang="0">
                  <a:pos x="7" y="29"/>
                </a:cxn>
                <a:cxn ang="0">
                  <a:pos x="7" y="28"/>
                </a:cxn>
                <a:cxn ang="0">
                  <a:pos x="9" y="23"/>
                </a:cxn>
                <a:cxn ang="0">
                  <a:pos x="12" y="10"/>
                </a:cxn>
                <a:cxn ang="0">
                  <a:pos x="14" y="4"/>
                </a:cxn>
                <a:cxn ang="0">
                  <a:pos x="14" y="3"/>
                </a:cxn>
                <a:cxn ang="0">
                  <a:pos x="14" y="2"/>
                </a:cxn>
                <a:cxn ang="0">
                  <a:pos x="12" y="0"/>
                </a:cxn>
                <a:cxn ang="0">
                  <a:pos x="11" y="0"/>
                </a:cxn>
                <a:cxn ang="0">
                  <a:pos x="10" y="0"/>
                </a:cxn>
                <a:cxn ang="0">
                  <a:pos x="9" y="0"/>
                </a:cxn>
                <a:cxn ang="0">
                  <a:pos x="8" y="2"/>
                </a:cxn>
                <a:cxn ang="0">
                  <a:pos x="7" y="3"/>
                </a:cxn>
                <a:cxn ang="0">
                  <a:pos x="6" y="9"/>
                </a:cxn>
                <a:cxn ang="0">
                  <a:pos x="2" y="22"/>
                </a:cxn>
                <a:cxn ang="0">
                  <a:pos x="0" y="27"/>
                </a:cxn>
              </a:cxnLst>
              <a:rect l="0" t="0" r="r" b="b"/>
              <a:pathLst>
                <a:path w="14" h="31">
                  <a:moveTo>
                    <a:pt x="0" y="27"/>
                  </a:moveTo>
                  <a:lnTo>
                    <a:pt x="0" y="28"/>
                  </a:lnTo>
                  <a:lnTo>
                    <a:pt x="1" y="29"/>
                  </a:lnTo>
                  <a:lnTo>
                    <a:pt x="2" y="30"/>
                  </a:lnTo>
                  <a:lnTo>
                    <a:pt x="4" y="31"/>
                  </a:lnTo>
                  <a:lnTo>
                    <a:pt x="5" y="31"/>
                  </a:lnTo>
                  <a:lnTo>
                    <a:pt x="6" y="30"/>
                  </a:lnTo>
                  <a:lnTo>
                    <a:pt x="7" y="29"/>
                  </a:lnTo>
                  <a:lnTo>
                    <a:pt x="7" y="28"/>
                  </a:lnTo>
                  <a:lnTo>
                    <a:pt x="9" y="23"/>
                  </a:lnTo>
                  <a:lnTo>
                    <a:pt x="12" y="10"/>
                  </a:lnTo>
                  <a:lnTo>
                    <a:pt x="14" y="4"/>
                  </a:lnTo>
                  <a:lnTo>
                    <a:pt x="14" y="3"/>
                  </a:lnTo>
                  <a:lnTo>
                    <a:pt x="14" y="2"/>
                  </a:lnTo>
                  <a:lnTo>
                    <a:pt x="12" y="0"/>
                  </a:lnTo>
                  <a:lnTo>
                    <a:pt x="11" y="0"/>
                  </a:lnTo>
                  <a:lnTo>
                    <a:pt x="10" y="0"/>
                  </a:lnTo>
                  <a:lnTo>
                    <a:pt x="9" y="0"/>
                  </a:lnTo>
                  <a:lnTo>
                    <a:pt x="8" y="2"/>
                  </a:lnTo>
                  <a:lnTo>
                    <a:pt x="7" y="3"/>
                  </a:lnTo>
                  <a:lnTo>
                    <a:pt x="6" y="9"/>
                  </a:lnTo>
                  <a:lnTo>
                    <a:pt x="2" y="22"/>
                  </a:lnTo>
                  <a:lnTo>
                    <a:pt x="0" y="27"/>
                  </a:lnTo>
                  <a:close/>
                </a:path>
              </a:pathLst>
            </a:custGeom>
            <a:solidFill>
              <a:srgbClr val="000000"/>
            </a:solidFill>
            <a:ln w="9525">
              <a:noFill/>
              <a:round/>
              <a:headEnd/>
              <a:tailEnd/>
            </a:ln>
          </p:spPr>
          <p:txBody>
            <a:bodyPr/>
            <a:lstStyle/>
            <a:p>
              <a:endParaRPr lang="en-US"/>
            </a:p>
          </p:txBody>
        </p:sp>
        <p:sp>
          <p:nvSpPr>
            <p:cNvPr id="423037" name="Freeform 125"/>
            <p:cNvSpPr>
              <a:spLocks/>
            </p:cNvSpPr>
            <p:nvPr/>
          </p:nvSpPr>
          <p:spPr bwMode="auto">
            <a:xfrm>
              <a:off x="3822" y="3898"/>
              <a:ext cx="7" cy="32"/>
            </a:xfrm>
            <a:custGeom>
              <a:avLst/>
              <a:gdLst/>
              <a:ahLst/>
              <a:cxnLst>
                <a:cxn ang="0">
                  <a:pos x="0" y="28"/>
                </a:cxn>
                <a:cxn ang="0">
                  <a:pos x="0" y="29"/>
                </a:cxn>
                <a:cxn ang="0">
                  <a:pos x="1" y="31"/>
                </a:cxn>
                <a:cxn ang="0">
                  <a:pos x="2" y="32"/>
                </a:cxn>
                <a:cxn ang="0">
                  <a:pos x="3" y="32"/>
                </a:cxn>
                <a:cxn ang="0">
                  <a:pos x="5" y="31"/>
                </a:cxn>
                <a:cxn ang="0">
                  <a:pos x="6" y="29"/>
                </a:cxn>
                <a:cxn ang="0">
                  <a:pos x="7" y="28"/>
                </a:cxn>
                <a:cxn ang="0">
                  <a:pos x="7" y="27"/>
                </a:cxn>
                <a:cxn ang="0">
                  <a:pos x="7" y="26"/>
                </a:cxn>
                <a:cxn ang="0">
                  <a:pos x="7" y="2"/>
                </a:cxn>
                <a:cxn ang="0">
                  <a:pos x="7" y="1"/>
                </a:cxn>
                <a:cxn ang="0">
                  <a:pos x="6" y="0"/>
                </a:cxn>
                <a:cxn ang="0">
                  <a:pos x="5" y="0"/>
                </a:cxn>
                <a:cxn ang="0">
                  <a:pos x="3" y="0"/>
                </a:cxn>
                <a:cxn ang="0">
                  <a:pos x="2" y="0"/>
                </a:cxn>
                <a:cxn ang="0">
                  <a:pos x="1" y="1"/>
                </a:cxn>
                <a:cxn ang="0">
                  <a:pos x="0" y="2"/>
                </a:cxn>
                <a:cxn ang="0">
                  <a:pos x="0" y="3"/>
                </a:cxn>
                <a:cxn ang="0">
                  <a:pos x="0" y="27"/>
                </a:cxn>
                <a:cxn ang="0">
                  <a:pos x="0" y="28"/>
                </a:cxn>
              </a:cxnLst>
              <a:rect l="0" t="0" r="r" b="b"/>
              <a:pathLst>
                <a:path w="7" h="32">
                  <a:moveTo>
                    <a:pt x="0" y="28"/>
                  </a:moveTo>
                  <a:lnTo>
                    <a:pt x="0" y="29"/>
                  </a:lnTo>
                  <a:lnTo>
                    <a:pt x="1" y="31"/>
                  </a:lnTo>
                  <a:lnTo>
                    <a:pt x="2" y="32"/>
                  </a:lnTo>
                  <a:lnTo>
                    <a:pt x="3" y="32"/>
                  </a:lnTo>
                  <a:lnTo>
                    <a:pt x="5" y="31"/>
                  </a:lnTo>
                  <a:lnTo>
                    <a:pt x="6" y="29"/>
                  </a:lnTo>
                  <a:lnTo>
                    <a:pt x="7" y="28"/>
                  </a:lnTo>
                  <a:lnTo>
                    <a:pt x="7" y="27"/>
                  </a:lnTo>
                  <a:lnTo>
                    <a:pt x="7" y="26"/>
                  </a:lnTo>
                  <a:lnTo>
                    <a:pt x="7" y="2"/>
                  </a:lnTo>
                  <a:lnTo>
                    <a:pt x="7" y="1"/>
                  </a:lnTo>
                  <a:lnTo>
                    <a:pt x="6" y="0"/>
                  </a:lnTo>
                  <a:lnTo>
                    <a:pt x="5" y="0"/>
                  </a:lnTo>
                  <a:lnTo>
                    <a:pt x="3" y="0"/>
                  </a:lnTo>
                  <a:lnTo>
                    <a:pt x="2" y="0"/>
                  </a:lnTo>
                  <a:lnTo>
                    <a:pt x="1" y="1"/>
                  </a:lnTo>
                  <a:lnTo>
                    <a:pt x="0" y="2"/>
                  </a:lnTo>
                  <a:lnTo>
                    <a:pt x="0" y="3"/>
                  </a:lnTo>
                  <a:lnTo>
                    <a:pt x="0" y="27"/>
                  </a:lnTo>
                  <a:lnTo>
                    <a:pt x="0" y="28"/>
                  </a:lnTo>
                  <a:close/>
                </a:path>
              </a:pathLst>
            </a:custGeom>
            <a:solidFill>
              <a:srgbClr val="000000"/>
            </a:solidFill>
            <a:ln w="9525">
              <a:noFill/>
              <a:round/>
              <a:headEnd/>
              <a:tailEnd/>
            </a:ln>
          </p:spPr>
          <p:txBody>
            <a:bodyPr/>
            <a:lstStyle/>
            <a:p>
              <a:endParaRPr lang="en-US"/>
            </a:p>
          </p:txBody>
        </p:sp>
        <p:sp>
          <p:nvSpPr>
            <p:cNvPr id="423038" name="Freeform 126"/>
            <p:cNvSpPr>
              <a:spLocks/>
            </p:cNvSpPr>
            <p:nvPr/>
          </p:nvSpPr>
          <p:spPr bwMode="auto">
            <a:xfrm>
              <a:off x="3822" y="3853"/>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39" name="Freeform 127"/>
            <p:cNvSpPr>
              <a:spLocks/>
            </p:cNvSpPr>
            <p:nvPr/>
          </p:nvSpPr>
          <p:spPr bwMode="auto">
            <a:xfrm>
              <a:off x="3822" y="380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0" name="Freeform 128"/>
            <p:cNvSpPr>
              <a:spLocks/>
            </p:cNvSpPr>
            <p:nvPr/>
          </p:nvSpPr>
          <p:spPr bwMode="auto">
            <a:xfrm>
              <a:off x="3822" y="376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1" name="Freeform 129"/>
            <p:cNvSpPr>
              <a:spLocks/>
            </p:cNvSpPr>
            <p:nvPr/>
          </p:nvSpPr>
          <p:spPr bwMode="auto">
            <a:xfrm>
              <a:off x="3822" y="371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2" name="Freeform 130"/>
            <p:cNvSpPr>
              <a:spLocks/>
            </p:cNvSpPr>
            <p:nvPr/>
          </p:nvSpPr>
          <p:spPr bwMode="auto">
            <a:xfrm>
              <a:off x="3822" y="367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3" name="Freeform 131"/>
            <p:cNvSpPr>
              <a:spLocks/>
            </p:cNvSpPr>
            <p:nvPr/>
          </p:nvSpPr>
          <p:spPr bwMode="auto">
            <a:xfrm>
              <a:off x="3822" y="362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4" name="Freeform 132"/>
            <p:cNvSpPr>
              <a:spLocks/>
            </p:cNvSpPr>
            <p:nvPr/>
          </p:nvSpPr>
          <p:spPr bwMode="auto">
            <a:xfrm>
              <a:off x="3822" y="358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5" name="Freeform 133"/>
            <p:cNvSpPr>
              <a:spLocks/>
            </p:cNvSpPr>
            <p:nvPr/>
          </p:nvSpPr>
          <p:spPr bwMode="auto">
            <a:xfrm>
              <a:off x="3822" y="353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6" name="Freeform 134"/>
            <p:cNvSpPr>
              <a:spLocks/>
            </p:cNvSpPr>
            <p:nvPr/>
          </p:nvSpPr>
          <p:spPr bwMode="auto">
            <a:xfrm>
              <a:off x="3822" y="349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7" name="Freeform 135"/>
            <p:cNvSpPr>
              <a:spLocks/>
            </p:cNvSpPr>
            <p:nvPr/>
          </p:nvSpPr>
          <p:spPr bwMode="auto">
            <a:xfrm>
              <a:off x="3822" y="344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48" name="Freeform 136"/>
            <p:cNvSpPr>
              <a:spLocks/>
            </p:cNvSpPr>
            <p:nvPr/>
          </p:nvSpPr>
          <p:spPr bwMode="auto">
            <a:xfrm>
              <a:off x="3822" y="3403"/>
              <a:ext cx="7" cy="33"/>
            </a:xfrm>
            <a:custGeom>
              <a:avLst/>
              <a:gdLst/>
              <a:ahLst/>
              <a:cxnLst>
                <a:cxn ang="0">
                  <a:pos x="0" y="29"/>
                </a:cxn>
                <a:cxn ang="0">
                  <a:pos x="1" y="30"/>
                </a:cxn>
                <a:cxn ang="0">
                  <a:pos x="2" y="31"/>
                </a:cxn>
                <a:cxn ang="0">
                  <a:pos x="3" y="33"/>
                </a:cxn>
                <a:cxn ang="0">
                  <a:pos x="5" y="33"/>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3">
                  <a:moveTo>
                    <a:pt x="0" y="29"/>
                  </a:moveTo>
                  <a:lnTo>
                    <a:pt x="1" y="30"/>
                  </a:lnTo>
                  <a:lnTo>
                    <a:pt x="2" y="31"/>
                  </a:lnTo>
                  <a:lnTo>
                    <a:pt x="3" y="33"/>
                  </a:lnTo>
                  <a:lnTo>
                    <a:pt x="5" y="33"/>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49" name="Freeform 137"/>
            <p:cNvSpPr>
              <a:spLocks/>
            </p:cNvSpPr>
            <p:nvPr/>
          </p:nvSpPr>
          <p:spPr bwMode="auto">
            <a:xfrm>
              <a:off x="3822" y="3359"/>
              <a:ext cx="7" cy="32"/>
            </a:xfrm>
            <a:custGeom>
              <a:avLst/>
              <a:gdLst/>
              <a:ahLst/>
              <a:cxnLst>
                <a:cxn ang="0">
                  <a:pos x="0" y="28"/>
                </a:cxn>
                <a:cxn ang="0">
                  <a:pos x="1" y="29"/>
                </a:cxn>
                <a:cxn ang="0">
                  <a:pos x="2" y="31"/>
                </a:cxn>
                <a:cxn ang="0">
                  <a:pos x="3" y="32"/>
                </a:cxn>
                <a:cxn ang="0">
                  <a:pos x="5" y="32"/>
                </a:cxn>
                <a:cxn ang="0">
                  <a:pos x="6" y="31"/>
                </a:cxn>
                <a:cxn ang="0">
                  <a:pos x="7" y="29"/>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29"/>
                  </a:lnTo>
                  <a:lnTo>
                    <a:pt x="2" y="31"/>
                  </a:lnTo>
                  <a:lnTo>
                    <a:pt x="3" y="32"/>
                  </a:lnTo>
                  <a:lnTo>
                    <a:pt x="5" y="32"/>
                  </a:lnTo>
                  <a:lnTo>
                    <a:pt x="6" y="31"/>
                  </a:lnTo>
                  <a:lnTo>
                    <a:pt x="7" y="29"/>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50" name="Freeform 138"/>
            <p:cNvSpPr>
              <a:spLocks/>
            </p:cNvSpPr>
            <p:nvPr/>
          </p:nvSpPr>
          <p:spPr bwMode="auto">
            <a:xfrm>
              <a:off x="3822" y="3314"/>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51" name="Freeform 139"/>
            <p:cNvSpPr>
              <a:spLocks/>
            </p:cNvSpPr>
            <p:nvPr/>
          </p:nvSpPr>
          <p:spPr bwMode="auto">
            <a:xfrm>
              <a:off x="3822" y="326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2" name="Freeform 140"/>
            <p:cNvSpPr>
              <a:spLocks/>
            </p:cNvSpPr>
            <p:nvPr/>
          </p:nvSpPr>
          <p:spPr bwMode="auto">
            <a:xfrm>
              <a:off x="3822" y="322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3" name="Freeform 141"/>
            <p:cNvSpPr>
              <a:spLocks/>
            </p:cNvSpPr>
            <p:nvPr/>
          </p:nvSpPr>
          <p:spPr bwMode="auto">
            <a:xfrm>
              <a:off x="3822" y="317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4" name="Freeform 142"/>
            <p:cNvSpPr>
              <a:spLocks/>
            </p:cNvSpPr>
            <p:nvPr/>
          </p:nvSpPr>
          <p:spPr bwMode="auto">
            <a:xfrm>
              <a:off x="3822" y="313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5" name="Freeform 143"/>
            <p:cNvSpPr>
              <a:spLocks/>
            </p:cNvSpPr>
            <p:nvPr/>
          </p:nvSpPr>
          <p:spPr bwMode="auto">
            <a:xfrm>
              <a:off x="3822" y="308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6" name="Freeform 144"/>
            <p:cNvSpPr>
              <a:spLocks/>
            </p:cNvSpPr>
            <p:nvPr/>
          </p:nvSpPr>
          <p:spPr bwMode="auto">
            <a:xfrm>
              <a:off x="3822" y="304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7" name="Freeform 145"/>
            <p:cNvSpPr>
              <a:spLocks/>
            </p:cNvSpPr>
            <p:nvPr/>
          </p:nvSpPr>
          <p:spPr bwMode="auto">
            <a:xfrm>
              <a:off x="3822" y="299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8" name="Freeform 146"/>
            <p:cNvSpPr>
              <a:spLocks/>
            </p:cNvSpPr>
            <p:nvPr/>
          </p:nvSpPr>
          <p:spPr bwMode="auto">
            <a:xfrm>
              <a:off x="3822" y="295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9" name="Freeform 147"/>
            <p:cNvSpPr>
              <a:spLocks/>
            </p:cNvSpPr>
            <p:nvPr/>
          </p:nvSpPr>
          <p:spPr bwMode="auto">
            <a:xfrm>
              <a:off x="3822" y="290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60" name="Freeform 148"/>
            <p:cNvSpPr>
              <a:spLocks/>
            </p:cNvSpPr>
            <p:nvPr/>
          </p:nvSpPr>
          <p:spPr bwMode="auto">
            <a:xfrm>
              <a:off x="3822" y="286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61" name="Freeform 149"/>
            <p:cNvSpPr>
              <a:spLocks/>
            </p:cNvSpPr>
            <p:nvPr/>
          </p:nvSpPr>
          <p:spPr bwMode="auto">
            <a:xfrm>
              <a:off x="3822" y="2819"/>
              <a:ext cx="7" cy="33"/>
            </a:xfrm>
            <a:custGeom>
              <a:avLst/>
              <a:gdLst/>
              <a:ahLst/>
              <a:cxnLst>
                <a:cxn ang="0">
                  <a:pos x="0" y="29"/>
                </a:cxn>
                <a:cxn ang="0">
                  <a:pos x="1" y="30"/>
                </a:cxn>
                <a:cxn ang="0">
                  <a:pos x="2" y="32"/>
                </a:cxn>
                <a:cxn ang="0">
                  <a:pos x="3" y="33"/>
                </a:cxn>
                <a:cxn ang="0">
                  <a:pos x="5" y="33"/>
                </a:cxn>
                <a:cxn ang="0">
                  <a:pos x="6" y="32"/>
                </a:cxn>
                <a:cxn ang="0">
                  <a:pos x="7" y="30"/>
                </a:cxn>
                <a:cxn ang="0">
                  <a:pos x="7" y="29"/>
                </a:cxn>
                <a:cxn ang="0">
                  <a:pos x="7" y="28"/>
                </a:cxn>
                <a:cxn ang="0">
                  <a:pos x="7" y="3"/>
                </a:cxn>
                <a:cxn ang="0">
                  <a:pos x="7" y="2"/>
                </a:cxn>
                <a:cxn ang="0">
                  <a:pos x="6" y="0"/>
                </a:cxn>
                <a:cxn ang="0">
                  <a:pos x="5" y="0"/>
                </a:cxn>
                <a:cxn ang="0">
                  <a:pos x="3" y="0"/>
                </a:cxn>
                <a:cxn ang="0">
                  <a:pos x="2" y="0"/>
                </a:cxn>
                <a:cxn ang="0">
                  <a:pos x="1" y="2"/>
                </a:cxn>
                <a:cxn ang="0">
                  <a:pos x="0" y="3"/>
                </a:cxn>
                <a:cxn ang="0">
                  <a:pos x="0" y="4"/>
                </a:cxn>
                <a:cxn ang="0">
                  <a:pos x="0" y="29"/>
                </a:cxn>
              </a:cxnLst>
              <a:rect l="0" t="0" r="r" b="b"/>
              <a:pathLst>
                <a:path w="7" h="33">
                  <a:moveTo>
                    <a:pt x="0" y="29"/>
                  </a:moveTo>
                  <a:lnTo>
                    <a:pt x="1" y="30"/>
                  </a:lnTo>
                  <a:lnTo>
                    <a:pt x="2" y="32"/>
                  </a:lnTo>
                  <a:lnTo>
                    <a:pt x="3" y="33"/>
                  </a:lnTo>
                  <a:lnTo>
                    <a:pt x="5" y="33"/>
                  </a:lnTo>
                  <a:lnTo>
                    <a:pt x="6" y="32"/>
                  </a:lnTo>
                  <a:lnTo>
                    <a:pt x="7" y="30"/>
                  </a:lnTo>
                  <a:lnTo>
                    <a:pt x="7" y="29"/>
                  </a:lnTo>
                  <a:lnTo>
                    <a:pt x="7" y="28"/>
                  </a:lnTo>
                  <a:lnTo>
                    <a:pt x="7" y="3"/>
                  </a:lnTo>
                  <a:lnTo>
                    <a:pt x="7" y="2"/>
                  </a:lnTo>
                  <a:lnTo>
                    <a:pt x="6" y="0"/>
                  </a:lnTo>
                  <a:lnTo>
                    <a:pt x="5" y="0"/>
                  </a:lnTo>
                  <a:lnTo>
                    <a:pt x="3"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62" name="Freeform 150"/>
            <p:cNvSpPr>
              <a:spLocks/>
            </p:cNvSpPr>
            <p:nvPr/>
          </p:nvSpPr>
          <p:spPr bwMode="auto">
            <a:xfrm>
              <a:off x="3822" y="2775"/>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63" name="Freeform 151"/>
            <p:cNvSpPr>
              <a:spLocks/>
            </p:cNvSpPr>
            <p:nvPr/>
          </p:nvSpPr>
          <p:spPr bwMode="auto">
            <a:xfrm>
              <a:off x="3822" y="273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4" name="Freeform 152"/>
            <p:cNvSpPr>
              <a:spLocks/>
            </p:cNvSpPr>
            <p:nvPr/>
          </p:nvSpPr>
          <p:spPr bwMode="auto">
            <a:xfrm>
              <a:off x="3822" y="268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5" name="Freeform 153"/>
            <p:cNvSpPr>
              <a:spLocks/>
            </p:cNvSpPr>
            <p:nvPr/>
          </p:nvSpPr>
          <p:spPr bwMode="auto">
            <a:xfrm>
              <a:off x="3822" y="264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6" name="Freeform 154"/>
            <p:cNvSpPr>
              <a:spLocks/>
            </p:cNvSpPr>
            <p:nvPr/>
          </p:nvSpPr>
          <p:spPr bwMode="auto">
            <a:xfrm>
              <a:off x="3822" y="259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7" name="Freeform 155"/>
            <p:cNvSpPr>
              <a:spLocks/>
            </p:cNvSpPr>
            <p:nvPr/>
          </p:nvSpPr>
          <p:spPr bwMode="auto">
            <a:xfrm>
              <a:off x="3822" y="255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8" name="Freeform 156"/>
            <p:cNvSpPr>
              <a:spLocks/>
            </p:cNvSpPr>
            <p:nvPr/>
          </p:nvSpPr>
          <p:spPr bwMode="auto">
            <a:xfrm>
              <a:off x="3822" y="250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9" name="Freeform 157"/>
            <p:cNvSpPr>
              <a:spLocks/>
            </p:cNvSpPr>
            <p:nvPr/>
          </p:nvSpPr>
          <p:spPr bwMode="auto">
            <a:xfrm>
              <a:off x="3822" y="246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0" name="Freeform 158"/>
            <p:cNvSpPr>
              <a:spLocks/>
            </p:cNvSpPr>
            <p:nvPr/>
          </p:nvSpPr>
          <p:spPr bwMode="auto">
            <a:xfrm>
              <a:off x="3822" y="241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1" name="Freeform 159"/>
            <p:cNvSpPr>
              <a:spLocks/>
            </p:cNvSpPr>
            <p:nvPr/>
          </p:nvSpPr>
          <p:spPr bwMode="auto">
            <a:xfrm>
              <a:off x="3822" y="237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72" name="Freeform 160"/>
            <p:cNvSpPr>
              <a:spLocks/>
            </p:cNvSpPr>
            <p:nvPr/>
          </p:nvSpPr>
          <p:spPr bwMode="auto">
            <a:xfrm>
              <a:off x="3822" y="232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73" name="Freeform 161"/>
            <p:cNvSpPr>
              <a:spLocks/>
            </p:cNvSpPr>
            <p:nvPr/>
          </p:nvSpPr>
          <p:spPr bwMode="auto">
            <a:xfrm>
              <a:off x="3822" y="2280"/>
              <a:ext cx="7" cy="33"/>
            </a:xfrm>
            <a:custGeom>
              <a:avLst/>
              <a:gdLst/>
              <a:ahLst/>
              <a:cxnLst>
                <a:cxn ang="0">
                  <a:pos x="0" y="29"/>
                </a:cxn>
                <a:cxn ang="0">
                  <a:pos x="1" y="30"/>
                </a:cxn>
                <a:cxn ang="0">
                  <a:pos x="2" y="31"/>
                </a:cxn>
                <a:cxn ang="0">
                  <a:pos x="3" y="33"/>
                </a:cxn>
                <a:cxn ang="0">
                  <a:pos x="5" y="33"/>
                </a:cxn>
                <a:cxn ang="0">
                  <a:pos x="6" y="31"/>
                </a:cxn>
                <a:cxn ang="0">
                  <a:pos x="7" y="30"/>
                </a:cxn>
                <a:cxn ang="0">
                  <a:pos x="7" y="29"/>
                </a:cxn>
                <a:cxn ang="0">
                  <a:pos x="7" y="28"/>
                </a:cxn>
                <a:cxn ang="0">
                  <a:pos x="7" y="3"/>
                </a:cxn>
                <a:cxn ang="0">
                  <a:pos x="7" y="2"/>
                </a:cxn>
                <a:cxn ang="0">
                  <a:pos x="6" y="0"/>
                </a:cxn>
                <a:cxn ang="0">
                  <a:pos x="5" y="0"/>
                </a:cxn>
                <a:cxn ang="0">
                  <a:pos x="3" y="0"/>
                </a:cxn>
                <a:cxn ang="0">
                  <a:pos x="2" y="0"/>
                </a:cxn>
                <a:cxn ang="0">
                  <a:pos x="1" y="2"/>
                </a:cxn>
                <a:cxn ang="0">
                  <a:pos x="0" y="3"/>
                </a:cxn>
                <a:cxn ang="0">
                  <a:pos x="0" y="4"/>
                </a:cxn>
                <a:cxn ang="0">
                  <a:pos x="0" y="29"/>
                </a:cxn>
              </a:cxnLst>
              <a:rect l="0" t="0" r="r" b="b"/>
              <a:pathLst>
                <a:path w="7" h="33">
                  <a:moveTo>
                    <a:pt x="0" y="29"/>
                  </a:moveTo>
                  <a:lnTo>
                    <a:pt x="1" y="30"/>
                  </a:lnTo>
                  <a:lnTo>
                    <a:pt x="2" y="31"/>
                  </a:lnTo>
                  <a:lnTo>
                    <a:pt x="3" y="33"/>
                  </a:lnTo>
                  <a:lnTo>
                    <a:pt x="5" y="33"/>
                  </a:lnTo>
                  <a:lnTo>
                    <a:pt x="6" y="31"/>
                  </a:lnTo>
                  <a:lnTo>
                    <a:pt x="7" y="30"/>
                  </a:lnTo>
                  <a:lnTo>
                    <a:pt x="7" y="29"/>
                  </a:lnTo>
                  <a:lnTo>
                    <a:pt x="7" y="28"/>
                  </a:lnTo>
                  <a:lnTo>
                    <a:pt x="7" y="3"/>
                  </a:lnTo>
                  <a:lnTo>
                    <a:pt x="7" y="2"/>
                  </a:lnTo>
                  <a:lnTo>
                    <a:pt x="6" y="0"/>
                  </a:lnTo>
                  <a:lnTo>
                    <a:pt x="5" y="0"/>
                  </a:lnTo>
                  <a:lnTo>
                    <a:pt x="3"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74" name="Freeform 162"/>
            <p:cNvSpPr>
              <a:spLocks/>
            </p:cNvSpPr>
            <p:nvPr/>
          </p:nvSpPr>
          <p:spPr bwMode="auto">
            <a:xfrm>
              <a:off x="3822" y="2236"/>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75" name="Freeform 163"/>
            <p:cNvSpPr>
              <a:spLocks/>
            </p:cNvSpPr>
            <p:nvPr/>
          </p:nvSpPr>
          <p:spPr bwMode="auto">
            <a:xfrm>
              <a:off x="3822" y="219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6" name="Freeform 164"/>
            <p:cNvSpPr>
              <a:spLocks/>
            </p:cNvSpPr>
            <p:nvPr/>
          </p:nvSpPr>
          <p:spPr bwMode="auto">
            <a:xfrm>
              <a:off x="3822" y="214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7" name="Freeform 165"/>
            <p:cNvSpPr>
              <a:spLocks/>
            </p:cNvSpPr>
            <p:nvPr/>
          </p:nvSpPr>
          <p:spPr bwMode="auto">
            <a:xfrm>
              <a:off x="3822" y="210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8" name="Freeform 166"/>
            <p:cNvSpPr>
              <a:spLocks/>
            </p:cNvSpPr>
            <p:nvPr/>
          </p:nvSpPr>
          <p:spPr bwMode="auto">
            <a:xfrm>
              <a:off x="3822" y="205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9" name="Freeform 167"/>
            <p:cNvSpPr>
              <a:spLocks/>
            </p:cNvSpPr>
            <p:nvPr/>
          </p:nvSpPr>
          <p:spPr bwMode="auto">
            <a:xfrm>
              <a:off x="3822" y="201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0" name="Freeform 168"/>
            <p:cNvSpPr>
              <a:spLocks/>
            </p:cNvSpPr>
            <p:nvPr/>
          </p:nvSpPr>
          <p:spPr bwMode="auto">
            <a:xfrm>
              <a:off x="3822" y="196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1" name="Freeform 169"/>
            <p:cNvSpPr>
              <a:spLocks/>
            </p:cNvSpPr>
            <p:nvPr/>
          </p:nvSpPr>
          <p:spPr bwMode="auto">
            <a:xfrm>
              <a:off x="3822" y="192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2" name="Freeform 170"/>
            <p:cNvSpPr>
              <a:spLocks/>
            </p:cNvSpPr>
            <p:nvPr/>
          </p:nvSpPr>
          <p:spPr bwMode="auto">
            <a:xfrm>
              <a:off x="3822" y="187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3" name="Freeform 171"/>
            <p:cNvSpPr>
              <a:spLocks/>
            </p:cNvSpPr>
            <p:nvPr/>
          </p:nvSpPr>
          <p:spPr bwMode="auto">
            <a:xfrm>
              <a:off x="3822" y="183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84" name="Freeform 172"/>
            <p:cNvSpPr>
              <a:spLocks/>
            </p:cNvSpPr>
            <p:nvPr/>
          </p:nvSpPr>
          <p:spPr bwMode="auto">
            <a:xfrm>
              <a:off x="3822" y="178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85" name="Freeform 173"/>
            <p:cNvSpPr>
              <a:spLocks/>
            </p:cNvSpPr>
            <p:nvPr/>
          </p:nvSpPr>
          <p:spPr bwMode="auto">
            <a:xfrm>
              <a:off x="3822" y="1741"/>
              <a:ext cx="7" cy="33"/>
            </a:xfrm>
            <a:custGeom>
              <a:avLst/>
              <a:gdLst/>
              <a:ahLst/>
              <a:cxnLst>
                <a:cxn ang="0">
                  <a:pos x="0" y="29"/>
                </a:cxn>
                <a:cxn ang="0">
                  <a:pos x="1" y="30"/>
                </a:cxn>
                <a:cxn ang="0">
                  <a:pos x="2" y="31"/>
                </a:cxn>
                <a:cxn ang="0">
                  <a:pos x="3" y="33"/>
                </a:cxn>
                <a:cxn ang="0">
                  <a:pos x="5" y="33"/>
                </a:cxn>
                <a:cxn ang="0">
                  <a:pos x="6" y="31"/>
                </a:cxn>
                <a:cxn ang="0">
                  <a:pos x="7" y="30"/>
                </a:cxn>
                <a:cxn ang="0">
                  <a:pos x="7" y="29"/>
                </a:cxn>
                <a:cxn ang="0">
                  <a:pos x="7" y="28"/>
                </a:cxn>
                <a:cxn ang="0">
                  <a:pos x="7" y="3"/>
                </a:cxn>
                <a:cxn ang="0">
                  <a:pos x="7" y="2"/>
                </a:cxn>
                <a:cxn ang="0">
                  <a:pos x="6" y="0"/>
                </a:cxn>
                <a:cxn ang="0">
                  <a:pos x="5" y="0"/>
                </a:cxn>
                <a:cxn ang="0">
                  <a:pos x="3" y="0"/>
                </a:cxn>
                <a:cxn ang="0">
                  <a:pos x="2" y="0"/>
                </a:cxn>
                <a:cxn ang="0">
                  <a:pos x="1" y="2"/>
                </a:cxn>
                <a:cxn ang="0">
                  <a:pos x="0" y="3"/>
                </a:cxn>
                <a:cxn ang="0">
                  <a:pos x="0" y="4"/>
                </a:cxn>
                <a:cxn ang="0">
                  <a:pos x="0" y="29"/>
                </a:cxn>
              </a:cxnLst>
              <a:rect l="0" t="0" r="r" b="b"/>
              <a:pathLst>
                <a:path w="7" h="33">
                  <a:moveTo>
                    <a:pt x="0" y="29"/>
                  </a:moveTo>
                  <a:lnTo>
                    <a:pt x="1" y="30"/>
                  </a:lnTo>
                  <a:lnTo>
                    <a:pt x="2" y="31"/>
                  </a:lnTo>
                  <a:lnTo>
                    <a:pt x="3" y="33"/>
                  </a:lnTo>
                  <a:lnTo>
                    <a:pt x="5" y="33"/>
                  </a:lnTo>
                  <a:lnTo>
                    <a:pt x="6" y="31"/>
                  </a:lnTo>
                  <a:lnTo>
                    <a:pt x="7" y="30"/>
                  </a:lnTo>
                  <a:lnTo>
                    <a:pt x="7" y="29"/>
                  </a:lnTo>
                  <a:lnTo>
                    <a:pt x="7" y="28"/>
                  </a:lnTo>
                  <a:lnTo>
                    <a:pt x="7" y="3"/>
                  </a:lnTo>
                  <a:lnTo>
                    <a:pt x="7" y="2"/>
                  </a:lnTo>
                  <a:lnTo>
                    <a:pt x="6" y="0"/>
                  </a:lnTo>
                  <a:lnTo>
                    <a:pt x="5" y="0"/>
                  </a:lnTo>
                  <a:lnTo>
                    <a:pt x="3"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86" name="Freeform 174"/>
            <p:cNvSpPr>
              <a:spLocks/>
            </p:cNvSpPr>
            <p:nvPr/>
          </p:nvSpPr>
          <p:spPr bwMode="auto">
            <a:xfrm>
              <a:off x="3822" y="1697"/>
              <a:ext cx="7" cy="32"/>
            </a:xfrm>
            <a:custGeom>
              <a:avLst/>
              <a:gdLst/>
              <a:ahLst/>
              <a:cxnLst>
                <a:cxn ang="0">
                  <a:pos x="0" y="28"/>
                </a:cxn>
                <a:cxn ang="0">
                  <a:pos x="1" y="29"/>
                </a:cxn>
                <a:cxn ang="0">
                  <a:pos x="2" y="31"/>
                </a:cxn>
                <a:cxn ang="0">
                  <a:pos x="3" y="32"/>
                </a:cxn>
                <a:cxn ang="0">
                  <a:pos x="5" y="32"/>
                </a:cxn>
                <a:cxn ang="0">
                  <a:pos x="6" y="31"/>
                </a:cxn>
                <a:cxn ang="0">
                  <a:pos x="7" y="29"/>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29"/>
                  </a:lnTo>
                  <a:lnTo>
                    <a:pt x="2" y="31"/>
                  </a:lnTo>
                  <a:lnTo>
                    <a:pt x="3" y="32"/>
                  </a:lnTo>
                  <a:lnTo>
                    <a:pt x="5" y="32"/>
                  </a:lnTo>
                  <a:lnTo>
                    <a:pt x="6" y="31"/>
                  </a:lnTo>
                  <a:lnTo>
                    <a:pt x="7" y="29"/>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87" name="Freeform 175"/>
            <p:cNvSpPr>
              <a:spLocks/>
            </p:cNvSpPr>
            <p:nvPr/>
          </p:nvSpPr>
          <p:spPr bwMode="auto">
            <a:xfrm>
              <a:off x="3822" y="165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8" name="Freeform 176"/>
            <p:cNvSpPr>
              <a:spLocks/>
            </p:cNvSpPr>
            <p:nvPr/>
          </p:nvSpPr>
          <p:spPr bwMode="auto">
            <a:xfrm>
              <a:off x="3822" y="160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9" name="Freeform 177"/>
            <p:cNvSpPr>
              <a:spLocks/>
            </p:cNvSpPr>
            <p:nvPr/>
          </p:nvSpPr>
          <p:spPr bwMode="auto">
            <a:xfrm>
              <a:off x="3822" y="156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0" name="Freeform 178"/>
            <p:cNvSpPr>
              <a:spLocks/>
            </p:cNvSpPr>
            <p:nvPr/>
          </p:nvSpPr>
          <p:spPr bwMode="auto">
            <a:xfrm>
              <a:off x="3822" y="151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1" name="Freeform 179"/>
            <p:cNvSpPr>
              <a:spLocks/>
            </p:cNvSpPr>
            <p:nvPr/>
          </p:nvSpPr>
          <p:spPr bwMode="auto">
            <a:xfrm>
              <a:off x="3822" y="147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2" name="Freeform 180"/>
            <p:cNvSpPr>
              <a:spLocks/>
            </p:cNvSpPr>
            <p:nvPr/>
          </p:nvSpPr>
          <p:spPr bwMode="auto">
            <a:xfrm>
              <a:off x="3822" y="142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3" name="Freeform 181"/>
            <p:cNvSpPr>
              <a:spLocks/>
            </p:cNvSpPr>
            <p:nvPr/>
          </p:nvSpPr>
          <p:spPr bwMode="auto">
            <a:xfrm>
              <a:off x="3822" y="138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4" name="Freeform 182"/>
            <p:cNvSpPr>
              <a:spLocks/>
            </p:cNvSpPr>
            <p:nvPr/>
          </p:nvSpPr>
          <p:spPr bwMode="auto">
            <a:xfrm>
              <a:off x="3822" y="133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5" name="Freeform 183"/>
            <p:cNvSpPr>
              <a:spLocks/>
            </p:cNvSpPr>
            <p:nvPr/>
          </p:nvSpPr>
          <p:spPr bwMode="auto">
            <a:xfrm>
              <a:off x="3822" y="129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6" name="Freeform 184"/>
            <p:cNvSpPr>
              <a:spLocks/>
            </p:cNvSpPr>
            <p:nvPr/>
          </p:nvSpPr>
          <p:spPr bwMode="auto">
            <a:xfrm>
              <a:off x="3822" y="124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97" name="Freeform 185"/>
            <p:cNvSpPr>
              <a:spLocks/>
            </p:cNvSpPr>
            <p:nvPr/>
          </p:nvSpPr>
          <p:spPr bwMode="auto">
            <a:xfrm>
              <a:off x="3821" y="1202"/>
              <a:ext cx="8" cy="33"/>
            </a:xfrm>
            <a:custGeom>
              <a:avLst/>
              <a:gdLst/>
              <a:ahLst/>
              <a:cxnLst>
                <a:cxn ang="0">
                  <a:pos x="1" y="29"/>
                </a:cxn>
                <a:cxn ang="0">
                  <a:pos x="2" y="30"/>
                </a:cxn>
                <a:cxn ang="0">
                  <a:pos x="3" y="31"/>
                </a:cxn>
                <a:cxn ang="0">
                  <a:pos x="4" y="33"/>
                </a:cxn>
                <a:cxn ang="0">
                  <a:pos x="6" y="33"/>
                </a:cxn>
                <a:cxn ang="0">
                  <a:pos x="7" y="31"/>
                </a:cxn>
                <a:cxn ang="0">
                  <a:pos x="8" y="30"/>
                </a:cxn>
                <a:cxn ang="0">
                  <a:pos x="8" y="29"/>
                </a:cxn>
                <a:cxn ang="0">
                  <a:pos x="8" y="28"/>
                </a:cxn>
                <a:cxn ang="0">
                  <a:pos x="8" y="22"/>
                </a:cxn>
                <a:cxn ang="0">
                  <a:pos x="7" y="8"/>
                </a:cxn>
                <a:cxn ang="0">
                  <a:pos x="7" y="3"/>
                </a:cxn>
                <a:cxn ang="0">
                  <a:pos x="6" y="2"/>
                </a:cxn>
                <a:cxn ang="0">
                  <a:pos x="4" y="0"/>
                </a:cxn>
                <a:cxn ang="0">
                  <a:pos x="3" y="0"/>
                </a:cxn>
                <a:cxn ang="0">
                  <a:pos x="2" y="0"/>
                </a:cxn>
                <a:cxn ang="0">
                  <a:pos x="1" y="0"/>
                </a:cxn>
                <a:cxn ang="0">
                  <a:pos x="0" y="2"/>
                </a:cxn>
                <a:cxn ang="0">
                  <a:pos x="0" y="3"/>
                </a:cxn>
                <a:cxn ang="0">
                  <a:pos x="0" y="4"/>
                </a:cxn>
                <a:cxn ang="0">
                  <a:pos x="0" y="9"/>
                </a:cxn>
                <a:cxn ang="0">
                  <a:pos x="1" y="23"/>
                </a:cxn>
                <a:cxn ang="0">
                  <a:pos x="1" y="29"/>
                </a:cxn>
              </a:cxnLst>
              <a:rect l="0" t="0" r="r" b="b"/>
              <a:pathLst>
                <a:path w="8" h="33">
                  <a:moveTo>
                    <a:pt x="1" y="29"/>
                  </a:moveTo>
                  <a:lnTo>
                    <a:pt x="2" y="30"/>
                  </a:lnTo>
                  <a:lnTo>
                    <a:pt x="3" y="31"/>
                  </a:lnTo>
                  <a:lnTo>
                    <a:pt x="4" y="33"/>
                  </a:lnTo>
                  <a:lnTo>
                    <a:pt x="6" y="33"/>
                  </a:lnTo>
                  <a:lnTo>
                    <a:pt x="7" y="31"/>
                  </a:lnTo>
                  <a:lnTo>
                    <a:pt x="8" y="30"/>
                  </a:lnTo>
                  <a:lnTo>
                    <a:pt x="8" y="29"/>
                  </a:lnTo>
                  <a:lnTo>
                    <a:pt x="8" y="28"/>
                  </a:lnTo>
                  <a:lnTo>
                    <a:pt x="8" y="22"/>
                  </a:lnTo>
                  <a:lnTo>
                    <a:pt x="7" y="8"/>
                  </a:lnTo>
                  <a:lnTo>
                    <a:pt x="7" y="3"/>
                  </a:lnTo>
                  <a:lnTo>
                    <a:pt x="6" y="2"/>
                  </a:lnTo>
                  <a:lnTo>
                    <a:pt x="4" y="0"/>
                  </a:lnTo>
                  <a:lnTo>
                    <a:pt x="3" y="0"/>
                  </a:lnTo>
                  <a:lnTo>
                    <a:pt x="2" y="0"/>
                  </a:lnTo>
                  <a:lnTo>
                    <a:pt x="1" y="0"/>
                  </a:lnTo>
                  <a:lnTo>
                    <a:pt x="0" y="2"/>
                  </a:lnTo>
                  <a:lnTo>
                    <a:pt x="0" y="3"/>
                  </a:lnTo>
                  <a:lnTo>
                    <a:pt x="0" y="4"/>
                  </a:lnTo>
                  <a:lnTo>
                    <a:pt x="0" y="9"/>
                  </a:lnTo>
                  <a:lnTo>
                    <a:pt x="1" y="23"/>
                  </a:lnTo>
                  <a:lnTo>
                    <a:pt x="1" y="29"/>
                  </a:lnTo>
                  <a:close/>
                </a:path>
              </a:pathLst>
            </a:custGeom>
            <a:solidFill>
              <a:srgbClr val="000000"/>
            </a:solidFill>
            <a:ln w="9525">
              <a:noFill/>
              <a:round/>
              <a:headEnd/>
              <a:tailEnd/>
            </a:ln>
          </p:spPr>
          <p:txBody>
            <a:bodyPr/>
            <a:lstStyle/>
            <a:p>
              <a:endParaRPr lang="en-US"/>
            </a:p>
          </p:txBody>
        </p:sp>
        <p:sp>
          <p:nvSpPr>
            <p:cNvPr id="423098" name="Freeform 186"/>
            <p:cNvSpPr>
              <a:spLocks/>
            </p:cNvSpPr>
            <p:nvPr/>
          </p:nvSpPr>
          <p:spPr bwMode="auto">
            <a:xfrm>
              <a:off x="3806" y="1160"/>
              <a:ext cx="17" cy="30"/>
            </a:xfrm>
            <a:custGeom>
              <a:avLst/>
              <a:gdLst/>
              <a:ahLst/>
              <a:cxnLst>
                <a:cxn ang="0">
                  <a:pos x="11" y="27"/>
                </a:cxn>
                <a:cxn ang="0">
                  <a:pos x="11" y="29"/>
                </a:cxn>
                <a:cxn ang="0">
                  <a:pos x="12" y="30"/>
                </a:cxn>
                <a:cxn ang="0">
                  <a:pos x="13" y="30"/>
                </a:cxn>
                <a:cxn ang="0">
                  <a:pos x="14" y="30"/>
                </a:cxn>
                <a:cxn ang="0">
                  <a:pos x="15" y="30"/>
                </a:cxn>
                <a:cxn ang="0">
                  <a:pos x="16" y="29"/>
                </a:cxn>
                <a:cxn ang="0">
                  <a:pos x="17" y="27"/>
                </a:cxn>
                <a:cxn ang="0">
                  <a:pos x="17" y="26"/>
                </a:cxn>
                <a:cxn ang="0">
                  <a:pos x="16" y="23"/>
                </a:cxn>
                <a:cxn ang="0">
                  <a:pos x="12" y="11"/>
                </a:cxn>
                <a:cxn ang="0">
                  <a:pos x="7" y="2"/>
                </a:cxn>
                <a:cxn ang="0">
                  <a:pos x="7" y="1"/>
                </a:cxn>
                <a:cxn ang="0">
                  <a:pos x="6" y="0"/>
                </a:cxn>
                <a:cxn ang="0">
                  <a:pos x="5" y="0"/>
                </a:cxn>
                <a:cxn ang="0">
                  <a:pos x="4" y="0"/>
                </a:cxn>
                <a:cxn ang="0">
                  <a:pos x="3" y="0"/>
                </a:cxn>
                <a:cxn ang="0">
                  <a:pos x="2" y="1"/>
                </a:cxn>
                <a:cxn ang="0">
                  <a:pos x="0" y="2"/>
                </a:cxn>
                <a:cxn ang="0">
                  <a:pos x="0" y="3"/>
                </a:cxn>
                <a:cxn ang="0">
                  <a:pos x="5" y="13"/>
                </a:cxn>
                <a:cxn ang="0">
                  <a:pos x="9" y="24"/>
                </a:cxn>
                <a:cxn ang="0">
                  <a:pos x="11" y="27"/>
                </a:cxn>
              </a:cxnLst>
              <a:rect l="0" t="0" r="r" b="b"/>
              <a:pathLst>
                <a:path w="17" h="30">
                  <a:moveTo>
                    <a:pt x="11" y="27"/>
                  </a:moveTo>
                  <a:lnTo>
                    <a:pt x="11" y="29"/>
                  </a:lnTo>
                  <a:lnTo>
                    <a:pt x="12" y="30"/>
                  </a:lnTo>
                  <a:lnTo>
                    <a:pt x="13" y="30"/>
                  </a:lnTo>
                  <a:lnTo>
                    <a:pt x="14" y="30"/>
                  </a:lnTo>
                  <a:lnTo>
                    <a:pt x="15" y="30"/>
                  </a:lnTo>
                  <a:lnTo>
                    <a:pt x="16" y="29"/>
                  </a:lnTo>
                  <a:lnTo>
                    <a:pt x="17" y="27"/>
                  </a:lnTo>
                  <a:lnTo>
                    <a:pt x="17" y="26"/>
                  </a:lnTo>
                  <a:lnTo>
                    <a:pt x="16" y="23"/>
                  </a:lnTo>
                  <a:lnTo>
                    <a:pt x="12" y="11"/>
                  </a:lnTo>
                  <a:lnTo>
                    <a:pt x="7" y="2"/>
                  </a:lnTo>
                  <a:lnTo>
                    <a:pt x="7" y="1"/>
                  </a:lnTo>
                  <a:lnTo>
                    <a:pt x="6" y="0"/>
                  </a:lnTo>
                  <a:lnTo>
                    <a:pt x="5" y="0"/>
                  </a:lnTo>
                  <a:lnTo>
                    <a:pt x="4" y="0"/>
                  </a:lnTo>
                  <a:lnTo>
                    <a:pt x="3" y="0"/>
                  </a:lnTo>
                  <a:lnTo>
                    <a:pt x="2" y="1"/>
                  </a:lnTo>
                  <a:lnTo>
                    <a:pt x="0" y="2"/>
                  </a:lnTo>
                  <a:lnTo>
                    <a:pt x="0" y="3"/>
                  </a:lnTo>
                  <a:lnTo>
                    <a:pt x="5" y="13"/>
                  </a:lnTo>
                  <a:lnTo>
                    <a:pt x="9" y="24"/>
                  </a:lnTo>
                  <a:lnTo>
                    <a:pt x="11" y="27"/>
                  </a:lnTo>
                  <a:close/>
                </a:path>
              </a:pathLst>
            </a:custGeom>
            <a:solidFill>
              <a:srgbClr val="000000"/>
            </a:solidFill>
            <a:ln w="9525">
              <a:noFill/>
              <a:round/>
              <a:headEnd/>
              <a:tailEnd/>
            </a:ln>
          </p:spPr>
          <p:txBody>
            <a:bodyPr/>
            <a:lstStyle/>
            <a:p>
              <a:endParaRPr lang="en-US"/>
            </a:p>
          </p:txBody>
        </p:sp>
        <p:sp>
          <p:nvSpPr>
            <p:cNvPr id="423099" name="Freeform 187"/>
            <p:cNvSpPr>
              <a:spLocks/>
            </p:cNvSpPr>
            <p:nvPr/>
          </p:nvSpPr>
          <p:spPr bwMode="auto">
            <a:xfrm>
              <a:off x="3779" y="1124"/>
              <a:ext cx="24" cy="26"/>
            </a:xfrm>
            <a:custGeom>
              <a:avLst/>
              <a:gdLst/>
              <a:ahLst/>
              <a:cxnLst>
                <a:cxn ang="0">
                  <a:pos x="17" y="24"/>
                </a:cxn>
                <a:cxn ang="0">
                  <a:pos x="19" y="25"/>
                </a:cxn>
                <a:cxn ang="0">
                  <a:pos x="20" y="26"/>
                </a:cxn>
                <a:cxn ang="0">
                  <a:pos x="21" y="26"/>
                </a:cxn>
                <a:cxn ang="0">
                  <a:pos x="22" y="25"/>
                </a:cxn>
                <a:cxn ang="0">
                  <a:pos x="23" y="24"/>
                </a:cxn>
                <a:cxn ang="0">
                  <a:pos x="24" y="23"/>
                </a:cxn>
                <a:cxn ang="0">
                  <a:pos x="24" y="22"/>
                </a:cxn>
                <a:cxn ang="0">
                  <a:pos x="23" y="21"/>
                </a:cxn>
                <a:cxn ang="0">
                  <a:pos x="9" y="4"/>
                </a:cxn>
                <a:cxn ang="0">
                  <a:pos x="7" y="3"/>
                </a:cxn>
                <a:cxn ang="0">
                  <a:pos x="4" y="0"/>
                </a:cxn>
                <a:cxn ang="0">
                  <a:pos x="3" y="0"/>
                </a:cxn>
                <a:cxn ang="0">
                  <a:pos x="2" y="0"/>
                </a:cxn>
                <a:cxn ang="0">
                  <a:pos x="1" y="0"/>
                </a:cxn>
                <a:cxn ang="0">
                  <a:pos x="0" y="1"/>
                </a:cxn>
                <a:cxn ang="0">
                  <a:pos x="0" y="3"/>
                </a:cxn>
                <a:cxn ang="0">
                  <a:pos x="0" y="4"/>
                </a:cxn>
                <a:cxn ang="0">
                  <a:pos x="0" y="5"/>
                </a:cxn>
                <a:cxn ang="0">
                  <a:pos x="1" y="6"/>
                </a:cxn>
                <a:cxn ang="0">
                  <a:pos x="4" y="8"/>
                </a:cxn>
                <a:cxn ang="0">
                  <a:pos x="5" y="6"/>
                </a:cxn>
                <a:cxn ang="0">
                  <a:pos x="3" y="7"/>
                </a:cxn>
                <a:cxn ang="0">
                  <a:pos x="17" y="24"/>
                </a:cxn>
              </a:cxnLst>
              <a:rect l="0" t="0" r="r" b="b"/>
              <a:pathLst>
                <a:path w="24" h="26">
                  <a:moveTo>
                    <a:pt x="17" y="24"/>
                  </a:moveTo>
                  <a:lnTo>
                    <a:pt x="19" y="25"/>
                  </a:lnTo>
                  <a:lnTo>
                    <a:pt x="20" y="26"/>
                  </a:lnTo>
                  <a:lnTo>
                    <a:pt x="21" y="26"/>
                  </a:lnTo>
                  <a:lnTo>
                    <a:pt x="22" y="25"/>
                  </a:lnTo>
                  <a:lnTo>
                    <a:pt x="23" y="24"/>
                  </a:lnTo>
                  <a:lnTo>
                    <a:pt x="24" y="23"/>
                  </a:lnTo>
                  <a:lnTo>
                    <a:pt x="24" y="22"/>
                  </a:lnTo>
                  <a:lnTo>
                    <a:pt x="23" y="21"/>
                  </a:lnTo>
                  <a:lnTo>
                    <a:pt x="9" y="4"/>
                  </a:lnTo>
                  <a:lnTo>
                    <a:pt x="7" y="3"/>
                  </a:lnTo>
                  <a:lnTo>
                    <a:pt x="4" y="0"/>
                  </a:lnTo>
                  <a:lnTo>
                    <a:pt x="3" y="0"/>
                  </a:lnTo>
                  <a:lnTo>
                    <a:pt x="2" y="0"/>
                  </a:lnTo>
                  <a:lnTo>
                    <a:pt x="1" y="0"/>
                  </a:lnTo>
                  <a:lnTo>
                    <a:pt x="0" y="1"/>
                  </a:lnTo>
                  <a:lnTo>
                    <a:pt x="0" y="3"/>
                  </a:lnTo>
                  <a:lnTo>
                    <a:pt x="0" y="4"/>
                  </a:lnTo>
                  <a:lnTo>
                    <a:pt x="0" y="5"/>
                  </a:lnTo>
                  <a:lnTo>
                    <a:pt x="1" y="6"/>
                  </a:lnTo>
                  <a:lnTo>
                    <a:pt x="4" y="8"/>
                  </a:lnTo>
                  <a:lnTo>
                    <a:pt x="5" y="6"/>
                  </a:lnTo>
                  <a:lnTo>
                    <a:pt x="3" y="7"/>
                  </a:lnTo>
                  <a:lnTo>
                    <a:pt x="17" y="24"/>
                  </a:lnTo>
                  <a:close/>
                </a:path>
              </a:pathLst>
            </a:custGeom>
            <a:solidFill>
              <a:srgbClr val="000000"/>
            </a:solidFill>
            <a:ln w="9525">
              <a:noFill/>
              <a:round/>
              <a:headEnd/>
              <a:tailEnd/>
            </a:ln>
          </p:spPr>
          <p:txBody>
            <a:bodyPr/>
            <a:lstStyle/>
            <a:p>
              <a:endParaRPr lang="en-US"/>
            </a:p>
          </p:txBody>
        </p:sp>
        <p:sp>
          <p:nvSpPr>
            <p:cNvPr id="423100" name="Freeform 188"/>
            <p:cNvSpPr>
              <a:spLocks/>
            </p:cNvSpPr>
            <p:nvPr/>
          </p:nvSpPr>
          <p:spPr bwMode="auto">
            <a:xfrm>
              <a:off x="3740" y="1099"/>
              <a:ext cx="30" cy="19"/>
            </a:xfrm>
            <a:custGeom>
              <a:avLst/>
              <a:gdLst/>
              <a:ahLst/>
              <a:cxnLst>
                <a:cxn ang="0">
                  <a:pos x="24" y="19"/>
                </a:cxn>
                <a:cxn ang="0">
                  <a:pos x="25" y="19"/>
                </a:cxn>
                <a:cxn ang="0">
                  <a:pos x="26" y="19"/>
                </a:cxn>
                <a:cxn ang="0">
                  <a:pos x="27" y="19"/>
                </a:cxn>
                <a:cxn ang="0">
                  <a:pos x="29" y="18"/>
                </a:cxn>
                <a:cxn ang="0">
                  <a:pos x="30" y="17"/>
                </a:cxn>
                <a:cxn ang="0">
                  <a:pos x="30" y="16"/>
                </a:cxn>
                <a:cxn ang="0">
                  <a:pos x="29" y="15"/>
                </a:cxn>
                <a:cxn ang="0">
                  <a:pos x="27" y="14"/>
                </a:cxn>
                <a:cxn ang="0">
                  <a:pos x="25" y="11"/>
                </a:cxn>
                <a:cxn ang="0">
                  <a:pos x="14" y="5"/>
                </a:cxn>
                <a:cxn ang="0">
                  <a:pos x="13" y="4"/>
                </a:cxn>
                <a:cxn ang="0">
                  <a:pos x="4" y="0"/>
                </a:cxn>
                <a:cxn ang="0">
                  <a:pos x="3" y="0"/>
                </a:cxn>
                <a:cxn ang="0">
                  <a:pos x="2" y="1"/>
                </a:cxn>
                <a:cxn ang="0">
                  <a:pos x="1" y="2"/>
                </a:cxn>
                <a:cxn ang="0">
                  <a:pos x="0" y="3"/>
                </a:cxn>
                <a:cxn ang="0">
                  <a:pos x="0" y="4"/>
                </a:cxn>
                <a:cxn ang="0">
                  <a:pos x="1" y="5"/>
                </a:cxn>
                <a:cxn ang="0">
                  <a:pos x="2" y="6"/>
                </a:cxn>
                <a:cxn ang="0">
                  <a:pos x="3" y="6"/>
                </a:cxn>
                <a:cxn ang="0">
                  <a:pos x="12" y="10"/>
                </a:cxn>
                <a:cxn ang="0">
                  <a:pos x="13" y="7"/>
                </a:cxn>
                <a:cxn ang="0">
                  <a:pos x="11" y="10"/>
                </a:cxn>
                <a:cxn ang="0">
                  <a:pos x="22" y="17"/>
                </a:cxn>
                <a:cxn ang="0">
                  <a:pos x="24" y="19"/>
                </a:cxn>
              </a:cxnLst>
              <a:rect l="0" t="0" r="r" b="b"/>
              <a:pathLst>
                <a:path w="30" h="19">
                  <a:moveTo>
                    <a:pt x="24" y="19"/>
                  </a:moveTo>
                  <a:lnTo>
                    <a:pt x="25" y="19"/>
                  </a:lnTo>
                  <a:lnTo>
                    <a:pt x="26" y="19"/>
                  </a:lnTo>
                  <a:lnTo>
                    <a:pt x="27" y="19"/>
                  </a:lnTo>
                  <a:lnTo>
                    <a:pt x="29" y="18"/>
                  </a:lnTo>
                  <a:lnTo>
                    <a:pt x="30" y="17"/>
                  </a:lnTo>
                  <a:lnTo>
                    <a:pt x="30" y="16"/>
                  </a:lnTo>
                  <a:lnTo>
                    <a:pt x="29" y="15"/>
                  </a:lnTo>
                  <a:lnTo>
                    <a:pt x="27" y="14"/>
                  </a:lnTo>
                  <a:lnTo>
                    <a:pt x="25" y="11"/>
                  </a:lnTo>
                  <a:lnTo>
                    <a:pt x="14" y="5"/>
                  </a:lnTo>
                  <a:lnTo>
                    <a:pt x="13" y="4"/>
                  </a:lnTo>
                  <a:lnTo>
                    <a:pt x="4" y="0"/>
                  </a:lnTo>
                  <a:lnTo>
                    <a:pt x="3" y="0"/>
                  </a:lnTo>
                  <a:lnTo>
                    <a:pt x="2" y="1"/>
                  </a:lnTo>
                  <a:lnTo>
                    <a:pt x="1" y="2"/>
                  </a:lnTo>
                  <a:lnTo>
                    <a:pt x="0" y="3"/>
                  </a:lnTo>
                  <a:lnTo>
                    <a:pt x="0" y="4"/>
                  </a:lnTo>
                  <a:lnTo>
                    <a:pt x="1" y="5"/>
                  </a:lnTo>
                  <a:lnTo>
                    <a:pt x="2" y="6"/>
                  </a:lnTo>
                  <a:lnTo>
                    <a:pt x="3" y="6"/>
                  </a:lnTo>
                  <a:lnTo>
                    <a:pt x="12" y="10"/>
                  </a:lnTo>
                  <a:lnTo>
                    <a:pt x="13" y="7"/>
                  </a:lnTo>
                  <a:lnTo>
                    <a:pt x="11" y="10"/>
                  </a:lnTo>
                  <a:lnTo>
                    <a:pt x="22" y="17"/>
                  </a:lnTo>
                  <a:lnTo>
                    <a:pt x="24" y="19"/>
                  </a:lnTo>
                  <a:close/>
                </a:path>
              </a:pathLst>
            </a:custGeom>
            <a:solidFill>
              <a:srgbClr val="000000"/>
            </a:solidFill>
            <a:ln w="9525">
              <a:noFill/>
              <a:round/>
              <a:headEnd/>
              <a:tailEnd/>
            </a:ln>
          </p:spPr>
          <p:txBody>
            <a:bodyPr/>
            <a:lstStyle/>
            <a:p>
              <a:endParaRPr lang="en-US"/>
            </a:p>
          </p:txBody>
        </p:sp>
        <p:sp>
          <p:nvSpPr>
            <p:cNvPr id="423101" name="Freeform 189"/>
            <p:cNvSpPr>
              <a:spLocks/>
            </p:cNvSpPr>
            <p:nvPr/>
          </p:nvSpPr>
          <p:spPr bwMode="auto">
            <a:xfrm>
              <a:off x="3695" y="1088"/>
              <a:ext cx="32" cy="11"/>
            </a:xfrm>
            <a:custGeom>
              <a:avLst/>
              <a:gdLst/>
              <a:ahLst/>
              <a:cxnLst>
                <a:cxn ang="0">
                  <a:pos x="29" y="11"/>
                </a:cxn>
                <a:cxn ang="0">
                  <a:pos x="30" y="11"/>
                </a:cxn>
                <a:cxn ang="0">
                  <a:pos x="31" y="10"/>
                </a:cxn>
                <a:cxn ang="0">
                  <a:pos x="32" y="9"/>
                </a:cxn>
                <a:cxn ang="0">
                  <a:pos x="32" y="8"/>
                </a:cxn>
                <a:cxn ang="0">
                  <a:pos x="32" y="6"/>
                </a:cxn>
                <a:cxn ang="0">
                  <a:pos x="32" y="5"/>
                </a:cxn>
                <a:cxn ang="0">
                  <a:pos x="31" y="4"/>
                </a:cxn>
                <a:cxn ang="0">
                  <a:pos x="30" y="4"/>
                </a:cxn>
                <a:cxn ang="0">
                  <a:pos x="20" y="2"/>
                </a:cxn>
                <a:cxn ang="0">
                  <a:pos x="6" y="0"/>
                </a:cxn>
                <a:cxn ang="0">
                  <a:pos x="4" y="0"/>
                </a:cxn>
                <a:cxn ang="0">
                  <a:pos x="2" y="0"/>
                </a:cxn>
                <a:cxn ang="0">
                  <a:pos x="1" y="0"/>
                </a:cxn>
                <a:cxn ang="0">
                  <a:pos x="0" y="1"/>
                </a:cxn>
                <a:cxn ang="0">
                  <a:pos x="0" y="2"/>
                </a:cxn>
                <a:cxn ang="0">
                  <a:pos x="0" y="3"/>
                </a:cxn>
                <a:cxn ang="0">
                  <a:pos x="0" y="4"/>
                </a:cxn>
                <a:cxn ang="0">
                  <a:pos x="1" y="5"/>
                </a:cxn>
                <a:cxn ang="0">
                  <a:pos x="2" y="6"/>
                </a:cxn>
                <a:cxn ang="0">
                  <a:pos x="3" y="6"/>
                </a:cxn>
                <a:cxn ang="0">
                  <a:pos x="6" y="6"/>
                </a:cxn>
                <a:cxn ang="0">
                  <a:pos x="6" y="3"/>
                </a:cxn>
                <a:cxn ang="0">
                  <a:pos x="4" y="6"/>
                </a:cxn>
                <a:cxn ang="0">
                  <a:pos x="19" y="9"/>
                </a:cxn>
                <a:cxn ang="0">
                  <a:pos x="29" y="11"/>
                </a:cxn>
              </a:cxnLst>
              <a:rect l="0" t="0" r="r" b="b"/>
              <a:pathLst>
                <a:path w="32" h="11">
                  <a:moveTo>
                    <a:pt x="29" y="11"/>
                  </a:moveTo>
                  <a:lnTo>
                    <a:pt x="30" y="11"/>
                  </a:lnTo>
                  <a:lnTo>
                    <a:pt x="31" y="10"/>
                  </a:lnTo>
                  <a:lnTo>
                    <a:pt x="32" y="9"/>
                  </a:lnTo>
                  <a:lnTo>
                    <a:pt x="32" y="8"/>
                  </a:lnTo>
                  <a:lnTo>
                    <a:pt x="32" y="6"/>
                  </a:lnTo>
                  <a:lnTo>
                    <a:pt x="32" y="5"/>
                  </a:lnTo>
                  <a:lnTo>
                    <a:pt x="31" y="4"/>
                  </a:lnTo>
                  <a:lnTo>
                    <a:pt x="30" y="4"/>
                  </a:lnTo>
                  <a:lnTo>
                    <a:pt x="20" y="2"/>
                  </a:lnTo>
                  <a:lnTo>
                    <a:pt x="6" y="0"/>
                  </a:lnTo>
                  <a:lnTo>
                    <a:pt x="4" y="0"/>
                  </a:lnTo>
                  <a:lnTo>
                    <a:pt x="2" y="0"/>
                  </a:lnTo>
                  <a:lnTo>
                    <a:pt x="1" y="0"/>
                  </a:lnTo>
                  <a:lnTo>
                    <a:pt x="0" y="1"/>
                  </a:lnTo>
                  <a:lnTo>
                    <a:pt x="0" y="2"/>
                  </a:lnTo>
                  <a:lnTo>
                    <a:pt x="0" y="3"/>
                  </a:lnTo>
                  <a:lnTo>
                    <a:pt x="0" y="4"/>
                  </a:lnTo>
                  <a:lnTo>
                    <a:pt x="1" y="5"/>
                  </a:lnTo>
                  <a:lnTo>
                    <a:pt x="2" y="6"/>
                  </a:lnTo>
                  <a:lnTo>
                    <a:pt x="3" y="6"/>
                  </a:lnTo>
                  <a:lnTo>
                    <a:pt x="6" y="6"/>
                  </a:lnTo>
                  <a:lnTo>
                    <a:pt x="6" y="3"/>
                  </a:lnTo>
                  <a:lnTo>
                    <a:pt x="4" y="6"/>
                  </a:lnTo>
                  <a:lnTo>
                    <a:pt x="19" y="9"/>
                  </a:lnTo>
                  <a:lnTo>
                    <a:pt x="29" y="11"/>
                  </a:lnTo>
                  <a:close/>
                </a:path>
              </a:pathLst>
            </a:custGeom>
            <a:solidFill>
              <a:srgbClr val="000000"/>
            </a:solidFill>
            <a:ln w="9525">
              <a:noFill/>
              <a:round/>
              <a:headEnd/>
              <a:tailEnd/>
            </a:ln>
          </p:spPr>
          <p:txBody>
            <a:bodyPr/>
            <a:lstStyle/>
            <a:p>
              <a:endParaRPr lang="en-US"/>
            </a:p>
          </p:txBody>
        </p:sp>
        <p:sp>
          <p:nvSpPr>
            <p:cNvPr id="423102" name="Freeform 190"/>
            <p:cNvSpPr>
              <a:spLocks/>
            </p:cNvSpPr>
            <p:nvPr/>
          </p:nvSpPr>
          <p:spPr bwMode="auto">
            <a:xfrm>
              <a:off x="3648" y="1087"/>
              <a:ext cx="34" cy="6"/>
            </a:xfrm>
            <a:custGeom>
              <a:avLst/>
              <a:gdLst/>
              <a:ahLst/>
              <a:cxnLst>
                <a:cxn ang="0">
                  <a:pos x="30" y="6"/>
                </a:cxn>
                <a:cxn ang="0">
                  <a:pos x="31" y="6"/>
                </a:cxn>
                <a:cxn ang="0">
                  <a:pos x="32" y="5"/>
                </a:cxn>
                <a:cxn ang="0">
                  <a:pos x="34" y="4"/>
                </a:cxn>
                <a:cxn ang="0">
                  <a:pos x="34"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4" h="6">
                  <a:moveTo>
                    <a:pt x="30" y="6"/>
                  </a:moveTo>
                  <a:lnTo>
                    <a:pt x="31" y="6"/>
                  </a:lnTo>
                  <a:lnTo>
                    <a:pt x="32" y="5"/>
                  </a:lnTo>
                  <a:lnTo>
                    <a:pt x="34" y="4"/>
                  </a:lnTo>
                  <a:lnTo>
                    <a:pt x="34"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3" name="Freeform 191"/>
            <p:cNvSpPr>
              <a:spLocks/>
            </p:cNvSpPr>
            <p:nvPr/>
          </p:nvSpPr>
          <p:spPr bwMode="auto">
            <a:xfrm>
              <a:off x="3601" y="1087"/>
              <a:ext cx="34" cy="6"/>
            </a:xfrm>
            <a:custGeom>
              <a:avLst/>
              <a:gdLst/>
              <a:ahLst/>
              <a:cxnLst>
                <a:cxn ang="0">
                  <a:pos x="30" y="6"/>
                </a:cxn>
                <a:cxn ang="0">
                  <a:pos x="32" y="6"/>
                </a:cxn>
                <a:cxn ang="0">
                  <a:pos x="33" y="5"/>
                </a:cxn>
                <a:cxn ang="0">
                  <a:pos x="34" y="4"/>
                </a:cxn>
                <a:cxn ang="0">
                  <a:pos x="34" y="3"/>
                </a:cxn>
                <a:cxn ang="0">
                  <a:pos x="33" y="2"/>
                </a:cxn>
                <a:cxn ang="0">
                  <a:pos x="32" y="1"/>
                </a:cxn>
                <a:cxn ang="0">
                  <a:pos x="30" y="0"/>
                </a:cxn>
                <a:cxn ang="0">
                  <a:pos x="29" y="0"/>
                </a:cxn>
                <a:cxn ang="0">
                  <a:pos x="3" y="0"/>
                </a:cxn>
                <a:cxn ang="0">
                  <a:pos x="1" y="1"/>
                </a:cxn>
                <a:cxn ang="0">
                  <a:pos x="0" y="2"/>
                </a:cxn>
                <a:cxn ang="0">
                  <a:pos x="0" y="3"/>
                </a:cxn>
                <a:cxn ang="0">
                  <a:pos x="0" y="4"/>
                </a:cxn>
                <a:cxn ang="0">
                  <a:pos x="0" y="5"/>
                </a:cxn>
                <a:cxn ang="0">
                  <a:pos x="1" y="6"/>
                </a:cxn>
                <a:cxn ang="0">
                  <a:pos x="3" y="6"/>
                </a:cxn>
                <a:cxn ang="0">
                  <a:pos x="4" y="6"/>
                </a:cxn>
                <a:cxn ang="0">
                  <a:pos x="30" y="6"/>
                </a:cxn>
              </a:cxnLst>
              <a:rect l="0" t="0" r="r" b="b"/>
              <a:pathLst>
                <a:path w="34" h="6">
                  <a:moveTo>
                    <a:pt x="30" y="6"/>
                  </a:moveTo>
                  <a:lnTo>
                    <a:pt x="32" y="6"/>
                  </a:lnTo>
                  <a:lnTo>
                    <a:pt x="33" y="5"/>
                  </a:lnTo>
                  <a:lnTo>
                    <a:pt x="34" y="4"/>
                  </a:lnTo>
                  <a:lnTo>
                    <a:pt x="34" y="3"/>
                  </a:lnTo>
                  <a:lnTo>
                    <a:pt x="33" y="2"/>
                  </a:lnTo>
                  <a:lnTo>
                    <a:pt x="32" y="1"/>
                  </a:lnTo>
                  <a:lnTo>
                    <a:pt x="30" y="0"/>
                  </a:lnTo>
                  <a:lnTo>
                    <a:pt x="29" y="0"/>
                  </a:lnTo>
                  <a:lnTo>
                    <a:pt x="3" y="0"/>
                  </a:lnTo>
                  <a:lnTo>
                    <a:pt x="1" y="1"/>
                  </a:lnTo>
                  <a:lnTo>
                    <a:pt x="0" y="2"/>
                  </a:lnTo>
                  <a:lnTo>
                    <a:pt x="0" y="3"/>
                  </a:lnTo>
                  <a:lnTo>
                    <a:pt x="0" y="4"/>
                  </a:lnTo>
                  <a:lnTo>
                    <a:pt x="0" y="5"/>
                  </a:lnTo>
                  <a:lnTo>
                    <a:pt x="1" y="6"/>
                  </a:lnTo>
                  <a:lnTo>
                    <a:pt x="3" y="6"/>
                  </a:lnTo>
                  <a:lnTo>
                    <a:pt x="4" y="6"/>
                  </a:lnTo>
                  <a:lnTo>
                    <a:pt x="30" y="6"/>
                  </a:lnTo>
                  <a:close/>
                </a:path>
              </a:pathLst>
            </a:custGeom>
            <a:solidFill>
              <a:srgbClr val="000000"/>
            </a:solidFill>
            <a:ln w="9525">
              <a:noFill/>
              <a:round/>
              <a:headEnd/>
              <a:tailEnd/>
            </a:ln>
          </p:spPr>
          <p:txBody>
            <a:bodyPr/>
            <a:lstStyle/>
            <a:p>
              <a:endParaRPr lang="en-US"/>
            </a:p>
          </p:txBody>
        </p:sp>
        <p:sp>
          <p:nvSpPr>
            <p:cNvPr id="423104" name="Freeform 192"/>
            <p:cNvSpPr>
              <a:spLocks/>
            </p:cNvSpPr>
            <p:nvPr/>
          </p:nvSpPr>
          <p:spPr bwMode="auto">
            <a:xfrm>
              <a:off x="3554" y="1087"/>
              <a:ext cx="34" cy="6"/>
            </a:xfrm>
            <a:custGeom>
              <a:avLst/>
              <a:gdLst/>
              <a:ahLst/>
              <a:cxnLst>
                <a:cxn ang="0">
                  <a:pos x="31" y="6"/>
                </a:cxn>
                <a:cxn ang="0">
                  <a:pos x="32" y="6"/>
                </a:cxn>
                <a:cxn ang="0">
                  <a:pos x="33" y="5"/>
                </a:cxn>
                <a:cxn ang="0">
                  <a:pos x="34" y="4"/>
                </a:cxn>
                <a:cxn ang="0">
                  <a:pos x="34" y="3"/>
                </a:cxn>
                <a:cxn ang="0">
                  <a:pos x="33" y="2"/>
                </a:cxn>
                <a:cxn ang="0">
                  <a:pos x="32" y="1"/>
                </a:cxn>
                <a:cxn ang="0">
                  <a:pos x="31" y="0"/>
                </a:cxn>
                <a:cxn ang="0">
                  <a:pos x="29" y="0"/>
                </a:cxn>
                <a:cxn ang="0">
                  <a:pos x="3" y="0"/>
                </a:cxn>
                <a:cxn ang="0">
                  <a:pos x="2" y="1"/>
                </a:cxn>
                <a:cxn ang="0">
                  <a:pos x="0" y="2"/>
                </a:cxn>
                <a:cxn ang="0">
                  <a:pos x="0" y="3"/>
                </a:cxn>
                <a:cxn ang="0">
                  <a:pos x="0" y="4"/>
                </a:cxn>
                <a:cxn ang="0">
                  <a:pos x="0" y="5"/>
                </a:cxn>
                <a:cxn ang="0">
                  <a:pos x="2" y="6"/>
                </a:cxn>
                <a:cxn ang="0">
                  <a:pos x="3" y="6"/>
                </a:cxn>
                <a:cxn ang="0">
                  <a:pos x="4" y="6"/>
                </a:cxn>
                <a:cxn ang="0">
                  <a:pos x="31" y="6"/>
                </a:cxn>
              </a:cxnLst>
              <a:rect l="0" t="0" r="r" b="b"/>
              <a:pathLst>
                <a:path w="34" h="6">
                  <a:moveTo>
                    <a:pt x="31" y="6"/>
                  </a:moveTo>
                  <a:lnTo>
                    <a:pt x="32" y="6"/>
                  </a:lnTo>
                  <a:lnTo>
                    <a:pt x="33" y="5"/>
                  </a:lnTo>
                  <a:lnTo>
                    <a:pt x="34" y="4"/>
                  </a:lnTo>
                  <a:lnTo>
                    <a:pt x="34" y="3"/>
                  </a:lnTo>
                  <a:lnTo>
                    <a:pt x="33" y="2"/>
                  </a:lnTo>
                  <a:lnTo>
                    <a:pt x="32" y="1"/>
                  </a:lnTo>
                  <a:lnTo>
                    <a:pt x="31" y="0"/>
                  </a:lnTo>
                  <a:lnTo>
                    <a:pt x="29" y="0"/>
                  </a:lnTo>
                  <a:lnTo>
                    <a:pt x="3" y="0"/>
                  </a:lnTo>
                  <a:lnTo>
                    <a:pt x="2" y="1"/>
                  </a:lnTo>
                  <a:lnTo>
                    <a:pt x="0" y="2"/>
                  </a:lnTo>
                  <a:lnTo>
                    <a:pt x="0" y="3"/>
                  </a:lnTo>
                  <a:lnTo>
                    <a:pt x="0" y="4"/>
                  </a:lnTo>
                  <a:lnTo>
                    <a:pt x="0" y="5"/>
                  </a:lnTo>
                  <a:lnTo>
                    <a:pt x="2" y="6"/>
                  </a:lnTo>
                  <a:lnTo>
                    <a:pt x="3" y="6"/>
                  </a:lnTo>
                  <a:lnTo>
                    <a:pt x="4" y="6"/>
                  </a:lnTo>
                  <a:lnTo>
                    <a:pt x="31" y="6"/>
                  </a:lnTo>
                  <a:close/>
                </a:path>
              </a:pathLst>
            </a:custGeom>
            <a:solidFill>
              <a:srgbClr val="000000"/>
            </a:solidFill>
            <a:ln w="9525">
              <a:noFill/>
              <a:round/>
              <a:headEnd/>
              <a:tailEnd/>
            </a:ln>
          </p:spPr>
          <p:txBody>
            <a:bodyPr/>
            <a:lstStyle/>
            <a:p>
              <a:endParaRPr lang="en-US"/>
            </a:p>
          </p:txBody>
        </p:sp>
        <p:sp>
          <p:nvSpPr>
            <p:cNvPr id="423105" name="Freeform 193"/>
            <p:cNvSpPr>
              <a:spLocks/>
            </p:cNvSpPr>
            <p:nvPr/>
          </p:nvSpPr>
          <p:spPr bwMode="auto">
            <a:xfrm>
              <a:off x="3508"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6" name="Freeform 194"/>
            <p:cNvSpPr>
              <a:spLocks/>
            </p:cNvSpPr>
            <p:nvPr/>
          </p:nvSpPr>
          <p:spPr bwMode="auto">
            <a:xfrm>
              <a:off x="3461"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7" name="Freeform 195"/>
            <p:cNvSpPr>
              <a:spLocks/>
            </p:cNvSpPr>
            <p:nvPr/>
          </p:nvSpPr>
          <p:spPr bwMode="auto">
            <a:xfrm>
              <a:off x="3414"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8" name="Freeform 196"/>
            <p:cNvSpPr>
              <a:spLocks/>
            </p:cNvSpPr>
            <p:nvPr/>
          </p:nvSpPr>
          <p:spPr bwMode="auto">
            <a:xfrm>
              <a:off x="3367" y="1087"/>
              <a:ext cx="34" cy="6"/>
            </a:xfrm>
            <a:custGeom>
              <a:avLst/>
              <a:gdLst/>
              <a:ahLst/>
              <a:cxnLst>
                <a:cxn ang="0">
                  <a:pos x="30" y="6"/>
                </a:cxn>
                <a:cxn ang="0">
                  <a:pos x="31" y="6"/>
                </a:cxn>
                <a:cxn ang="0">
                  <a:pos x="32" y="5"/>
                </a:cxn>
                <a:cxn ang="0">
                  <a:pos x="34" y="4"/>
                </a:cxn>
                <a:cxn ang="0">
                  <a:pos x="34"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4" h="6">
                  <a:moveTo>
                    <a:pt x="30" y="6"/>
                  </a:moveTo>
                  <a:lnTo>
                    <a:pt x="31" y="6"/>
                  </a:lnTo>
                  <a:lnTo>
                    <a:pt x="32" y="5"/>
                  </a:lnTo>
                  <a:lnTo>
                    <a:pt x="34" y="4"/>
                  </a:lnTo>
                  <a:lnTo>
                    <a:pt x="34"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9" name="Freeform 197"/>
            <p:cNvSpPr>
              <a:spLocks/>
            </p:cNvSpPr>
            <p:nvPr/>
          </p:nvSpPr>
          <p:spPr bwMode="auto">
            <a:xfrm>
              <a:off x="3320" y="1087"/>
              <a:ext cx="34" cy="6"/>
            </a:xfrm>
            <a:custGeom>
              <a:avLst/>
              <a:gdLst/>
              <a:ahLst/>
              <a:cxnLst>
                <a:cxn ang="0">
                  <a:pos x="30" y="6"/>
                </a:cxn>
                <a:cxn ang="0">
                  <a:pos x="32" y="6"/>
                </a:cxn>
                <a:cxn ang="0">
                  <a:pos x="33" y="5"/>
                </a:cxn>
                <a:cxn ang="0">
                  <a:pos x="34" y="4"/>
                </a:cxn>
                <a:cxn ang="0">
                  <a:pos x="34" y="3"/>
                </a:cxn>
                <a:cxn ang="0">
                  <a:pos x="33" y="2"/>
                </a:cxn>
                <a:cxn ang="0">
                  <a:pos x="32" y="1"/>
                </a:cxn>
                <a:cxn ang="0">
                  <a:pos x="30" y="0"/>
                </a:cxn>
                <a:cxn ang="0">
                  <a:pos x="29" y="0"/>
                </a:cxn>
                <a:cxn ang="0">
                  <a:pos x="3" y="0"/>
                </a:cxn>
                <a:cxn ang="0">
                  <a:pos x="1" y="1"/>
                </a:cxn>
                <a:cxn ang="0">
                  <a:pos x="0" y="2"/>
                </a:cxn>
                <a:cxn ang="0">
                  <a:pos x="0" y="3"/>
                </a:cxn>
                <a:cxn ang="0">
                  <a:pos x="0" y="4"/>
                </a:cxn>
                <a:cxn ang="0">
                  <a:pos x="0" y="5"/>
                </a:cxn>
                <a:cxn ang="0">
                  <a:pos x="1" y="6"/>
                </a:cxn>
                <a:cxn ang="0">
                  <a:pos x="3" y="6"/>
                </a:cxn>
                <a:cxn ang="0">
                  <a:pos x="4" y="6"/>
                </a:cxn>
                <a:cxn ang="0">
                  <a:pos x="30" y="6"/>
                </a:cxn>
              </a:cxnLst>
              <a:rect l="0" t="0" r="r" b="b"/>
              <a:pathLst>
                <a:path w="34" h="6">
                  <a:moveTo>
                    <a:pt x="30" y="6"/>
                  </a:moveTo>
                  <a:lnTo>
                    <a:pt x="32" y="6"/>
                  </a:lnTo>
                  <a:lnTo>
                    <a:pt x="33" y="5"/>
                  </a:lnTo>
                  <a:lnTo>
                    <a:pt x="34" y="4"/>
                  </a:lnTo>
                  <a:lnTo>
                    <a:pt x="34" y="3"/>
                  </a:lnTo>
                  <a:lnTo>
                    <a:pt x="33" y="2"/>
                  </a:lnTo>
                  <a:lnTo>
                    <a:pt x="32" y="1"/>
                  </a:lnTo>
                  <a:lnTo>
                    <a:pt x="30" y="0"/>
                  </a:lnTo>
                  <a:lnTo>
                    <a:pt x="29" y="0"/>
                  </a:lnTo>
                  <a:lnTo>
                    <a:pt x="3" y="0"/>
                  </a:lnTo>
                  <a:lnTo>
                    <a:pt x="1" y="1"/>
                  </a:lnTo>
                  <a:lnTo>
                    <a:pt x="0" y="2"/>
                  </a:lnTo>
                  <a:lnTo>
                    <a:pt x="0" y="3"/>
                  </a:lnTo>
                  <a:lnTo>
                    <a:pt x="0" y="4"/>
                  </a:lnTo>
                  <a:lnTo>
                    <a:pt x="0" y="5"/>
                  </a:lnTo>
                  <a:lnTo>
                    <a:pt x="1" y="6"/>
                  </a:lnTo>
                  <a:lnTo>
                    <a:pt x="3" y="6"/>
                  </a:lnTo>
                  <a:lnTo>
                    <a:pt x="4" y="6"/>
                  </a:lnTo>
                  <a:lnTo>
                    <a:pt x="30" y="6"/>
                  </a:lnTo>
                  <a:close/>
                </a:path>
              </a:pathLst>
            </a:custGeom>
            <a:solidFill>
              <a:srgbClr val="000000"/>
            </a:solidFill>
            <a:ln w="9525">
              <a:noFill/>
              <a:round/>
              <a:headEnd/>
              <a:tailEnd/>
            </a:ln>
          </p:spPr>
          <p:txBody>
            <a:bodyPr/>
            <a:lstStyle/>
            <a:p>
              <a:endParaRPr lang="en-US"/>
            </a:p>
          </p:txBody>
        </p:sp>
        <p:sp>
          <p:nvSpPr>
            <p:cNvPr id="423110" name="Freeform 198"/>
            <p:cNvSpPr>
              <a:spLocks/>
            </p:cNvSpPr>
            <p:nvPr/>
          </p:nvSpPr>
          <p:spPr bwMode="auto">
            <a:xfrm>
              <a:off x="3273" y="1087"/>
              <a:ext cx="34" cy="6"/>
            </a:xfrm>
            <a:custGeom>
              <a:avLst/>
              <a:gdLst/>
              <a:ahLst/>
              <a:cxnLst>
                <a:cxn ang="0">
                  <a:pos x="31" y="6"/>
                </a:cxn>
                <a:cxn ang="0">
                  <a:pos x="32" y="6"/>
                </a:cxn>
                <a:cxn ang="0">
                  <a:pos x="33" y="5"/>
                </a:cxn>
                <a:cxn ang="0">
                  <a:pos x="34" y="4"/>
                </a:cxn>
                <a:cxn ang="0">
                  <a:pos x="34" y="3"/>
                </a:cxn>
                <a:cxn ang="0">
                  <a:pos x="33" y="2"/>
                </a:cxn>
                <a:cxn ang="0">
                  <a:pos x="32" y="1"/>
                </a:cxn>
                <a:cxn ang="0">
                  <a:pos x="31" y="0"/>
                </a:cxn>
                <a:cxn ang="0">
                  <a:pos x="29" y="0"/>
                </a:cxn>
                <a:cxn ang="0">
                  <a:pos x="3" y="0"/>
                </a:cxn>
                <a:cxn ang="0">
                  <a:pos x="2" y="1"/>
                </a:cxn>
                <a:cxn ang="0">
                  <a:pos x="0" y="2"/>
                </a:cxn>
                <a:cxn ang="0">
                  <a:pos x="0" y="3"/>
                </a:cxn>
                <a:cxn ang="0">
                  <a:pos x="0" y="4"/>
                </a:cxn>
                <a:cxn ang="0">
                  <a:pos x="0" y="5"/>
                </a:cxn>
                <a:cxn ang="0">
                  <a:pos x="2" y="6"/>
                </a:cxn>
                <a:cxn ang="0">
                  <a:pos x="3" y="6"/>
                </a:cxn>
                <a:cxn ang="0">
                  <a:pos x="4" y="6"/>
                </a:cxn>
                <a:cxn ang="0">
                  <a:pos x="31" y="6"/>
                </a:cxn>
              </a:cxnLst>
              <a:rect l="0" t="0" r="r" b="b"/>
              <a:pathLst>
                <a:path w="34" h="6">
                  <a:moveTo>
                    <a:pt x="31" y="6"/>
                  </a:moveTo>
                  <a:lnTo>
                    <a:pt x="32" y="6"/>
                  </a:lnTo>
                  <a:lnTo>
                    <a:pt x="33" y="5"/>
                  </a:lnTo>
                  <a:lnTo>
                    <a:pt x="34" y="4"/>
                  </a:lnTo>
                  <a:lnTo>
                    <a:pt x="34" y="3"/>
                  </a:lnTo>
                  <a:lnTo>
                    <a:pt x="33" y="2"/>
                  </a:lnTo>
                  <a:lnTo>
                    <a:pt x="32" y="1"/>
                  </a:lnTo>
                  <a:lnTo>
                    <a:pt x="31" y="0"/>
                  </a:lnTo>
                  <a:lnTo>
                    <a:pt x="29" y="0"/>
                  </a:lnTo>
                  <a:lnTo>
                    <a:pt x="3" y="0"/>
                  </a:lnTo>
                  <a:lnTo>
                    <a:pt x="2" y="1"/>
                  </a:lnTo>
                  <a:lnTo>
                    <a:pt x="0" y="2"/>
                  </a:lnTo>
                  <a:lnTo>
                    <a:pt x="0" y="3"/>
                  </a:lnTo>
                  <a:lnTo>
                    <a:pt x="0" y="4"/>
                  </a:lnTo>
                  <a:lnTo>
                    <a:pt x="0" y="5"/>
                  </a:lnTo>
                  <a:lnTo>
                    <a:pt x="2" y="6"/>
                  </a:lnTo>
                  <a:lnTo>
                    <a:pt x="3" y="6"/>
                  </a:lnTo>
                  <a:lnTo>
                    <a:pt x="4" y="6"/>
                  </a:lnTo>
                  <a:lnTo>
                    <a:pt x="31" y="6"/>
                  </a:lnTo>
                  <a:close/>
                </a:path>
              </a:pathLst>
            </a:custGeom>
            <a:solidFill>
              <a:srgbClr val="000000"/>
            </a:solidFill>
            <a:ln w="9525">
              <a:noFill/>
              <a:round/>
              <a:headEnd/>
              <a:tailEnd/>
            </a:ln>
          </p:spPr>
          <p:txBody>
            <a:bodyPr/>
            <a:lstStyle/>
            <a:p>
              <a:endParaRPr lang="en-US"/>
            </a:p>
          </p:txBody>
        </p:sp>
        <p:sp>
          <p:nvSpPr>
            <p:cNvPr id="423111" name="Freeform 199"/>
            <p:cNvSpPr>
              <a:spLocks/>
            </p:cNvSpPr>
            <p:nvPr/>
          </p:nvSpPr>
          <p:spPr bwMode="auto">
            <a:xfrm>
              <a:off x="3227"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12" name="Freeform 200"/>
            <p:cNvSpPr>
              <a:spLocks/>
            </p:cNvSpPr>
            <p:nvPr/>
          </p:nvSpPr>
          <p:spPr bwMode="auto">
            <a:xfrm>
              <a:off x="3180"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13" name="Freeform 201"/>
            <p:cNvSpPr>
              <a:spLocks/>
            </p:cNvSpPr>
            <p:nvPr/>
          </p:nvSpPr>
          <p:spPr bwMode="auto">
            <a:xfrm>
              <a:off x="3133"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grpSp>
      <p:grpSp>
        <p:nvGrpSpPr>
          <p:cNvPr id="423278" name="Group 366"/>
          <p:cNvGrpSpPr>
            <a:grpSpLocks/>
          </p:cNvGrpSpPr>
          <p:nvPr/>
        </p:nvGrpSpPr>
        <p:grpSpPr bwMode="auto">
          <a:xfrm>
            <a:off x="7262813" y="1649413"/>
            <a:ext cx="1338262" cy="4721225"/>
            <a:chOff x="4575" y="1087"/>
            <a:chExt cx="843" cy="2974"/>
          </a:xfrm>
        </p:grpSpPr>
        <p:sp>
          <p:nvSpPr>
            <p:cNvPr id="423115" name="Freeform 203"/>
            <p:cNvSpPr>
              <a:spLocks/>
            </p:cNvSpPr>
            <p:nvPr/>
          </p:nvSpPr>
          <p:spPr bwMode="auto">
            <a:xfrm>
              <a:off x="4687" y="1087"/>
              <a:ext cx="34" cy="9"/>
            </a:xfrm>
            <a:custGeom>
              <a:avLst/>
              <a:gdLst/>
              <a:ahLst/>
              <a:cxnLst>
                <a:cxn ang="0">
                  <a:pos x="32" y="6"/>
                </a:cxn>
                <a:cxn ang="0">
                  <a:pos x="32" y="5"/>
                </a:cxn>
                <a:cxn ang="0">
                  <a:pos x="33" y="4"/>
                </a:cxn>
                <a:cxn ang="0">
                  <a:pos x="34" y="3"/>
                </a:cxn>
                <a:cxn ang="0">
                  <a:pos x="34" y="3"/>
                </a:cxn>
                <a:cxn ang="0">
                  <a:pos x="33" y="2"/>
                </a:cxn>
                <a:cxn ang="0">
                  <a:pos x="32" y="1"/>
                </a:cxn>
                <a:cxn ang="0">
                  <a:pos x="31" y="0"/>
                </a:cxn>
                <a:cxn ang="0">
                  <a:pos x="31" y="0"/>
                </a:cxn>
                <a:cxn ang="0">
                  <a:pos x="16" y="1"/>
                </a:cxn>
                <a:cxn ang="0">
                  <a:pos x="4" y="2"/>
                </a:cxn>
                <a:cxn ang="0">
                  <a:pos x="3" y="3"/>
                </a:cxn>
                <a:cxn ang="0">
                  <a:pos x="2" y="4"/>
                </a:cxn>
                <a:cxn ang="0">
                  <a:pos x="0" y="5"/>
                </a:cxn>
                <a:cxn ang="0">
                  <a:pos x="0" y="6"/>
                </a:cxn>
                <a:cxn ang="0">
                  <a:pos x="2" y="7"/>
                </a:cxn>
                <a:cxn ang="0">
                  <a:pos x="3" y="9"/>
                </a:cxn>
                <a:cxn ang="0">
                  <a:pos x="4" y="9"/>
                </a:cxn>
                <a:cxn ang="0">
                  <a:pos x="5" y="9"/>
                </a:cxn>
                <a:cxn ang="0">
                  <a:pos x="17" y="7"/>
                </a:cxn>
                <a:cxn ang="0">
                  <a:pos x="32" y="6"/>
                </a:cxn>
              </a:cxnLst>
              <a:rect l="0" t="0" r="r" b="b"/>
              <a:pathLst>
                <a:path w="34" h="9">
                  <a:moveTo>
                    <a:pt x="32" y="6"/>
                  </a:moveTo>
                  <a:lnTo>
                    <a:pt x="32" y="5"/>
                  </a:lnTo>
                  <a:lnTo>
                    <a:pt x="33" y="4"/>
                  </a:lnTo>
                  <a:lnTo>
                    <a:pt x="34" y="3"/>
                  </a:lnTo>
                  <a:lnTo>
                    <a:pt x="34" y="3"/>
                  </a:lnTo>
                  <a:lnTo>
                    <a:pt x="33" y="2"/>
                  </a:lnTo>
                  <a:lnTo>
                    <a:pt x="32" y="1"/>
                  </a:lnTo>
                  <a:lnTo>
                    <a:pt x="31" y="0"/>
                  </a:lnTo>
                  <a:lnTo>
                    <a:pt x="31" y="0"/>
                  </a:lnTo>
                  <a:lnTo>
                    <a:pt x="16" y="1"/>
                  </a:lnTo>
                  <a:lnTo>
                    <a:pt x="4" y="2"/>
                  </a:lnTo>
                  <a:lnTo>
                    <a:pt x="3" y="3"/>
                  </a:lnTo>
                  <a:lnTo>
                    <a:pt x="2" y="4"/>
                  </a:lnTo>
                  <a:lnTo>
                    <a:pt x="0" y="5"/>
                  </a:lnTo>
                  <a:lnTo>
                    <a:pt x="0" y="6"/>
                  </a:lnTo>
                  <a:lnTo>
                    <a:pt x="2" y="7"/>
                  </a:lnTo>
                  <a:lnTo>
                    <a:pt x="3" y="9"/>
                  </a:lnTo>
                  <a:lnTo>
                    <a:pt x="4" y="9"/>
                  </a:lnTo>
                  <a:lnTo>
                    <a:pt x="5" y="9"/>
                  </a:lnTo>
                  <a:lnTo>
                    <a:pt x="17" y="7"/>
                  </a:lnTo>
                  <a:lnTo>
                    <a:pt x="32" y="6"/>
                  </a:lnTo>
                  <a:close/>
                </a:path>
              </a:pathLst>
            </a:custGeom>
            <a:solidFill>
              <a:srgbClr val="000000"/>
            </a:solidFill>
            <a:ln w="9525">
              <a:noFill/>
              <a:round/>
              <a:headEnd/>
              <a:tailEnd/>
            </a:ln>
          </p:spPr>
          <p:txBody>
            <a:bodyPr/>
            <a:lstStyle/>
            <a:p>
              <a:endParaRPr lang="en-US"/>
            </a:p>
          </p:txBody>
        </p:sp>
        <p:sp>
          <p:nvSpPr>
            <p:cNvPr id="423116" name="Freeform 204"/>
            <p:cNvSpPr>
              <a:spLocks/>
            </p:cNvSpPr>
            <p:nvPr/>
          </p:nvSpPr>
          <p:spPr bwMode="auto">
            <a:xfrm>
              <a:off x="4644" y="1094"/>
              <a:ext cx="31" cy="18"/>
            </a:xfrm>
            <a:custGeom>
              <a:avLst/>
              <a:gdLst/>
              <a:ahLst/>
              <a:cxnLst>
                <a:cxn ang="0">
                  <a:pos x="28" y="7"/>
                </a:cxn>
                <a:cxn ang="0">
                  <a:pos x="29" y="7"/>
                </a:cxn>
                <a:cxn ang="0">
                  <a:pos x="30" y="6"/>
                </a:cxn>
                <a:cxn ang="0">
                  <a:pos x="31" y="5"/>
                </a:cxn>
                <a:cxn ang="0">
                  <a:pos x="31" y="4"/>
                </a:cxn>
                <a:cxn ang="0">
                  <a:pos x="30" y="3"/>
                </a:cxn>
                <a:cxn ang="0">
                  <a:pos x="29" y="2"/>
                </a:cxn>
                <a:cxn ang="0">
                  <a:pos x="28" y="0"/>
                </a:cxn>
                <a:cxn ang="0">
                  <a:pos x="27" y="0"/>
                </a:cxn>
                <a:cxn ang="0">
                  <a:pos x="19" y="4"/>
                </a:cxn>
                <a:cxn ang="0">
                  <a:pos x="7" y="9"/>
                </a:cxn>
                <a:cxn ang="0">
                  <a:pos x="6" y="10"/>
                </a:cxn>
                <a:cxn ang="0">
                  <a:pos x="2" y="12"/>
                </a:cxn>
                <a:cxn ang="0">
                  <a:pos x="1" y="13"/>
                </a:cxn>
                <a:cxn ang="0">
                  <a:pos x="0" y="14"/>
                </a:cxn>
                <a:cxn ang="0">
                  <a:pos x="0" y="15"/>
                </a:cxn>
                <a:cxn ang="0">
                  <a:pos x="1" y="16"/>
                </a:cxn>
                <a:cxn ang="0">
                  <a:pos x="2" y="18"/>
                </a:cxn>
                <a:cxn ang="0">
                  <a:pos x="3" y="18"/>
                </a:cxn>
                <a:cxn ang="0">
                  <a:pos x="4" y="18"/>
                </a:cxn>
                <a:cxn ang="0">
                  <a:pos x="6" y="18"/>
                </a:cxn>
                <a:cxn ang="0">
                  <a:pos x="9" y="15"/>
                </a:cxn>
                <a:cxn ang="0">
                  <a:pos x="7" y="12"/>
                </a:cxn>
                <a:cxn ang="0">
                  <a:pos x="8" y="15"/>
                </a:cxn>
                <a:cxn ang="0">
                  <a:pos x="20" y="10"/>
                </a:cxn>
                <a:cxn ang="0">
                  <a:pos x="28" y="7"/>
                </a:cxn>
              </a:cxnLst>
              <a:rect l="0" t="0" r="r" b="b"/>
              <a:pathLst>
                <a:path w="31" h="18">
                  <a:moveTo>
                    <a:pt x="28" y="7"/>
                  </a:moveTo>
                  <a:lnTo>
                    <a:pt x="29" y="7"/>
                  </a:lnTo>
                  <a:lnTo>
                    <a:pt x="30" y="6"/>
                  </a:lnTo>
                  <a:lnTo>
                    <a:pt x="31" y="5"/>
                  </a:lnTo>
                  <a:lnTo>
                    <a:pt x="31" y="4"/>
                  </a:lnTo>
                  <a:lnTo>
                    <a:pt x="30" y="3"/>
                  </a:lnTo>
                  <a:lnTo>
                    <a:pt x="29" y="2"/>
                  </a:lnTo>
                  <a:lnTo>
                    <a:pt x="28" y="0"/>
                  </a:lnTo>
                  <a:lnTo>
                    <a:pt x="27" y="0"/>
                  </a:lnTo>
                  <a:lnTo>
                    <a:pt x="19" y="4"/>
                  </a:lnTo>
                  <a:lnTo>
                    <a:pt x="7" y="9"/>
                  </a:lnTo>
                  <a:lnTo>
                    <a:pt x="6" y="10"/>
                  </a:lnTo>
                  <a:lnTo>
                    <a:pt x="2" y="12"/>
                  </a:lnTo>
                  <a:lnTo>
                    <a:pt x="1" y="13"/>
                  </a:lnTo>
                  <a:lnTo>
                    <a:pt x="0" y="14"/>
                  </a:lnTo>
                  <a:lnTo>
                    <a:pt x="0" y="15"/>
                  </a:lnTo>
                  <a:lnTo>
                    <a:pt x="1" y="16"/>
                  </a:lnTo>
                  <a:lnTo>
                    <a:pt x="2" y="18"/>
                  </a:lnTo>
                  <a:lnTo>
                    <a:pt x="3" y="18"/>
                  </a:lnTo>
                  <a:lnTo>
                    <a:pt x="4" y="18"/>
                  </a:lnTo>
                  <a:lnTo>
                    <a:pt x="6" y="18"/>
                  </a:lnTo>
                  <a:lnTo>
                    <a:pt x="9" y="15"/>
                  </a:lnTo>
                  <a:lnTo>
                    <a:pt x="7" y="12"/>
                  </a:lnTo>
                  <a:lnTo>
                    <a:pt x="8" y="15"/>
                  </a:lnTo>
                  <a:lnTo>
                    <a:pt x="20" y="10"/>
                  </a:lnTo>
                  <a:lnTo>
                    <a:pt x="28" y="7"/>
                  </a:lnTo>
                  <a:close/>
                </a:path>
              </a:pathLst>
            </a:custGeom>
            <a:solidFill>
              <a:srgbClr val="000000"/>
            </a:solidFill>
            <a:ln w="9525">
              <a:noFill/>
              <a:round/>
              <a:headEnd/>
              <a:tailEnd/>
            </a:ln>
          </p:spPr>
          <p:txBody>
            <a:bodyPr/>
            <a:lstStyle/>
            <a:p>
              <a:endParaRPr lang="en-US"/>
            </a:p>
          </p:txBody>
        </p:sp>
        <p:sp>
          <p:nvSpPr>
            <p:cNvPr id="423117" name="Freeform 205"/>
            <p:cNvSpPr>
              <a:spLocks/>
            </p:cNvSpPr>
            <p:nvPr/>
          </p:nvSpPr>
          <p:spPr bwMode="auto">
            <a:xfrm>
              <a:off x="4608" y="1117"/>
              <a:ext cx="27" cy="23"/>
            </a:xfrm>
            <a:custGeom>
              <a:avLst/>
              <a:gdLst/>
              <a:ahLst/>
              <a:cxnLst>
                <a:cxn ang="0">
                  <a:pos x="25" y="5"/>
                </a:cxn>
                <a:cxn ang="0">
                  <a:pos x="26" y="4"/>
                </a:cxn>
                <a:cxn ang="0">
                  <a:pos x="27" y="3"/>
                </a:cxn>
                <a:cxn ang="0">
                  <a:pos x="27" y="2"/>
                </a:cxn>
                <a:cxn ang="0">
                  <a:pos x="26" y="1"/>
                </a:cxn>
                <a:cxn ang="0">
                  <a:pos x="25" y="0"/>
                </a:cxn>
                <a:cxn ang="0">
                  <a:pos x="24" y="0"/>
                </a:cxn>
                <a:cxn ang="0">
                  <a:pos x="23" y="0"/>
                </a:cxn>
                <a:cxn ang="0">
                  <a:pos x="21" y="0"/>
                </a:cxn>
                <a:cxn ang="0">
                  <a:pos x="9" y="10"/>
                </a:cxn>
                <a:cxn ang="0">
                  <a:pos x="8" y="11"/>
                </a:cxn>
                <a:cxn ang="0">
                  <a:pos x="1" y="19"/>
                </a:cxn>
                <a:cxn ang="0">
                  <a:pos x="0" y="20"/>
                </a:cxn>
                <a:cxn ang="0">
                  <a:pos x="0" y="21"/>
                </a:cxn>
                <a:cxn ang="0">
                  <a:pos x="1" y="22"/>
                </a:cxn>
                <a:cxn ang="0">
                  <a:pos x="3" y="23"/>
                </a:cxn>
                <a:cxn ang="0">
                  <a:pos x="4" y="23"/>
                </a:cxn>
                <a:cxn ang="0">
                  <a:pos x="5" y="23"/>
                </a:cxn>
                <a:cxn ang="0">
                  <a:pos x="6" y="23"/>
                </a:cxn>
                <a:cxn ang="0">
                  <a:pos x="7" y="22"/>
                </a:cxn>
                <a:cxn ang="0">
                  <a:pos x="14" y="14"/>
                </a:cxn>
                <a:cxn ang="0">
                  <a:pos x="11" y="13"/>
                </a:cxn>
                <a:cxn ang="0">
                  <a:pos x="13" y="15"/>
                </a:cxn>
                <a:cxn ang="0">
                  <a:pos x="25" y="5"/>
                </a:cxn>
              </a:cxnLst>
              <a:rect l="0" t="0" r="r" b="b"/>
              <a:pathLst>
                <a:path w="27" h="23">
                  <a:moveTo>
                    <a:pt x="25" y="5"/>
                  </a:moveTo>
                  <a:lnTo>
                    <a:pt x="26" y="4"/>
                  </a:lnTo>
                  <a:lnTo>
                    <a:pt x="27" y="3"/>
                  </a:lnTo>
                  <a:lnTo>
                    <a:pt x="27" y="2"/>
                  </a:lnTo>
                  <a:lnTo>
                    <a:pt x="26" y="1"/>
                  </a:lnTo>
                  <a:lnTo>
                    <a:pt x="25" y="0"/>
                  </a:lnTo>
                  <a:lnTo>
                    <a:pt x="24" y="0"/>
                  </a:lnTo>
                  <a:lnTo>
                    <a:pt x="23" y="0"/>
                  </a:lnTo>
                  <a:lnTo>
                    <a:pt x="21" y="0"/>
                  </a:lnTo>
                  <a:lnTo>
                    <a:pt x="9" y="10"/>
                  </a:lnTo>
                  <a:lnTo>
                    <a:pt x="8" y="11"/>
                  </a:lnTo>
                  <a:lnTo>
                    <a:pt x="1" y="19"/>
                  </a:lnTo>
                  <a:lnTo>
                    <a:pt x="0" y="20"/>
                  </a:lnTo>
                  <a:lnTo>
                    <a:pt x="0" y="21"/>
                  </a:lnTo>
                  <a:lnTo>
                    <a:pt x="1" y="22"/>
                  </a:lnTo>
                  <a:lnTo>
                    <a:pt x="3" y="23"/>
                  </a:lnTo>
                  <a:lnTo>
                    <a:pt x="4" y="23"/>
                  </a:lnTo>
                  <a:lnTo>
                    <a:pt x="5" y="23"/>
                  </a:lnTo>
                  <a:lnTo>
                    <a:pt x="6" y="23"/>
                  </a:lnTo>
                  <a:lnTo>
                    <a:pt x="7" y="22"/>
                  </a:lnTo>
                  <a:lnTo>
                    <a:pt x="14" y="14"/>
                  </a:lnTo>
                  <a:lnTo>
                    <a:pt x="11" y="13"/>
                  </a:lnTo>
                  <a:lnTo>
                    <a:pt x="13" y="15"/>
                  </a:lnTo>
                  <a:lnTo>
                    <a:pt x="25" y="5"/>
                  </a:lnTo>
                  <a:close/>
                </a:path>
              </a:pathLst>
            </a:custGeom>
            <a:solidFill>
              <a:srgbClr val="000000"/>
            </a:solidFill>
            <a:ln w="9525">
              <a:noFill/>
              <a:round/>
              <a:headEnd/>
              <a:tailEnd/>
            </a:ln>
          </p:spPr>
          <p:txBody>
            <a:bodyPr/>
            <a:lstStyle/>
            <a:p>
              <a:endParaRPr lang="en-US"/>
            </a:p>
          </p:txBody>
        </p:sp>
        <p:sp>
          <p:nvSpPr>
            <p:cNvPr id="423118" name="Freeform 206"/>
            <p:cNvSpPr>
              <a:spLocks/>
            </p:cNvSpPr>
            <p:nvPr/>
          </p:nvSpPr>
          <p:spPr bwMode="auto">
            <a:xfrm>
              <a:off x="4585" y="1149"/>
              <a:ext cx="18" cy="30"/>
            </a:xfrm>
            <a:custGeom>
              <a:avLst/>
              <a:gdLst/>
              <a:ahLst/>
              <a:cxnLst>
                <a:cxn ang="0">
                  <a:pos x="18" y="5"/>
                </a:cxn>
                <a:cxn ang="0">
                  <a:pos x="18" y="4"/>
                </a:cxn>
                <a:cxn ang="0">
                  <a:pos x="18" y="3"/>
                </a:cxn>
                <a:cxn ang="0">
                  <a:pos x="18" y="2"/>
                </a:cxn>
                <a:cxn ang="0">
                  <a:pos x="17" y="1"/>
                </a:cxn>
                <a:cxn ang="0">
                  <a:pos x="15" y="0"/>
                </a:cxn>
                <a:cxn ang="0">
                  <a:pos x="14" y="0"/>
                </a:cxn>
                <a:cxn ang="0">
                  <a:pos x="13" y="1"/>
                </a:cxn>
                <a:cxn ang="0">
                  <a:pos x="12" y="2"/>
                </a:cxn>
                <a:cxn ang="0">
                  <a:pos x="8" y="10"/>
                </a:cxn>
                <a:cxn ang="0">
                  <a:pos x="7" y="11"/>
                </a:cxn>
                <a:cxn ang="0">
                  <a:pos x="1" y="22"/>
                </a:cxn>
                <a:cxn ang="0">
                  <a:pos x="0" y="26"/>
                </a:cxn>
                <a:cxn ang="0">
                  <a:pos x="0" y="27"/>
                </a:cxn>
                <a:cxn ang="0">
                  <a:pos x="0" y="28"/>
                </a:cxn>
                <a:cxn ang="0">
                  <a:pos x="1" y="29"/>
                </a:cxn>
                <a:cxn ang="0">
                  <a:pos x="2" y="30"/>
                </a:cxn>
                <a:cxn ang="0">
                  <a:pos x="3" y="30"/>
                </a:cxn>
                <a:cxn ang="0">
                  <a:pos x="4" y="29"/>
                </a:cxn>
                <a:cxn ang="0">
                  <a:pos x="5" y="28"/>
                </a:cxn>
                <a:cxn ang="0">
                  <a:pos x="7" y="27"/>
                </a:cxn>
                <a:cxn ang="0">
                  <a:pos x="8" y="24"/>
                </a:cxn>
                <a:cxn ang="0">
                  <a:pos x="13" y="12"/>
                </a:cxn>
                <a:cxn ang="0">
                  <a:pos x="10" y="11"/>
                </a:cxn>
                <a:cxn ang="0">
                  <a:pos x="13" y="13"/>
                </a:cxn>
                <a:cxn ang="0">
                  <a:pos x="18" y="5"/>
                </a:cxn>
              </a:cxnLst>
              <a:rect l="0" t="0" r="r" b="b"/>
              <a:pathLst>
                <a:path w="18" h="30">
                  <a:moveTo>
                    <a:pt x="18" y="5"/>
                  </a:moveTo>
                  <a:lnTo>
                    <a:pt x="18" y="4"/>
                  </a:lnTo>
                  <a:lnTo>
                    <a:pt x="18" y="3"/>
                  </a:lnTo>
                  <a:lnTo>
                    <a:pt x="18" y="2"/>
                  </a:lnTo>
                  <a:lnTo>
                    <a:pt x="17" y="1"/>
                  </a:lnTo>
                  <a:lnTo>
                    <a:pt x="15" y="0"/>
                  </a:lnTo>
                  <a:lnTo>
                    <a:pt x="14" y="0"/>
                  </a:lnTo>
                  <a:lnTo>
                    <a:pt x="13" y="1"/>
                  </a:lnTo>
                  <a:lnTo>
                    <a:pt x="12" y="2"/>
                  </a:lnTo>
                  <a:lnTo>
                    <a:pt x="8" y="10"/>
                  </a:lnTo>
                  <a:lnTo>
                    <a:pt x="7" y="11"/>
                  </a:lnTo>
                  <a:lnTo>
                    <a:pt x="1" y="22"/>
                  </a:lnTo>
                  <a:lnTo>
                    <a:pt x="0" y="26"/>
                  </a:lnTo>
                  <a:lnTo>
                    <a:pt x="0" y="27"/>
                  </a:lnTo>
                  <a:lnTo>
                    <a:pt x="0" y="28"/>
                  </a:lnTo>
                  <a:lnTo>
                    <a:pt x="1" y="29"/>
                  </a:lnTo>
                  <a:lnTo>
                    <a:pt x="2" y="30"/>
                  </a:lnTo>
                  <a:lnTo>
                    <a:pt x="3" y="30"/>
                  </a:lnTo>
                  <a:lnTo>
                    <a:pt x="4" y="29"/>
                  </a:lnTo>
                  <a:lnTo>
                    <a:pt x="5" y="28"/>
                  </a:lnTo>
                  <a:lnTo>
                    <a:pt x="7" y="27"/>
                  </a:lnTo>
                  <a:lnTo>
                    <a:pt x="8" y="24"/>
                  </a:lnTo>
                  <a:lnTo>
                    <a:pt x="13" y="12"/>
                  </a:lnTo>
                  <a:lnTo>
                    <a:pt x="10" y="11"/>
                  </a:lnTo>
                  <a:lnTo>
                    <a:pt x="13" y="13"/>
                  </a:lnTo>
                  <a:lnTo>
                    <a:pt x="18" y="5"/>
                  </a:lnTo>
                  <a:close/>
                </a:path>
              </a:pathLst>
            </a:custGeom>
            <a:solidFill>
              <a:srgbClr val="000000"/>
            </a:solidFill>
            <a:ln w="9525">
              <a:noFill/>
              <a:round/>
              <a:headEnd/>
              <a:tailEnd/>
            </a:ln>
          </p:spPr>
          <p:txBody>
            <a:bodyPr/>
            <a:lstStyle/>
            <a:p>
              <a:endParaRPr lang="en-US"/>
            </a:p>
          </p:txBody>
        </p:sp>
        <p:sp>
          <p:nvSpPr>
            <p:cNvPr id="423119" name="Freeform 207"/>
            <p:cNvSpPr>
              <a:spLocks/>
            </p:cNvSpPr>
            <p:nvPr/>
          </p:nvSpPr>
          <p:spPr bwMode="auto">
            <a:xfrm>
              <a:off x="4575" y="1191"/>
              <a:ext cx="10" cy="32"/>
            </a:xfrm>
            <a:custGeom>
              <a:avLst/>
              <a:gdLst/>
              <a:ahLst/>
              <a:cxnLst>
                <a:cxn ang="0">
                  <a:pos x="10" y="4"/>
                </a:cxn>
                <a:cxn ang="0">
                  <a:pos x="10" y="3"/>
                </a:cxn>
                <a:cxn ang="0">
                  <a:pos x="10" y="2"/>
                </a:cxn>
                <a:cxn ang="0">
                  <a:pos x="9" y="1"/>
                </a:cxn>
                <a:cxn ang="0">
                  <a:pos x="8" y="0"/>
                </a:cxn>
                <a:cxn ang="0">
                  <a:pos x="7" y="0"/>
                </a:cxn>
                <a:cxn ang="0">
                  <a:pos x="5" y="1"/>
                </a:cxn>
                <a:cxn ang="0">
                  <a:pos x="4" y="2"/>
                </a:cxn>
                <a:cxn ang="0">
                  <a:pos x="3" y="3"/>
                </a:cxn>
                <a:cxn ang="0">
                  <a:pos x="3" y="5"/>
                </a:cxn>
                <a:cxn ang="0">
                  <a:pos x="1" y="19"/>
                </a:cxn>
                <a:cxn ang="0">
                  <a:pos x="0" y="27"/>
                </a:cxn>
                <a:cxn ang="0">
                  <a:pos x="0" y="29"/>
                </a:cxn>
                <a:cxn ang="0">
                  <a:pos x="1" y="30"/>
                </a:cxn>
                <a:cxn ang="0">
                  <a:pos x="2" y="31"/>
                </a:cxn>
                <a:cxn ang="0">
                  <a:pos x="3" y="32"/>
                </a:cxn>
                <a:cxn ang="0">
                  <a:pos x="4" y="32"/>
                </a:cxn>
                <a:cxn ang="0">
                  <a:pos x="5" y="31"/>
                </a:cxn>
                <a:cxn ang="0">
                  <a:pos x="7" y="30"/>
                </a:cxn>
                <a:cxn ang="0">
                  <a:pos x="7" y="29"/>
                </a:cxn>
                <a:cxn ang="0">
                  <a:pos x="8" y="20"/>
                </a:cxn>
                <a:cxn ang="0">
                  <a:pos x="10" y="6"/>
                </a:cxn>
                <a:cxn ang="0">
                  <a:pos x="10" y="4"/>
                </a:cxn>
              </a:cxnLst>
              <a:rect l="0" t="0" r="r" b="b"/>
              <a:pathLst>
                <a:path w="10" h="32">
                  <a:moveTo>
                    <a:pt x="10" y="4"/>
                  </a:moveTo>
                  <a:lnTo>
                    <a:pt x="10" y="3"/>
                  </a:lnTo>
                  <a:lnTo>
                    <a:pt x="10" y="2"/>
                  </a:lnTo>
                  <a:lnTo>
                    <a:pt x="9" y="1"/>
                  </a:lnTo>
                  <a:lnTo>
                    <a:pt x="8" y="0"/>
                  </a:lnTo>
                  <a:lnTo>
                    <a:pt x="7" y="0"/>
                  </a:lnTo>
                  <a:lnTo>
                    <a:pt x="5" y="1"/>
                  </a:lnTo>
                  <a:lnTo>
                    <a:pt x="4" y="2"/>
                  </a:lnTo>
                  <a:lnTo>
                    <a:pt x="3" y="3"/>
                  </a:lnTo>
                  <a:lnTo>
                    <a:pt x="3" y="5"/>
                  </a:lnTo>
                  <a:lnTo>
                    <a:pt x="1" y="19"/>
                  </a:lnTo>
                  <a:lnTo>
                    <a:pt x="0" y="27"/>
                  </a:lnTo>
                  <a:lnTo>
                    <a:pt x="0" y="29"/>
                  </a:lnTo>
                  <a:lnTo>
                    <a:pt x="1" y="30"/>
                  </a:lnTo>
                  <a:lnTo>
                    <a:pt x="2" y="31"/>
                  </a:lnTo>
                  <a:lnTo>
                    <a:pt x="3" y="32"/>
                  </a:lnTo>
                  <a:lnTo>
                    <a:pt x="4" y="32"/>
                  </a:lnTo>
                  <a:lnTo>
                    <a:pt x="5" y="31"/>
                  </a:lnTo>
                  <a:lnTo>
                    <a:pt x="7" y="30"/>
                  </a:lnTo>
                  <a:lnTo>
                    <a:pt x="7" y="29"/>
                  </a:lnTo>
                  <a:lnTo>
                    <a:pt x="8" y="20"/>
                  </a:lnTo>
                  <a:lnTo>
                    <a:pt x="10" y="6"/>
                  </a:lnTo>
                  <a:lnTo>
                    <a:pt x="10" y="4"/>
                  </a:lnTo>
                  <a:close/>
                </a:path>
              </a:pathLst>
            </a:custGeom>
            <a:solidFill>
              <a:srgbClr val="000000"/>
            </a:solidFill>
            <a:ln w="9525">
              <a:noFill/>
              <a:round/>
              <a:headEnd/>
              <a:tailEnd/>
            </a:ln>
          </p:spPr>
          <p:txBody>
            <a:bodyPr/>
            <a:lstStyle/>
            <a:p>
              <a:endParaRPr lang="en-US"/>
            </a:p>
          </p:txBody>
        </p:sp>
        <p:sp>
          <p:nvSpPr>
            <p:cNvPr id="423120" name="Freeform 208"/>
            <p:cNvSpPr>
              <a:spLocks/>
            </p:cNvSpPr>
            <p:nvPr/>
          </p:nvSpPr>
          <p:spPr bwMode="auto">
            <a:xfrm>
              <a:off x="4575" y="123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21" name="Freeform 209"/>
            <p:cNvSpPr>
              <a:spLocks/>
            </p:cNvSpPr>
            <p:nvPr/>
          </p:nvSpPr>
          <p:spPr bwMode="auto">
            <a:xfrm>
              <a:off x="4575" y="128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7" y="29"/>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7" y="29"/>
                  </a:lnTo>
                  <a:lnTo>
                    <a:pt x="7" y="28"/>
                  </a:lnTo>
                  <a:lnTo>
                    <a:pt x="7" y="3"/>
                  </a:lnTo>
                  <a:close/>
                </a:path>
              </a:pathLst>
            </a:custGeom>
            <a:solidFill>
              <a:srgbClr val="000000"/>
            </a:solidFill>
            <a:ln w="9525">
              <a:noFill/>
              <a:round/>
              <a:headEnd/>
              <a:tailEnd/>
            </a:ln>
          </p:spPr>
          <p:txBody>
            <a:bodyPr/>
            <a:lstStyle/>
            <a:p>
              <a:endParaRPr lang="en-US"/>
            </a:p>
          </p:txBody>
        </p:sp>
        <p:sp>
          <p:nvSpPr>
            <p:cNvPr id="423122" name="Freeform 210"/>
            <p:cNvSpPr>
              <a:spLocks/>
            </p:cNvSpPr>
            <p:nvPr/>
          </p:nvSpPr>
          <p:spPr bwMode="auto">
            <a:xfrm>
              <a:off x="4575" y="1325"/>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23" name="Freeform 211"/>
            <p:cNvSpPr>
              <a:spLocks/>
            </p:cNvSpPr>
            <p:nvPr/>
          </p:nvSpPr>
          <p:spPr bwMode="auto">
            <a:xfrm>
              <a:off x="4575" y="1370"/>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24" name="Freeform 212"/>
            <p:cNvSpPr>
              <a:spLocks/>
            </p:cNvSpPr>
            <p:nvPr/>
          </p:nvSpPr>
          <p:spPr bwMode="auto">
            <a:xfrm>
              <a:off x="4575" y="141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5" name="Freeform 213"/>
            <p:cNvSpPr>
              <a:spLocks/>
            </p:cNvSpPr>
            <p:nvPr/>
          </p:nvSpPr>
          <p:spPr bwMode="auto">
            <a:xfrm>
              <a:off x="4575" y="146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6" name="Freeform 214"/>
            <p:cNvSpPr>
              <a:spLocks/>
            </p:cNvSpPr>
            <p:nvPr/>
          </p:nvSpPr>
          <p:spPr bwMode="auto">
            <a:xfrm>
              <a:off x="4575" y="150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7" name="Freeform 215"/>
            <p:cNvSpPr>
              <a:spLocks/>
            </p:cNvSpPr>
            <p:nvPr/>
          </p:nvSpPr>
          <p:spPr bwMode="auto">
            <a:xfrm>
              <a:off x="4575" y="155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8" name="Freeform 216"/>
            <p:cNvSpPr>
              <a:spLocks/>
            </p:cNvSpPr>
            <p:nvPr/>
          </p:nvSpPr>
          <p:spPr bwMode="auto">
            <a:xfrm>
              <a:off x="4575" y="159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9" name="Freeform 217"/>
            <p:cNvSpPr>
              <a:spLocks/>
            </p:cNvSpPr>
            <p:nvPr/>
          </p:nvSpPr>
          <p:spPr bwMode="auto">
            <a:xfrm>
              <a:off x="4575" y="164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0" name="Freeform 218"/>
            <p:cNvSpPr>
              <a:spLocks/>
            </p:cNvSpPr>
            <p:nvPr/>
          </p:nvSpPr>
          <p:spPr bwMode="auto">
            <a:xfrm>
              <a:off x="4575" y="168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1" name="Freeform 219"/>
            <p:cNvSpPr>
              <a:spLocks/>
            </p:cNvSpPr>
            <p:nvPr/>
          </p:nvSpPr>
          <p:spPr bwMode="auto">
            <a:xfrm>
              <a:off x="4575" y="173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2" name="Freeform 220"/>
            <p:cNvSpPr>
              <a:spLocks/>
            </p:cNvSpPr>
            <p:nvPr/>
          </p:nvSpPr>
          <p:spPr bwMode="auto">
            <a:xfrm>
              <a:off x="4575" y="177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33" name="Freeform 221"/>
            <p:cNvSpPr>
              <a:spLocks/>
            </p:cNvSpPr>
            <p:nvPr/>
          </p:nvSpPr>
          <p:spPr bwMode="auto">
            <a:xfrm>
              <a:off x="4575" y="182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7" y="29"/>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7" y="29"/>
                  </a:lnTo>
                  <a:lnTo>
                    <a:pt x="7" y="28"/>
                  </a:lnTo>
                  <a:lnTo>
                    <a:pt x="7" y="3"/>
                  </a:lnTo>
                  <a:close/>
                </a:path>
              </a:pathLst>
            </a:custGeom>
            <a:solidFill>
              <a:srgbClr val="000000"/>
            </a:solidFill>
            <a:ln w="9525">
              <a:noFill/>
              <a:round/>
              <a:headEnd/>
              <a:tailEnd/>
            </a:ln>
          </p:spPr>
          <p:txBody>
            <a:bodyPr/>
            <a:lstStyle/>
            <a:p>
              <a:endParaRPr lang="en-US"/>
            </a:p>
          </p:txBody>
        </p:sp>
        <p:sp>
          <p:nvSpPr>
            <p:cNvPr id="423134" name="Freeform 222"/>
            <p:cNvSpPr>
              <a:spLocks/>
            </p:cNvSpPr>
            <p:nvPr/>
          </p:nvSpPr>
          <p:spPr bwMode="auto">
            <a:xfrm>
              <a:off x="4575" y="1864"/>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35" name="Freeform 223"/>
            <p:cNvSpPr>
              <a:spLocks/>
            </p:cNvSpPr>
            <p:nvPr/>
          </p:nvSpPr>
          <p:spPr bwMode="auto">
            <a:xfrm>
              <a:off x="4575" y="1909"/>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36" name="Freeform 224"/>
            <p:cNvSpPr>
              <a:spLocks/>
            </p:cNvSpPr>
            <p:nvPr/>
          </p:nvSpPr>
          <p:spPr bwMode="auto">
            <a:xfrm>
              <a:off x="4575" y="195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7" name="Freeform 225"/>
            <p:cNvSpPr>
              <a:spLocks/>
            </p:cNvSpPr>
            <p:nvPr/>
          </p:nvSpPr>
          <p:spPr bwMode="auto">
            <a:xfrm>
              <a:off x="4575" y="199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8" name="Freeform 226"/>
            <p:cNvSpPr>
              <a:spLocks/>
            </p:cNvSpPr>
            <p:nvPr/>
          </p:nvSpPr>
          <p:spPr bwMode="auto">
            <a:xfrm>
              <a:off x="4575" y="204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9" name="Freeform 227"/>
            <p:cNvSpPr>
              <a:spLocks/>
            </p:cNvSpPr>
            <p:nvPr/>
          </p:nvSpPr>
          <p:spPr bwMode="auto">
            <a:xfrm>
              <a:off x="4575" y="208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0" name="Freeform 228"/>
            <p:cNvSpPr>
              <a:spLocks/>
            </p:cNvSpPr>
            <p:nvPr/>
          </p:nvSpPr>
          <p:spPr bwMode="auto">
            <a:xfrm>
              <a:off x="4575" y="213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1" name="Freeform 229"/>
            <p:cNvSpPr>
              <a:spLocks/>
            </p:cNvSpPr>
            <p:nvPr/>
          </p:nvSpPr>
          <p:spPr bwMode="auto">
            <a:xfrm>
              <a:off x="4575" y="217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2" name="Freeform 230"/>
            <p:cNvSpPr>
              <a:spLocks/>
            </p:cNvSpPr>
            <p:nvPr/>
          </p:nvSpPr>
          <p:spPr bwMode="auto">
            <a:xfrm>
              <a:off x="4575" y="222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3" name="Freeform 231"/>
            <p:cNvSpPr>
              <a:spLocks/>
            </p:cNvSpPr>
            <p:nvPr/>
          </p:nvSpPr>
          <p:spPr bwMode="auto">
            <a:xfrm>
              <a:off x="4575" y="226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4" name="Freeform 232"/>
            <p:cNvSpPr>
              <a:spLocks/>
            </p:cNvSpPr>
            <p:nvPr/>
          </p:nvSpPr>
          <p:spPr bwMode="auto">
            <a:xfrm>
              <a:off x="4575" y="231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5" name="Freeform 233"/>
            <p:cNvSpPr>
              <a:spLocks/>
            </p:cNvSpPr>
            <p:nvPr/>
          </p:nvSpPr>
          <p:spPr bwMode="auto">
            <a:xfrm>
              <a:off x="4575" y="235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7" y="29"/>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7" y="29"/>
                  </a:lnTo>
                  <a:lnTo>
                    <a:pt x="7" y="28"/>
                  </a:lnTo>
                  <a:lnTo>
                    <a:pt x="7" y="3"/>
                  </a:lnTo>
                  <a:close/>
                </a:path>
              </a:pathLst>
            </a:custGeom>
            <a:solidFill>
              <a:srgbClr val="000000"/>
            </a:solidFill>
            <a:ln w="9525">
              <a:noFill/>
              <a:round/>
              <a:headEnd/>
              <a:tailEnd/>
            </a:ln>
          </p:spPr>
          <p:txBody>
            <a:bodyPr/>
            <a:lstStyle/>
            <a:p>
              <a:endParaRPr lang="en-US"/>
            </a:p>
          </p:txBody>
        </p:sp>
        <p:sp>
          <p:nvSpPr>
            <p:cNvPr id="423146" name="Freeform 234"/>
            <p:cNvSpPr>
              <a:spLocks/>
            </p:cNvSpPr>
            <p:nvPr/>
          </p:nvSpPr>
          <p:spPr bwMode="auto">
            <a:xfrm>
              <a:off x="4575" y="2403"/>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47" name="Freeform 235"/>
            <p:cNvSpPr>
              <a:spLocks/>
            </p:cNvSpPr>
            <p:nvPr/>
          </p:nvSpPr>
          <p:spPr bwMode="auto">
            <a:xfrm>
              <a:off x="4575" y="2448"/>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48" name="Freeform 236"/>
            <p:cNvSpPr>
              <a:spLocks/>
            </p:cNvSpPr>
            <p:nvPr/>
          </p:nvSpPr>
          <p:spPr bwMode="auto">
            <a:xfrm>
              <a:off x="4575" y="2493"/>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49" name="Freeform 237"/>
            <p:cNvSpPr>
              <a:spLocks/>
            </p:cNvSpPr>
            <p:nvPr/>
          </p:nvSpPr>
          <p:spPr bwMode="auto">
            <a:xfrm>
              <a:off x="4575" y="253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0" name="Freeform 238"/>
            <p:cNvSpPr>
              <a:spLocks/>
            </p:cNvSpPr>
            <p:nvPr/>
          </p:nvSpPr>
          <p:spPr bwMode="auto">
            <a:xfrm>
              <a:off x="4575" y="258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1" name="Freeform 239"/>
            <p:cNvSpPr>
              <a:spLocks/>
            </p:cNvSpPr>
            <p:nvPr/>
          </p:nvSpPr>
          <p:spPr bwMode="auto">
            <a:xfrm>
              <a:off x="4575" y="262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2" name="Freeform 240"/>
            <p:cNvSpPr>
              <a:spLocks/>
            </p:cNvSpPr>
            <p:nvPr/>
          </p:nvSpPr>
          <p:spPr bwMode="auto">
            <a:xfrm>
              <a:off x="4575" y="267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3" name="Freeform 241"/>
            <p:cNvSpPr>
              <a:spLocks/>
            </p:cNvSpPr>
            <p:nvPr/>
          </p:nvSpPr>
          <p:spPr bwMode="auto">
            <a:xfrm>
              <a:off x="4575" y="271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4" name="Freeform 242"/>
            <p:cNvSpPr>
              <a:spLocks/>
            </p:cNvSpPr>
            <p:nvPr/>
          </p:nvSpPr>
          <p:spPr bwMode="auto">
            <a:xfrm>
              <a:off x="4575" y="276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5" name="Freeform 243"/>
            <p:cNvSpPr>
              <a:spLocks/>
            </p:cNvSpPr>
            <p:nvPr/>
          </p:nvSpPr>
          <p:spPr bwMode="auto">
            <a:xfrm>
              <a:off x="4575" y="280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6" name="Freeform 244"/>
            <p:cNvSpPr>
              <a:spLocks/>
            </p:cNvSpPr>
            <p:nvPr/>
          </p:nvSpPr>
          <p:spPr bwMode="auto">
            <a:xfrm>
              <a:off x="4575" y="285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7" name="Freeform 245"/>
            <p:cNvSpPr>
              <a:spLocks/>
            </p:cNvSpPr>
            <p:nvPr/>
          </p:nvSpPr>
          <p:spPr bwMode="auto">
            <a:xfrm>
              <a:off x="4575" y="289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58" name="Freeform 246"/>
            <p:cNvSpPr>
              <a:spLocks/>
            </p:cNvSpPr>
            <p:nvPr/>
          </p:nvSpPr>
          <p:spPr bwMode="auto">
            <a:xfrm>
              <a:off x="4575" y="2942"/>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59" name="Freeform 247"/>
            <p:cNvSpPr>
              <a:spLocks/>
            </p:cNvSpPr>
            <p:nvPr/>
          </p:nvSpPr>
          <p:spPr bwMode="auto">
            <a:xfrm>
              <a:off x="4575" y="2987"/>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60" name="Freeform 248"/>
            <p:cNvSpPr>
              <a:spLocks/>
            </p:cNvSpPr>
            <p:nvPr/>
          </p:nvSpPr>
          <p:spPr bwMode="auto">
            <a:xfrm>
              <a:off x="4575" y="3032"/>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61" name="Freeform 249"/>
            <p:cNvSpPr>
              <a:spLocks/>
            </p:cNvSpPr>
            <p:nvPr/>
          </p:nvSpPr>
          <p:spPr bwMode="auto">
            <a:xfrm>
              <a:off x="4575" y="307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2" name="Freeform 250"/>
            <p:cNvSpPr>
              <a:spLocks/>
            </p:cNvSpPr>
            <p:nvPr/>
          </p:nvSpPr>
          <p:spPr bwMode="auto">
            <a:xfrm>
              <a:off x="4575" y="312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3" name="Freeform 251"/>
            <p:cNvSpPr>
              <a:spLocks/>
            </p:cNvSpPr>
            <p:nvPr/>
          </p:nvSpPr>
          <p:spPr bwMode="auto">
            <a:xfrm>
              <a:off x="4575" y="316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4" name="Freeform 252"/>
            <p:cNvSpPr>
              <a:spLocks/>
            </p:cNvSpPr>
            <p:nvPr/>
          </p:nvSpPr>
          <p:spPr bwMode="auto">
            <a:xfrm>
              <a:off x="4575" y="321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5" name="Freeform 253"/>
            <p:cNvSpPr>
              <a:spLocks/>
            </p:cNvSpPr>
            <p:nvPr/>
          </p:nvSpPr>
          <p:spPr bwMode="auto">
            <a:xfrm>
              <a:off x="4575" y="325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6" name="Freeform 254"/>
            <p:cNvSpPr>
              <a:spLocks/>
            </p:cNvSpPr>
            <p:nvPr/>
          </p:nvSpPr>
          <p:spPr bwMode="auto">
            <a:xfrm>
              <a:off x="4575" y="330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7" name="Freeform 255"/>
            <p:cNvSpPr>
              <a:spLocks/>
            </p:cNvSpPr>
            <p:nvPr/>
          </p:nvSpPr>
          <p:spPr bwMode="auto">
            <a:xfrm>
              <a:off x="4575" y="334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8" name="Freeform 256"/>
            <p:cNvSpPr>
              <a:spLocks/>
            </p:cNvSpPr>
            <p:nvPr/>
          </p:nvSpPr>
          <p:spPr bwMode="auto">
            <a:xfrm>
              <a:off x="4575" y="339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9" name="Freeform 257"/>
            <p:cNvSpPr>
              <a:spLocks/>
            </p:cNvSpPr>
            <p:nvPr/>
          </p:nvSpPr>
          <p:spPr bwMode="auto">
            <a:xfrm>
              <a:off x="4575" y="343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70" name="Freeform 258"/>
            <p:cNvSpPr>
              <a:spLocks/>
            </p:cNvSpPr>
            <p:nvPr/>
          </p:nvSpPr>
          <p:spPr bwMode="auto">
            <a:xfrm>
              <a:off x="4575" y="3481"/>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2"/>
                </a:cxn>
                <a:cxn ang="0">
                  <a:pos x="3" y="33"/>
                </a:cxn>
                <a:cxn ang="0">
                  <a:pos x="4" y="33"/>
                </a:cxn>
                <a:cxn ang="0">
                  <a:pos x="5" y="32"/>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2"/>
                  </a:lnTo>
                  <a:lnTo>
                    <a:pt x="3" y="33"/>
                  </a:lnTo>
                  <a:lnTo>
                    <a:pt x="4" y="33"/>
                  </a:lnTo>
                  <a:lnTo>
                    <a:pt x="5" y="32"/>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71" name="Freeform 259"/>
            <p:cNvSpPr>
              <a:spLocks/>
            </p:cNvSpPr>
            <p:nvPr/>
          </p:nvSpPr>
          <p:spPr bwMode="auto">
            <a:xfrm>
              <a:off x="4575" y="3526"/>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72" name="Freeform 260"/>
            <p:cNvSpPr>
              <a:spLocks/>
            </p:cNvSpPr>
            <p:nvPr/>
          </p:nvSpPr>
          <p:spPr bwMode="auto">
            <a:xfrm>
              <a:off x="4575" y="3571"/>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73" name="Freeform 261"/>
            <p:cNvSpPr>
              <a:spLocks/>
            </p:cNvSpPr>
            <p:nvPr/>
          </p:nvSpPr>
          <p:spPr bwMode="auto">
            <a:xfrm>
              <a:off x="4575" y="361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4" name="Freeform 262"/>
            <p:cNvSpPr>
              <a:spLocks/>
            </p:cNvSpPr>
            <p:nvPr/>
          </p:nvSpPr>
          <p:spPr bwMode="auto">
            <a:xfrm>
              <a:off x="4575" y="366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5" name="Freeform 263"/>
            <p:cNvSpPr>
              <a:spLocks/>
            </p:cNvSpPr>
            <p:nvPr/>
          </p:nvSpPr>
          <p:spPr bwMode="auto">
            <a:xfrm>
              <a:off x="4575" y="370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6" name="Freeform 264"/>
            <p:cNvSpPr>
              <a:spLocks/>
            </p:cNvSpPr>
            <p:nvPr/>
          </p:nvSpPr>
          <p:spPr bwMode="auto">
            <a:xfrm>
              <a:off x="4575" y="375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7" name="Freeform 265"/>
            <p:cNvSpPr>
              <a:spLocks/>
            </p:cNvSpPr>
            <p:nvPr/>
          </p:nvSpPr>
          <p:spPr bwMode="auto">
            <a:xfrm>
              <a:off x="4575" y="379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8" name="Freeform 266"/>
            <p:cNvSpPr>
              <a:spLocks/>
            </p:cNvSpPr>
            <p:nvPr/>
          </p:nvSpPr>
          <p:spPr bwMode="auto">
            <a:xfrm>
              <a:off x="4575" y="384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9" name="Freeform 267"/>
            <p:cNvSpPr>
              <a:spLocks/>
            </p:cNvSpPr>
            <p:nvPr/>
          </p:nvSpPr>
          <p:spPr bwMode="auto">
            <a:xfrm>
              <a:off x="4575" y="388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80" name="Freeform 268"/>
            <p:cNvSpPr>
              <a:spLocks/>
            </p:cNvSpPr>
            <p:nvPr/>
          </p:nvSpPr>
          <p:spPr bwMode="auto">
            <a:xfrm>
              <a:off x="4575" y="3931"/>
              <a:ext cx="11" cy="31"/>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1" y="6"/>
                </a:cxn>
                <a:cxn ang="0">
                  <a:pos x="1" y="7"/>
                </a:cxn>
                <a:cxn ang="0">
                  <a:pos x="3" y="21"/>
                </a:cxn>
                <a:cxn ang="0">
                  <a:pos x="4" y="29"/>
                </a:cxn>
                <a:cxn ang="0">
                  <a:pos x="5" y="30"/>
                </a:cxn>
                <a:cxn ang="0">
                  <a:pos x="7" y="31"/>
                </a:cxn>
                <a:cxn ang="0">
                  <a:pos x="8" y="31"/>
                </a:cxn>
                <a:cxn ang="0">
                  <a:pos x="9" y="31"/>
                </a:cxn>
                <a:cxn ang="0">
                  <a:pos x="10" y="31"/>
                </a:cxn>
                <a:cxn ang="0">
                  <a:pos x="11" y="30"/>
                </a:cxn>
                <a:cxn ang="0">
                  <a:pos x="11" y="29"/>
                </a:cxn>
                <a:cxn ang="0">
                  <a:pos x="11" y="27"/>
                </a:cxn>
                <a:cxn ang="0">
                  <a:pos x="10" y="20"/>
                </a:cxn>
                <a:cxn ang="0">
                  <a:pos x="8" y="6"/>
                </a:cxn>
                <a:cxn ang="0">
                  <a:pos x="4" y="7"/>
                </a:cxn>
                <a:cxn ang="0">
                  <a:pos x="8" y="7"/>
                </a:cxn>
                <a:cxn ang="0">
                  <a:pos x="7" y="3"/>
                </a:cxn>
              </a:cxnLst>
              <a:rect l="0" t="0" r="r" b="b"/>
              <a:pathLst>
                <a:path w="11" h="31">
                  <a:moveTo>
                    <a:pt x="7" y="3"/>
                  </a:moveTo>
                  <a:lnTo>
                    <a:pt x="7" y="2"/>
                  </a:lnTo>
                  <a:lnTo>
                    <a:pt x="7" y="1"/>
                  </a:lnTo>
                  <a:lnTo>
                    <a:pt x="5" y="0"/>
                  </a:lnTo>
                  <a:lnTo>
                    <a:pt x="4" y="0"/>
                  </a:lnTo>
                  <a:lnTo>
                    <a:pt x="3" y="0"/>
                  </a:lnTo>
                  <a:lnTo>
                    <a:pt x="2" y="0"/>
                  </a:lnTo>
                  <a:lnTo>
                    <a:pt x="1" y="1"/>
                  </a:lnTo>
                  <a:lnTo>
                    <a:pt x="0" y="2"/>
                  </a:lnTo>
                  <a:lnTo>
                    <a:pt x="1" y="6"/>
                  </a:lnTo>
                  <a:lnTo>
                    <a:pt x="1" y="7"/>
                  </a:lnTo>
                  <a:lnTo>
                    <a:pt x="3" y="21"/>
                  </a:lnTo>
                  <a:lnTo>
                    <a:pt x="4" y="29"/>
                  </a:lnTo>
                  <a:lnTo>
                    <a:pt x="5" y="30"/>
                  </a:lnTo>
                  <a:lnTo>
                    <a:pt x="7" y="31"/>
                  </a:lnTo>
                  <a:lnTo>
                    <a:pt x="8" y="31"/>
                  </a:lnTo>
                  <a:lnTo>
                    <a:pt x="9" y="31"/>
                  </a:lnTo>
                  <a:lnTo>
                    <a:pt x="10" y="31"/>
                  </a:lnTo>
                  <a:lnTo>
                    <a:pt x="11" y="30"/>
                  </a:lnTo>
                  <a:lnTo>
                    <a:pt x="11" y="29"/>
                  </a:lnTo>
                  <a:lnTo>
                    <a:pt x="11" y="27"/>
                  </a:lnTo>
                  <a:lnTo>
                    <a:pt x="10" y="20"/>
                  </a:lnTo>
                  <a:lnTo>
                    <a:pt x="8" y="6"/>
                  </a:lnTo>
                  <a:lnTo>
                    <a:pt x="4" y="7"/>
                  </a:lnTo>
                  <a:lnTo>
                    <a:pt x="8" y="7"/>
                  </a:lnTo>
                  <a:lnTo>
                    <a:pt x="7" y="3"/>
                  </a:lnTo>
                  <a:close/>
                </a:path>
              </a:pathLst>
            </a:custGeom>
            <a:solidFill>
              <a:srgbClr val="000000"/>
            </a:solidFill>
            <a:ln w="9525">
              <a:noFill/>
              <a:round/>
              <a:headEnd/>
              <a:tailEnd/>
            </a:ln>
          </p:spPr>
          <p:txBody>
            <a:bodyPr/>
            <a:lstStyle/>
            <a:p>
              <a:endParaRPr lang="en-US"/>
            </a:p>
          </p:txBody>
        </p:sp>
        <p:sp>
          <p:nvSpPr>
            <p:cNvPr id="423181" name="Freeform 269"/>
            <p:cNvSpPr>
              <a:spLocks/>
            </p:cNvSpPr>
            <p:nvPr/>
          </p:nvSpPr>
          <p:spPr bwMode="auto">
            <a:xfrm>
              <a:off x="4586" y="3973"/>
              <a:ext cx="20" cy="29"/>
            </a:xfrm>
            <a:custGeom>
              <a:avLst/>
              <a:gdLst/>
              <a:ahLst/>
              <a:cxnLst>
                <a:cxn ang="0">
                  <a:pos x="7" y="4"/>
                </a:cxn>
                <a:cxn ang="0">
                  <a:pos x="7" y="3"/>
                </a:cxn>
                <a:cxn ang="0">
                  <a:pos x="6" y="2"/>
                </a:cxn>
                <a:cxn ang="0">
                  <a:pos x="4" y="0"/>
                </a:cxn>
                <a:cxn ang="0">
                  <a:pos x="3" y="0"/>
                </a:cxn>
                <a:cxn ang="0">
                  <a:pos x="2" y="2"/>
                </a:cxn>
                <a:cxn ang="0">
                  <a:pos x="1" y="3"/>
                </a:cxn>
                <a:cxn ang="0">
                  <a:pos x="0" y="4"/>
                </a:cxn>
                <a:cxn ang="0">
                  <a:pos x="0" y="5"/>
                </a:cxn>
                <a:cxn ang="0">
                  <a:pos x="6" y="15"/>
                </a:cxn>
                <a:cxn ang="0">
                  <a:pos x="7" y="16"/>
                </a:cxn>
                <a:cxn ang="0">
                  <a:pos x="13" y="27"/>
                </a:cxn>
                <a:cxn ang="0">
                  <a:pos x="13" y="28"/>
                </a:cxn>
                <a:cxn ang="0">
                  <a:pos x="14" y="29"/>
                </a:cxn>
                <a:cxn ang="0">
                  <a:pos x="16" y="29"/>
                </a:cxn>
                <a:cxn ang="0">
                  <a:pos x="17" y="29"/>
                </a:cxn>
                <a:cxn ang="0">
                  <a:pos x="18" y="29"/>
                </a:cxn>
                <a:cxn ang="0">
                  <a:pos x="19" y="28"/>
                </a:cxn>
                <a:cxn ang="0">
                  <a:pos x="20" y="27"/>
                </a:cxn>
                <a:cxn ang="0">
                  <a:pos x="20" y="26"/>
                </a:cxn>
                <a:cxn ang="0">
                  <a:pos x="19" y="25"/>
                </a:cxn>
                <a:cxn ang="0">
                  <a:pos x="19" y="24"/>
                </a:cxn>
                <a:cxn ang="0">
                  <a:pos x="12" y="13"/>
                </a:cxn>
                <a:cxn ang="0">
                  <a:pos x="9" y="15"/>
                </a:cxn>
                <a:cxn ang="0">
                  <a:pos x="12" y="14"/>
                </a:cxn>
                <a:cxn ang="0">
                  <a:pos x="7" y="4"/>
                </a:cxn>
              </a:cxnLst>
              <a:rect l="0" t="0" r="r" b="b"/>
              <a:pathLst>
                <a:path w="20" h="29">
                  <a:moveTo>
                    <a:pt x="7" y="4"/>
                  </a:moveTo>
                  <a:lnTo>
                    <a:pt x="7" y="3"/>
                  </a:lnTo>
                  <a:lnTo>
                    <a:pt x="6" y="2"/>
                  </a:lnTo>
                  <a:lnTo>
                    <a:pt x="4" y="0"/>
                  </a:lnTo>
                  <a:lnTo>
                    <a:pt x="3" y="0"/>
                  </a:lnTo>
                  <a:lnTo>
                    <a:pt x="2" y="2"/>
                  </a:lnTo>
                  <a:lnTo>
                    <a:pt x="1" y="3"/>
                  </a:lnTo>
                  <a:lnTo>
                    <a:pt x="0" y="4"/>
                  </a:lnTo>
                  <a:lnTo>
                    <a:pt x="0" y="5"/>
                  </a:lnTo>
                  <a:lnTo>
                    <a:pt x="6" y="15"/>
                  </a:lnTo>
                  <a:lnTo>
                    <a:pt x="7" y="16"/>
                  </a:lnTo>
                  <a:lnTo>
                    <a:pt x="13" y="27"/>
                  </a:lnTo>
                  <a:lnTo>
                    <a:pt x="13" y="28"/>
                  </a:lnTo>
                  <a:lnTo>
                    <a:pt x="14" y="29"/>
                  </a:lnTo>
                  <a:lnTo>
                    <a:pt x="16" y="29"/>
                  </a:lnTo>
                  <a:lnTo>
                    <a:pt x="17" y="29"/>
                  </a:lnTo>
                  <a:lnTo>
                    <a:pt x="18" y="29"/>
                  </a:lnTo>
                  <a:lnTo>
                    <a:pt x="19" y="28"/>
                  </a:lnTo>
                  <a:lnTo>
                    <a:pt x="20" y="27"/>
                  </a:lnTo>
                  <a:lnTo>
                    <a:pt x="20" y="26"/>
                  </a:lnTo>
                  <a:lnTo>
                    <a:pt x="19" y="25"/>
                  </a:lnTo>
                  <a:lnTo>
                    <a:pt x="19" y="24"/>
                  </a:lnTo>
                  <a:lnTo>
                    <a:pt x="12" y="13"/>
                  </a:lnTo>
                  <a:lnTo>
                    <a:pt x="9" y="15"/>
                  </a:lnTo>
                  <a:lnTo>
                    <a:pt x="12" y="14"/>
                  </a:lnTo>
                  <a:lnTo>
                    <a:pt x="7" y="4"/>
                  </a:lnTo>
                  <a:close/>
                </a:path>
              </a:pathLst>
            </a:custGeom>
            <a:solidFill>
              <a:srgbClr val="000000"/>
            </a:solidFill>
            <a:ln w="9525">
              <a:noFill/>
              <a:round/>
              <a:headEnd/>
              <a:tailEnd/>
            </a:ln>
          </p:spPr>
          <p:txBody>
            <a:bodyPr/>
            <a:lstStyle/>
            <a:p>
              <a:endParaRPr lang="en-US"/>
            </a:p>
          </p:txBody>
        </p:sp>
        <p:sp>
          <p:nvSpPr>
            <p:cNvPr id="423182" name="Freeform 270"/>
            <p:cNvSpPr>
              <a:spLocks/>
            </p:cNvSpPr>
            <p:nvPr/>
          </p:nvSpPr>
          <p:spPr bwMode="auto">
            <a:xfrm>
              <a:off x="4612" y="4011"/>
              <a:ext cx="26" cy="23"/>
            </a:xfrm>
            <a:custGeom>
              <a:avLst/>
              <a:gdLst/>
              <a:ahLst/>
              <a:cxnLst>
                <a:cxn ang="0">
                  <a:pos x="6" y="2"/>
                </a:cxn>
                <a:cxn ang="0">
                  <a:pos x="5" y="1"/>
                </a:cxn>
                <a:cxn ang="0">
                  <a:pos x="4" y="0"/>
                </a:cxn>
                <a:cxn ang="0">
                  <a:pos x="3" y="0"/>
                </a:cxn>
                <a:cxn ang="0">
                  <a:pos x="2" y="1"/>
                </a:cxn>
                <a:cxn ang="0">
                  <a:pos x="1" y="2"/>
                </a:cxn>
                <a:cxn ang="0">
                  <a:pos x="0" y="3"/>
                </a:cxn>
                <a:cxn ang="0">
                  <a:pos x="0" y="4"/>
                </a:cxn>
                <a:cxn ang="0">
                  <a:pos x="1" y="5"/>
                </a:cxn>
                <a:cxn ang="0">
                  <a:pos x="4" y="10"/>
                </a:cxn>
                <a:cxn ang="0">
                  <a:pos x="5" y="11"/>
                </a:cxn>
                <a:cxn ang="0">
                  <a:pos x="22" y="23"/>
                </a:cxn>
                <a:cxn ang="0">
                  <a:pos x="23" y="23"/>
                </a:cxn>
                <a:cxn ang="0">
                  <a:pos x="24" y="23"/>
                </a:cxn>
                <a:cxn ang="0">
                  <a:pos x="25" y="23"/>
                </a:cxn>
                <a:cxn ang="0">
                  <a:pos x="26" y="22"/>
                </a:cxn>
                <a:cxn ang="0">
                  <a:pos x="26" y="21"/>
                </a:cxn>
                <a:cxn ang="0">
                  <a:pos x="26" y="20"/>
                </a:cxn>
                <a:cxn ang="0">
                  <a:pos x="26" y="19"/>
                </a:cxn>
                <a:cxn ang="0">
                  <a:pos x="25" y="18"/>
                </a:cxn>
                <a:cxn ang="0">
                  <a:pos x="9" y="5"/>
                </a:cxn>
                <a:cxn ang="0">
                  <a:pos x="7" y="7"/>
                </a:cxn>
                <a:cxn ang="0">
                  <a:pos x="10" y="6"/>
                </a:cxn>
                <a:cxn ang="0">
                  <a:pos x="6" y="2"/>
                </a:cxn>
              </a:cxnLst>
              <a:rect l="0" t="0" r="r" b="b"/>
              <a:pathLst>
                <a:path w="26" h="23">
                  <a:moveTo>
                    <a:pt x="6" y="2"/>
                  </a:moveTo>
                  <a:lnTo>
                    <a:pt x="5" y="1"/>
                  </a:lnTo>
                  <a:lnTo>
                    <a:pt x="4" y="0"/>
                  </a:lnTo>
                  <a:lnTo>
                    <a:pt x="3" y="0"/>
                  </a:lnTo>
                  <a:lnTo>
                    <a:pt x="2" y="1"/>
                  </a:lnTo>
                  <a:lnTo>
                    <a:pt x="1" y="2"/>
                  </a:lnTo>
                  <a:lnTo>
                    <a:pt x="0" y="3"/>
                  </a:lnTo>
                  <a:lnTo>
                    <a:pt x="0" y="4"/>
                  </a:lnTo>
                  <a:lnTo>
                    <a:pt x="1" y="5"/>
                  </a:lnTo>
                  <a:lnTo>
                    <a:pt x="4" y="10"/>
                  </a:lnTo>
                  <a:lnTo>
                    <a:pt x="5" y="11"/>
                  </a:lnTo>
                  <a:lnTo>
                    <a:pt x="22" y="23"/>
                  </a:lnTo>
                  <a:lnTo>
                    <a:pt x="23" y="23"/>
                  </a:lnTo>
                  <a:lnTo>
                    <a:pt x="24" y="23"/>
                  </a:lnTo>
                  <a:lnTo>
                    <a:pt x="25" y="23"/>
                  </a:lnTo>
                  <a:lnTo>
                    <a:pt x="26" y="22"/>
                  </a:lnTo>
                  <a:lnTo>
                    <a:pt x="26" y="21"/>
                  </a:lnTo>
                  <a:lnTo>
                    <a:pt x="26" y="20"/>
                  </a:lnTo>
                  <a:lnTo>
                    <a:pt x="26" y="19"/>
                  </a:lnTo>
                  <a:lnTo>
                    <a:pt x="25" y="18"/>
                  </a:lnTo>
                  <a:lnTo>
                    <a:pt x="9" y="5"/>
                  </a:lnTo>
                  <a:lnTo>
                    <a:pt x="7" y="7"/>
                  </a:lnTo>
                  <a:lnTo>
                    <a:pt x="10" y="6"/>
                  </a:lnTo>
                  <a:lnTo>
                    <a:pt x="6" y="2"/>
                  </a:lnTo>
                  <a:close/>
                </a:path>
              </a:pathLst>
            </a:custGeom>
            <a:solidFill>
              <a:srgbClr val="000000"/>
            </a:solidFill>
            <a:ln w="9525">
              <a:noFill/>
              <a:round/>
              <a:headEnd/>
              <a:tailEnd/>
            </a:ln>
          </p:spPr>
          <p:txBody>
            <a:bodyPr/>
            <a:lstStyle/>
            <a:p>
              <a:endParaRPr lang="en-US"/>
            </a:p>
          </p:txBody>
        </p:sp>
        <p:sp>
          <p:nvSpPr>
            <p:cNvPr id="423183" name="Freeform 271"/>
            <p:cNvSpPr>
              <a:spLocks/>
            </p:cNvSpPr>
            <p:nvPr/>
          </p:nvSpPr>
          <p:spPr bwMode="auto">
            <a:xfrm>
              <a:off x="4648" y="4039"/>
              <a:ext cx="32" cy="16"/>
            </a:xfrm>
            <a:custGeom>
              <a:avLst/>
              <a:gdLst/>
              <a:ahLst/>
              <a:cxnLst>
                <a:cxn ang="0">
                  <a:pos x="5" y="0"/>
                </a:cxn>
                <a:cxn ang="0">
                  <a:pos x="4" y="0"/>
                </a:cxn>
                <a:cxn ang="0">
                  <a:pos x="3" y="1"/>
                </a:cxn>
                <a:cxn ang="0">
                  <a:pos x="2" y="2"/>
                </a:cxn>
                <a:cxn ang="0">
                  <a:pos x="0" y="3"/>
                </a:cxn>
                <a:cxn ang="0">
                  <a:pos x="0" y="4"/>
                </a:cxn>
                <a:cxn ang="0">
                  <a:pos x="2" y="5"/>
                </a:cxn>
                <a:cxn ang="0">
                  <a:pos x="3" y="6"/>
                </a:cxn>
                <a:cxn ang="0">
                  <a:pos x="4" y="6"/>
                </a:cxn>
                <a:cxn ang="0">
                  <a:pos x="15" y="11"/>
                </a:cxn>
                <a:cxn ang="0">
                  <a:pos x="27" y="16"/>
                </a:cxn>
                <a:cxn ang="0">
                  <a:pos x="28" y="16"/>
                </a:cxn>
                <a:cxn ang="0">
                  <a:pos x="29" y="16"/>
                </a:cxn>
                <a:cxn ang="0">
                  <a:pos x="31" y="16"/>
                </a:cxn>
                <a:cxn ang="0">
                  <a:pos x="32" y="15"/>
                </a:cxn>
                <a:cxn ang="0">
                  <a:pos x="32" y="14"/>
                </a:cxn>
                <a:cxn ang="0">
                  <a:pos x="32" y="13"/>
                </a:cxn>
                <a:cxn ang="0">
                  <a:pos x="32" y="11"/>
                </a:cxn>
                <a:cxn ang="0">
                  <a:pos x="31" y="10"/>
                </a:cxn>
                <a:cxn ang="0">
                  <a:pos x="29" y="9"/>
                </a:cxn>
                <a:cxn ang="0">
                  <a:pos x="28" y="9"/>
                </a:cxn>
                <a:cxn ang="0">
                  <a:pos x="16" y="5"/>
                </a:cxn>
                <a:cxn ang="0">
                  <a:pos x="5" y="0"/>
                </a:cxn>
              </a:cxnLst>
              <a:rect l="0" t="0" r="r" b="b"/>
              <a:pathLst>
                <a:path w="32" h="16">
                  <a:moveTo>
                    <a:pt x="5" y="0"/>
                  </a:moveTo>
                  <a:lnTo>
                    <a:pt x="4" y="0"/>
                  </a:lnTo>
                  <a:lnTo>
                    <a:pt x="3" y="1"/>
                  </a:lnTo>
                  <a:lnTo>
                    <a:pt x="2" y="2"/>
                  </a:lnTo>
                  <a:lnTo>
                    <a:pt x="0" y="3"/>
                  </a:lnTo>
                  <a:lnTo>
                    <a:pt x="0" y="4"/>
                  </a:lnTo>
                  <a:lnTo>
                    <a:pt x="2" y="5"/>
                  </a:lnTo>
                  <a:lnTo>
                    <a:pt x="3" y="6"/>
                  </a:lnTo>
                  <a:lnTo>
                    <a:pt x="4" y="6"/>
                  </a:lnTo>
                  <a:lnTo>
                    <a:pt x="15" y="11"/>
                  </a:lnTo>
                  <a:lnTo>
                    <a:pt x="27" y="16"/>
                  </a:lnTo>
                  <a:lnTo>
                    <a:pt x="28" y="16"/>
                  </a:lnTo>
                  <a:lnTo>
                    <a:pt x="29" y="16"/>
                  </a:lnTo>
                  <a:lnTo>
                    <a:pt x="31" y="16"/>
                  </a:lnTo>
                  <a:lnTo>
                    <a:pt x="32" y="15"/>
                  </a:lnTo>
                  <a:lnTo>
                    <a:pt x="32" y="14"/>
                  </a:lnTo>
                  <a:lnTo>
                    <a:pt x="32" y="13"/>
                  </a:lnTo>
                  <a:lnTo>
                    <a:pt x="32" y="11"/>
                  </a:lnTo>
                  <a:lnTo>
                    <a:pt x="31" y="10"/>
                  </a:lnTo>
                  <a:lnTo>
                    <a:pt x="29" y="9"/>
                  </a:lnTo>
                  <a:lnTo>
                    <a:pt x="28" y="9"/>
                  </a:lnTo>
                  <a:lnTo>
                    <a:pt x="16" y="5"/>
                  </a:lnTo>
                  <a:lnTo>
                    <a:pt x="5" y="0"/>
                  </a:lnTo>
                  <a:close/>
                </a:path>
              </a:pathLst>
            </a:custGeom>
            <a:solidFill>
              <a:srgbClr val="000000"/>
            </a:solidFill>
            <a:ln w="9525">
              <a:noFill/>
              <a:round/>
              <a:headEnd/>
              <a:tailEnd/>
            </a:ln>
          </p:spPr>
          <p:txBody>
            <a:bodyPr/>
            <a:lstStyle/>
            <a:p>
              <a:endParaRPr lang="en-US"/>
            </a:p>
          </p:txBody>
        </p:sp>
        <p:sp>
          <p:nvSpPr>
            <p:cNvPr id="423184" name="Freeform 272"/>
            <p:cNvSpPr>
              <a:spLocks/>
            </p:cNvSpPr>
            <p:nvPr/>
          </p:nvSpPr>
          <p:spPr bwMode="auto">
            <a:xfrm>
              <a:off x="4693" y="4053"/>
              <a:ext cx="33" cy="8"/>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10" y="7"/>
                </a:cxn>
                <a:cxn ang="0">
                  <a:pos x="25" y="8"/>
                </a:cxn>
                <a:cxn ang="0">
                  <a:pos x="29" y="8"/>
                </a:cxn>
                <a:cxn ang="0">
                  <a:pos x="30" y="8"/>
                </a:cxn>
                <a:cxn ang="0">
                  <a:pos x="31" y="8"/>
                </a:cxn>
                <a:cxn ang="0">
                  <a:pos x="32" y="7"/>
                </a:cxn>
                <a:cxn ang="0">
                  <a:pos x="33" y="6"/>
                </a:cxn>
                <a:cxn ang="0">
                  <a:pos x="33" y="5"/>
                </a:cxn>
                <a:cxn ang="0">
                  <a:pos x="32" y="4"/>
                </a:cxn>
                <a:cxn ang="0">
                  <a:pos x="31" y="3"/>
                </a:cxn>
                <a:cxn ang="0">
                  <a:pos x="30" y="2"/>
                </a:cxn>
                <a:cxn ang="0">
                  <a:pos x="26" y="2"/>
                </a:cxn>
                <a:cxn ang="0">
                  <a:pos x="11" y="1"/>
                </a:cxn>
                <a:cxn ang="0">
                  <a:pos x="3" y="0"/>
                </a:cxn>
              </a:cxnLst>
              <a:rect l="0" t="0" r="r" b="b"/>
              <a:pathLst>
                <a:path w="33" h="8">
                  <a:moveTo>
                    <a:pt x="3" y="0"/>
                  </a:moveTo>
                  <a:lnTo>
                    <a:pt x="2" y="0"/>
                  </a:lnTo>
                  <a:lnTo>
                    <a:pt x="1" y="1"/>
                  </a:lnTo>
                  <a:lnTo>
                    <a:pt x="0" y="2"/>
                  </a:lnTo>
                  <a:lnTo>
                    <a:pt x="0" y="3"/>
                  </a:lnTo>
                  <a:lnTo>
                    <a:pt x="0" y="4"/>
                  </a:lnTo>
                  <a:lnTo>
                    <a:pt x="0" y="5"/>
                  </a:lnTo>
                  <a:lnTo>
                    <a:pt x="1" y="6"/>
                  </a:lnTo>
                  <a:lnTo>
                    <a:pt x="2" y="6"/>
                  </a:lnTo>
                  <a:lnTo>
                    <a:pt x="10" y="7"/>
                  </a:lnTo>
                  <a:lnTo>
                    <a:pt x="25" y="8"/>
                  </a:lnTo>
                  <a:lnTo>
                    <a:pt x="29" y="8"/>
                  </a:lnTo>
                  <a:lnTo>
                    <a:pt x="30" y="8"/>
                  </a:lnTo>
                  <a:lnTo>
                    <a:pt x="31" y="8"/>
                  </a:lnTo>
                  <a:lnTo>
                    <a:pt x="32" y="7"/>
                  </a:lnTo>
                  <a:lnTo>
                    <a:pt x="33" y="6"/>
                  </a:lnTo>
                  <a:lnTo>
                    <a:pt x="33" y="5"/>
                  </a:lnTo>
                  <a:lnTo>
                    <a:pt x="32" y="4"/>
                  </a:lnTo>
                  <a:lnTo>
                    <a:pt x="31" y="3"/>
                  </a:lnTo>
                  <a:lnTo>
                    <a:pt x="30" y="2"/>
                  </a:lnTo>
                  <a:lnTo>
                    <a:pt x="26" y="2"/>
                  </a:lnTo>
                  <a:lnTo>
                    <a:pt x="11" y="1"/>
                  </a:lnTo>
                  <a:lnTo>
                    <a:pt x="3" y="0"/>
                  </a:lnTo>
                  <a:close/>
                </a:path>
              </a:pathLst>
            </a:custGeom>
            <a:solidFill>
              <a:srgbClr val="000000"/>
            </a:solidFill>
            <a:ln w="9525">
              <a:noFill/>
              <a:round/>
              <a:headEnd/>
              <a:tailEnd/>
            </a:ln>
          </p:spPr>
          <p:txBody>
            <a:bodyPr/>
            <a:lstStyle/>
            <a:p>
              <a:endParaRPr lang="en-US"/>
            </a:p>
          </p:txBody>
        </p:sp>
        <p:sp>
          <p:nvSpPr>
            <p:cNvPr id="423185" name="Freeform 273"/>
            <p:cNvSpPr>
              <a:spLocks/>
            </p:cNvSpPr>
            <p:nvPr/>
          </p:nvSpPr>
          <p:spPr bwMode="auto">
            <a:xfrm>
              <a:off x="4740"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86" name="Freeform 274"/>
            <p:cNvSpPr>
              <a:spLocks/>
            </p:cNvSpPr>
            <p:nvPr/>
          </p:nvSpPr>
          <p:spPr bwMode="auto">
            <a:xfrm>
              <a:off x="4787"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87" name="Freeform 275"/>
            <p:cNvSpPr>
              <a:spLocks/>
            </p:cNvSpPr>
            <p:nvPr/>
          </p:nvSpPr>
          <p:spPr bwMode="auto">
            <a:xfrm>
              <a:off x="4834"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88" name="Freeform 276"/>
            <p:cNvSpPr>
              <a:spLocks/>
            </p:cNvSpPr>
            <p:nvPr/>
          </p:nvSpPr>
          <p:spPr bwMode="auto">
            <a:xfrm>
              <a:off x="4880"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0" y="6"/>
                </a:cxn>
                <a:cxn ang="0">
                  <a:pos x="32" y="6"/>
                </a:cxn>
                <a:cxn ang="0">
                  <a:pos x="33" y="5"/>
                </a:cxn>
                <a:cxn ang="0">
                  <a:pos x="34" y="4"/>
                </a:cxn>
                <a:cxn ang="0">
                  <a:pos x="34" y="3"/>
                </a:cxn>
                <a:cxn ang="0">
                  <a:pos x="33" y="2"/>
                </a:cxn>
                <a:cxn ang="0">
                  <a:pos x="32" y="1"/>
                </a:cxn>
                <a:cxn ang="0">
                  <a:pos x="30"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0" y="6"/>
                  </a:lnTo>
                  <a:lnTo>
                    <a:pt x="32" y="6"/>
                  </a:lnTo>
                  <a:lnTo>
                    <a:pt x="33" y="5"/>
                  </a:lnTo>
                  <a:lnTo>
                    <a:pt x="34" y="4"/>
                  </a:lnTo>
                  <a:lnTo>
                    <a:pt x="34" y="3"/>
                  </a:lnTo>
                  <a:lnTo>
                    <a:pt x="33" y="2"/>
                  </a:lnTo>
                  <a:lnTo>
                    <a:pt x="32" y="1"/>
                  </a:lnTo>
                  <a:lnTo>
                    <a:pt x="30" y="0"/>
                  </a:lnTo>
                  <a:lnTo>
                    <a:pt x="4" y="0"/>
                  </a:lnTo>
                  <a:close/>
                </a:path>
              </a:pathLst>
            </a:custGeom>
            <a:solidFill>
              <a:srgbClr val="000000"/>
            </a:solidFill>
            <a:ln w="9525">
              <a:noFill/>
              <a:round/>
              <a:headEnd/>
              <a:tailEnd/>
            </a:ln>
          </p:spPr>
          <p:txBody>
            <a:bodyPr/>
            <a:lstStyle/>
            <a:p>
              <a:endParaRPr lang="en-US"/>
            </a:p>
          </p:txBody>
        </p:sp>
        <p:sp>
          <p:nvSpPr>
            <p:cNvPr id="423189" name="Freeform 277"/>
            <p:cNvSpPr>
              <a:spLocks/>
            </p:cNvSpPr>
            <p:nvPr/>
          </p:nvSpPr>
          <p:spPr bwMode="auto">
            <a:xfrm>
              <a:off x="4927" y="4055"/>
              <a:ext cx="34"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3" y="5"/>
                </a:cxn>
                <a:cxn ang="0">
                  <a:pos x="34" y="4"/>
                </a:cxn>
                <a:cxn ang="0">
                  <a:pos x="34" y="3"/>
                </a:cxn>
                <a:cxn ang="0">
                  <a:pos x="33" y="2"/>
                </a:cxn>
                <a:cxn ang="0">
                  <a:pos x="31" y="1"/>
                </a:cxn>
                <a:cxn ang="0">
                  <a:pos x="30" y="0"/>
                </a:cxn>
                <a:cxn ang="0">
                  <a:pos x="4" y="0"/>
                </a:cxn>
              </a:cxnLst>
              <a:rect l="0" t="0" r="r" b="b"/>
              <a:pathLst>
                <a:path w="34"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3" y="5"/>
                  </a:lnTo>
                  <a:lnTo>
                    <a:pt x="34" y="4"/>
                  </a:lnTo>
                  <a:lnTo>
                    <a:pt x="34" y="3"/>
                  </a:lnTo>
                  <a:lnTo>
                    <a:pt x="33" y="2"/>
                  </a:lnTo>
                  <a:lnTo>
                    <a:pt x="31" y="1"/>
                  </a:lnTo>
                  <a:lnTo>
                    <a:pt x="30" y="0"/>
                  </a:lnTo>
                  <a:lnTo>
                    <a:pt x="4" y="0"/>
                  </a:lnTo>
                  <a:close/>
                </a:path>
              </a:pathLst>
            </a:custGeom>
            <a:solidFill>
              <a:srgbClr val="000000"/>
            </a:solidFill>
            <a:ln w="9525">
              <a:noFill/>
              <a:round/>
              <a:headEnd/>
              <a:tailEnd/>
            </a:ln>
          </p:spPr>
          <p:txBody>
            <a:bodyPr/>
            <a:lstStyle/>
            <a:p>
              <a:endParaRPr lang="en-US"/>
            </a:p>
          </p:txBody>
        </p:sp>
        <p:sp>
          <p:nvSpPr>
            <p:cNvPr id="423190" name="Freeform 278"/>
            <p:cNvSpPr>
              <a:spLocks/>
            </p:cNvSpPr>
            <p:nvPr/>
          </p:nvSpPr>
          <p:spPr bwMode="auto">
            <a:xfrm>
              <a:off x="4974"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4" y="4"/>
                </a:cxn>
                <a:cxn ang="0">
                  <a:pos x="34" y="3"/>
                </a:cxn>
                <a:cxn ang="0">
                  <a:pos x="32" y="2"/>
                </a:cxn>
                <a:cxn ang="0">
                  <a:pos x="31" y="1"/>
                </a:cxn>
                <a:cxn ang="0">
                  <a:pos x="30"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4" y="4"/>
                  </a:lnTo>
                  <a:lnTo>
                    <a:pt x="34"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1" name="Freeform 279"/>
            <p:cNvSpPr>
              <a:spLocks/>
            </p:cNvSpPr>
            <p:nvPr/>
          </p:nvSpPr>
          <p:spPr bwMode="auto">
            <a:xfrm>
              <a:off x="5021"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2" name="Freeform 280"/>
            <p:cNvSpPr>
              <a:spLocks/>
            </p:cNvSpPr>
            <p:nvPr/>
          </p:nvSpPr>
          <p:spPr bwMode="auto">
            <a:xfrm>
              <a:off x="5068"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3" name="Freeform 281"/>
            <p:cNvSpPr>
              <a:spLocks/>
            </p:cNvSpPr>
            <p:nvPr/>
          </p:nvSpPr>
          <p:spPr bwMode="auto">
            <a:xfrm>
              <a:off x="5115"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4" name="Freeform 282"/>
            <p:cNvSpPr>
              <a:spLocks/>
            </p:cNvSpPr>
            <p:nvPr/>
          </p:nvSpPr>
          <p:spPr bwMode="auto">
            <a:xfrm>
              <a:off x="5161"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1" y="6"/>
                </a:cxn>
                <a:cxn ang="0">
                  <a:pos x="32" y="6"/>
                </a:cxn>
                <a:cxn ang="0">
                  <a:pos x="33" y="5"/>
                </a:cxn>
                <a:cxn ang="0">
                  <a:pos x="34" y="4"/>
                </a:cxn>
                <a:cxn ang="0">
                  <a:pos x="34" y="3"/>
                </a:cxn>
                <a:cxn ang="0">
                  <a:pos x="33" y="2"/>
                </a:cxn>
                <a:cxn ang="0">
                  <a:pos x="32" y="1"/>
                </a:cxn>
                <a:cxn ang="0">
                  <a:pos x="31"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1" y="6"/>
                  </a:lnTo>
                  <a:lnTo>
                    <a:pt x="32" y="6"/>
                  </a:lnTo>
                  <a:lnTo>
                    <a:pt x="33" y="5"/>
                  </a:lnTo>
                  <a:lnTo>
                    <a:pt x="34" y="4"/>
                  </a:lnTo>
                  <a:lnTo>
                    <a:pt x="34" y="3"/>
                  </a:lnTo>
                  <a:lnTo>
                    <a:pt x="33" y="2"/>
                  </a:lnTo>
                  <a:lnTo>
                    <a:pt x="32" y="1"/>
                  </a:lnTo>
                  <a:lnTo>
                    <a:pt x="31" y="0"/>
                  </a:lnTo>
                  <a:lnTo>
                    <a:pt x="4" y="0"/>
                  </a:lnTo>
                  <a:close/>
                </a:path>
              </a:pathLst>
            </a:custGeom>
            <a:solidFill>
              <a:srgbClr val="000000"/>
            </a:solidFill>
            <a:ln w="9525">
              <a:noFill/>
              <a:round/>
              <a:headEnd/>
              <a:tailEnd/>
            </a:ln>
          </p:spPr>
          <p:txBody>
            <a:bodyPr/>
            <a:lstStyle/>
            <a:p>
              <a:endParaRPr lang="en-US"/>
            </a:p>
          </p:txBody>
        </p:sp>
        <p:sp>
          <p:nvSpPr>
            <p:cNvPr id="423195" name="Freeform 283"/>
            <p:cNvSpPr>
              <a:spLocks/>
            </p:cNvSpPr>
            <p:nvPr/>
          </p:nvSpPr>
          <p:spPr bwMode="auto">
            <a:xfrm>
              <a:off x="5208" y="4055"/>
              <a:ext cx="34"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3" y="5"/>
                </a:cxn>
                <a:cxn ang="0">
                  <a:pos x="34" y="4"/>
                </a:cxn>
                <a:cxn ang="0">
                  <a:pos x="34" y="3"/>
                </a:cxn>
                <a:cxn ang="0">
                  <a:pos x="33" y="2"/>
                </a:cxn>
                <a:cxn ang="0">
                  <a:pos x="31" y="1"/>
                </a:cxn>
                <a:cxn ang="0">
                  <a:pos x="30" y="0"/>
                </a:cxn>
                <a:cxn ang="0">
                  <a:pos x="4" y="0"/>
                </a:cxn>
              </a:cxnLst>
              <a:rect l="0" t="0" r="r" b="b"/>
              <a:pathLst>
                <a:path w="34"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3" y="5"/>
                  </a:lnTo>
                  <a:lnTo>
                    <a:pt x="34" y="4"/>
                  </a:lnTo>
                  <a:lnTo>
                    <a:pt x="34" y="3"/>
                  </a:lnTo>
                  <a:lnTo>
                    <a:pt x="33" y="2"/>
                  </a:lnTo>
                  <a:lnTo>
                    <a:pt x="31" y="1"/>
                  </a:lnTo>
                  <a:lnTo>
                    <a:pt x="30" y="0"/>
                  </a:lnTo>
                  <a:lnTo>
                    <a:pt x="4" y="0"/>
                  </a:lnTo>
                  <a:close/>
                </a:path>
              </a:pathLst>
            </a:custGeom>
            <a:solidFill>
              <a:srgbClr val="000000"/>
            </a:solidFill>
            <a:ln w="9525">
              <a:noFill/>
              <a:round/>
              <a:headEnd/>
              <a:tailEnd/>
            </a:ln>
          </p:spPr>
          <p:txBody>
            <a:bodyPr/>
            <a:lstStyle/>
            <a:p>
              <a:endParaRPr lang="en-US"/>
            </a:p>
          </p:txBody>
        </p:sp>
        <p:sp>
          <p:nvSpPr>
            <p:cNvPr id="423196" name="Freeform 284"/>
            <p:cNvSpPr>
              <a:spLocks/>
            </p:cNvSpPr>
            <p:nvPr/>
          </p:nvSpPr>
          <p:spPr bwMode="auto">
            <a:xfrm>
              <a:off x="5255"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0" y="6"/>
                </a:cxn>
                <a:cxn ang="0">
                  <a:pos x="29" y="6"/>
                </a:cxn>
                <a:cxn ang="0">
                  <a:pos x="30" y="6"/>
                </a:cxn>
                <a:cxn ang="0">
                  <a:pos x="31" y="5"/>
                </a:cxn>
                <a:cxn ang="0">
                  <a:pos x="32" y="4"/>
                </a:cxn>
                <a:cxn ang="0">
                  <a:pos x="34" y="3"/>
                </a:cxn>
                <a:cxn ang="0">
                  <a:pos x="34" y="2"/>
                </a:cxn>
                <a:cxn ang="0">
                  <a:pos x="32" y="1"/>
                </a:cxn>
                <a:cxn ang="0">
                  <a:pos x="31" y="0"/>
                </a:cxn>
                <a:cxn ang="0">
                  <a:pos x="30" y="0"/>
                </a:cxn>
                <a:cxn ang="0">
                  <a:pos x="21"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0" y="6"/>
                  </a:lnTo>
                  <a:lnTo>
                    <a:pt x="29" y="6"/>
                  </a:lnTo>
                  <a:lnTo>
                    <a:pt x="30" y="6"/>
                  </a:lnTo>
                  <a:lnTo>
                    <a:pt x="31" y="5"/>
                  </a:lnTo>
                  <a:lnTo>
                    <a:pt x="32" y="4"/>
                  </a:lnTo>
                  <a:lnTo>
                    <a:pt x="34" y="3"/>
                  </a:lnTo>
                  <a:lnTo>
                    <a:pt x="34" y="2"/>
                  </a:lnTo>
                  <a:lnTo>
                    <a:pt x="32" y="1"/>
                  </a:lnTo>
                  <a:lnTo>
                    <a:pt x="31" y="0"/>
                  </a:lnTo>
                  <a:lnTo>
                    <a:pt x="30" y="0"/>
                  </a:lnTo>
                  <a:lnTo>
                    <a:pt x="21" y="0"/>
                  </a:lnTo>
                  <a:lnTo>
                    <a:pt x="3" y="0"/>
                  </a:lnTo>
                  <a:close/>
                </a:path>
              </a:pathLst>
            </a:custGeom>
            <a:solidFill>
              <a:srgbClr val="000000"/>
            </a:solidFill>
            <a:ln w="9525">
              <a:noFill/>
              <a:round/>
              <a:headEnd/>
              <a:tailEnd/>
            </a:ln>
          </p:spPr>
          <p:txBody>
            <a:bodyPr/>
            <a:lstStyle/>
            <a:p>
              <a:endParaRPr lang="en-US"/>
            </a:p>
          </p:txBody>
        </p:sp>
        <p:sp>
          <p:nvSpPr>
            <p:cNvPr id="423197" name="Freeform 285"/>
            <p:cNvSpPr>
              <a:spLocks/>
            </p:cNvSpPr>
            <p:nvPr/>
          </p:nvSpPr>
          <p:spPr bwMode="auto">
            <a:xfrm>
              <a:off x="5301" y="4044"/>
              <a:ext cx="32" cy="14"/>
            </a:xfrm>
            <a:custGeom>
              <a:avLst/>
              <a:gdLst/>
              <a:ahLst/>
              <a:cxnLst>
                <a:cxn ang="0">
                  <a:pos x="3" y="8"/>
                </a:cxn>
                <a:cxn ang="0">
                  <a:pos x="2" y="9"/>
                </a:cxn>
                <a:cxn ang="0">
                  <a:pos x="1" y="10"/>
                </a:cxn>
                <a:cxn ang="0">
                  <a:pos x="0" y="11"/>
                </a:cxn>
                <a:cxn ang="0">
                  <a:pos x="0" y="12"/>
                </a:cxn>
                <a:cxn ang="0">
                  <a:pos x="1" y="13"/>
                </a:cxn>
                <a:cxn ang="0">
                  <a:pos x="2" y="14"/>
                </a:cxn>
                <a:cxn ang="0">
                  <a:pos x="3" y="14"/>
                </a:cxn>
                <a:cxn ang="0">
                  <a:pos x="4" y="14"/>
                </a:cxn>
                <a:cxn ang="0">
                  <a:pos x="17" y="11"/>
                </a:cxn>
                <a:cxn ang="0">
                  <a:pos x="29" y="6"/>
                </a:cxn>
                <a:cxn ang="0">
                  <a:pos x="30" y="6"/>
                </a:cxn>
                <a:cxn ang="0">
                  <a:pos x="31" y="5"/>
                </a:cxn>
                <a:cxn ang="0">
                  <a:pos x="32" y="4"/>
                </a:cxn>
                <a:cxn ang="0">
                  <a:pos x="32" y="3"/>
                </a:cxn>
                <a:cxn ang="0">
                  <a:pos x="32" y="2"/>
                </a:cxn>
                <a:cxn ang="0">
                  <a:pos x="32" y="1"/>
                </a:cxn>
                <a:cxn ang="0">
                  <a:pos x="31" y="0"/>
                </a:cxn>
                <a:cxn ang="0">
                  <a:pos x="30" y="0"/>
                </a:cxn>
                <a:cxn ang="0">
                  <a:pos x="29" y="0"/>
                </a:cxn>
                <a:cxn ang="0">
                  <a:pos x="28" y="0"/>
                </a:cxn>
                <a:cxn ang="0">
                  <a:pos x="15" y="4"/>
                </a:cxn>
                <a:cxn ang="0">
                  <a:pos x="3" y="8"/>
                </a:cxn>
              </a:cxnLst>
              <a:rect l="0" t="0" r="r" b="b"/>
              <a:pathLst>
                <a:path w="32" h="14">
                  <a:moveTo>
                    <a:pt x="3" y="8"/>
                  </a:moveTo>
                  <a:lnTo>
                    <a:pt x="2" y="9"/>
                  </a:lnTo>
                  <a:lnTo>
                    <a:pt x="1" y="10"/>
                  </a:lnTo>
                  <a:lnTo>
                    <a:pt x="0" y="11"/>
                  </a:lnTo>
                  <a:lnTo>
                    <a:pt x="0" y="12"/>
                  </a:lnTo>
                  <a:lnTo>
                    <a:pt x="1" y="13"/>
                  </a:lnTo>
                  <a:lnTo>
                    <a:pt x="2" y="14"/>
                  </a:lnTo>
                  <a:lnTo>
                    <a:pt x="3" y="14"/>
                  </a:lnTo>
                  <a:lnTo>
                    <a:pt x="4" y="14"/>
                  </a:lnTo>
                  <a:lnTo>
                    <a:pt x="17" y="11"/>
                  </a:lnTo>
                  <a:lnTo>
                    <a:pt x="29" y="6"/>
                  </a:lnTo>
                  <a:lnTo>
                    <a:pt x="30" y="6"/>
                  </a:lnTo>
                  <a:lnTo>
                    <a:pt x="31" y="5"/>
                  </a:lnTo>
                  <a:lnTo>
                    <a:pt x="32" y="4"/>
                  </a:lnTo>
                  <a:lnTo>
                    <a:pt x="32" y="3"/>
                  </a:lnTo>
                  <a:lnTo>
                    <a:pt x="32" y="2"/>
                  </a:lnTo>
                  <a:lnTo>
                    <a:pt x="32" y="1"/>
                  </a:lnTo>
                  <a:lnTo>
                    <a:pt x="31" y="0"/>
                  </a:lnTo>
                  <a:lnTo>
                    <a:pt x="30" y="0"/>
                  </a:lnTo>
                  <a:lnTo>
                    <a:pt x="29" y="0"/>
                  </a:lnTo>
                  <a:lnTo>
                    <a:pt x="28" y="0"/>
                  </a:lnTo>
                  <a:lnTo>
                    <a:pt x="15" y="4"/>
                  </a:lnTo>
                  <a:lnTo>
                    <a:pt x="3" y="8"/>
                  </a:lnTo>
                  <a:close/>
                </a:path>
              </a:pathLst>
            </a:custGeom>
            <a:solidFill>
              <a:srgbClr val="000000"/>
            </a:solidFill>
            <a:ln w="9525">
              <a:noFill/>
              <a:round/>
              <a:headEnd/>
              <a:tailEnd/>
            </a:ln>
          </p:spPr>
          <p:txBody>
            <a:bodyPr/>
            <a:lstStyle/>
            <a:p>
              <a:endParaRPr lang="en-US"/>
            </a:p>
          </p:txBody>
        </p:sp>
        <p:sp>
          <p:nvSpPr>
            <p:cNvPr id="423198" name="Freeform 286"/>
            <p:cNvSpPr>
              <a:spLocks/>
            </p:cNvSpPr>
            <p:nvPr/>
          </p:nvSpPr>
          <p:spPr bwMode="auto">
            <a:xfrm>
              <a:off x="5344" y="4019"/>
              <a:ext cx="28" cy="23"/>
            </a:xfrm>
            <a:custGeom>
              <a:avLst/>
              <a:gdLst/>
              <a:ahLst/>
              <a:cxnLst>
                <a:cxn ang="0">
                  <a:pos x="3" y="16"/>
                </a:cxn>
                <a:cxn ang="0">
                  <a:pos x="1" y="18"/>
                </a:cxn>
                <a:cxn ang="0">
                  <a:pos x="0" y="19"/>
                </a:cxn>
                <a:cxn ang="0">
                  <a:pos x="0" y="20"/>
                </a:cxn>
                <a:cxn ang="0">
                  <a:pos x="1" y="21"/>
                </a:cxn>
                <a:cxn ang="0">
                  <a:pos x="3" y="22"/>
                </a:cxn>
                <a:cxn ang="0">
                  <a:pos x="4" y="23"/>
                </a:cxn>
                <a:cxn ang="0">
                  <a:pos x="5" y="23"/>
                </a:cxn>
                <a:cxn ang="0">
                  <a:pos x="6" y="22"/>
                </a:cxn>
                <a:cxn ang="0">
                  <a:pos x="10" y="19"/>
                </a:cxn>
                <a:cxn ang="0">
                  <a:pos x="27" y="6"/>
                </a:cxn>
                <a:cxn ang="0">
                  <a:pos x="28" y="5"/>
                </a:cxn>
                <a:cxn ang="0">
                  <a:pos x="28" y="4"/>
                </a:cxn>
                <a:cxn ang="0">
                  <a:pos x="28" y="3"/>
                </a:cxn>
                <a:cxn ang="0">
                  <a:pos x="28" y="2"/>
                </a:cxn>
                <a:cxn ang="0">
                  <a:pos x="27" y="0"/>
                </a:cxn>
                <a:cxn ang="0">
                  <a:pos x="26" y="0"/>
                </a:cxn>
                <a:cxn ang="0">
                  <a:pos x="25" y="0"/>
                </a:cxn>
                <a:cxn ang="0">
                  <a:pos x="24" y="0"/>
                </a:cxn>
                <a:cxn ang="0">
                  <a:pos x="7" y="13"/>
                </a:cxn>
                <a:cxn ang="0">
                  <a:pos x="3" y="16"/>
                </a:cxn>
              </a:cxnLst>
              <a:rect l="0" t="0" r="r" b="b"/>
              <a:pathLst>
                <a:path w="28" h="23">
                  <a:moveTo>
                    <a:pt x="3" y="16"/>
                  </a:moveTo>
                  <a:lnTo>
                    <a:pt x="1" y="18"/>
                  </a:lnTo>
                  <a:lnTo>
                    <a:pt x="0" y="19"/>
                  </a:lnTo>
                  <a:lnTo>
                    <a:pt x="0" y="20"/>
                  </a:lnTo>
                  <a:lnTo>
                    <a:pt x="1" y="21"/>
                  </a:lnTo>
                  <a:lnTo>
                    <a:pt x="3" y="22"/>
                  </a:lnTo>
                  <a:lnTo>
                    <a:pt x="4" y="23"/>
                  </a:lnTo>
                  <a:lnTo>
                    <a:pt x="5" y="23"/>
                  </a:lnTo>
                  <a:lnTo>
                    <a:pt x="6" y="22"/>
                  </a:lnTo>
                  <a:lnTo>
                    <a:pt x="10" y="19"/>
                  </a:lnTo>
                  <a:lnTo>
                    <a:pt x="27" y="6"/>
                  </a:lnTo>
                  <a:lnTo>
                    <a:pt x="28" y="5"/>
                  </a:lnTo>
                  <a:lnTo>
                    <a:pt x="28" y="4"/>
                  </a:lnTo>
                  <a:lnTo>
                    <a:pt x="28" y="3"/>
                  </a:lnTo>
                  <a:lnTo>
                    <a:pt x="28" y="2"/>
                  </a:lnTo>
                  <a:lnTo>
                    <a:pt x="27" y="0"/>
                  </a:lnTo>
                  <a:lnTo>
                    <a:pt x="26" y="0"/>
                  </a:lnTo>
                  <a:lnTo>
                    <a:pt x="25" y="0"/>
                  </a:lnTo>
                  <a:lnTo>
                    <a:pt x="24" y="0"/>
                  </a:lnTo>
                  <a:lnTo>
                    <a:pt x="7" y="13"/>
                  </a:lnTo>
                  <a:lnTo>
                    <a:pt x="3" y="16"/>
                  </a:lnTo>
                  <a:close/>
                </a:path>
              </a:pathLst>
            </a:custGeom>
            <a:solidFill>
              <a:srgbClr val="000000"/>
            </a:solidFill>
            <a:ln w="9525">
              <a:noFill/>
              <a:round/>
              <a:headEnd/>
              <a:tailEnd/>
            </a:ln>
          </p:spPr>
          <p:txBody>
            <a:bodyPr/>
            <a:lstStyle/>
            <a:p>
              <a:endParaRPr lang="en-US"/>
            </a:p>
          </p:txBody>
        </p:sp>
        <p:sp>
          <p:nvSpPr>
            <p:cNvPr id="423199" name="Freeform 287"/>
            <p:cNvSpPr>
              <a:spLocks/>
            </p:cNvSpPr>
            <p:nvPr/>
          </p:nvSpPr>
          <p:spPr bwMode="auto">
            <a:xfrm>
              <a:off x="5379" y="3984"/>
              <a:ext cx="22" cy="28"/>
            </a:xfrm>
            <a:custGeom>
              <a:avLst/>
              <a:gdLst/>
              <a:ahLst/>
              <a:cxnLst>
                <a:cxn ang="0">
                  <a:pos x="1" y="23"/>
                </a:cxn>
                <a:cxn ang="0">
                  <a:pos x="0" y="24"/>
                </a:cxn>
                <a:cxn ang="0">
                  <a:pos x="0" y="25"/>
                </a:cxn>
                <a:cxn ang="0">
                  <a:pos x="1" y="26"/>
                </a:cxn>
                <a:cxn ang="0">
                  <a:pos x="2" y="27"/>
                </a:cxn>
                <a:cxn ang="0">
                  <a:pos x="3" y="28"/>
                </a:cxn>
                <a:cxn ang="0">
                  <a:pos x="4" y="28"/>
                </a:cxn>
                <a:cxn ang="0">
                  <a:pos x="5" y="27"/>
                </a:cxn>
                <a:cxn ang="0">
                  <a:pos x="7" y="26"/>
                </a:cxn>
                <a:cxn ang="0">
                  <a:pos x="14" y="16"/>
                </a:cxn>
                <a:cxn ang="0">
                  <a:pos x="21" y="5"/>
                </a:cxn>
                <a:cxn ang="0">
                  <a:pos x="22" y="4"/>
                </a:cxn>
                <a:cxn ang="0">
                  <a:pos x="22" y="4"/>
                </a:cxn>
                <a:cxn ang="0">
                  <a:pos x="22" y="3"/>
                </a:cxn>
                <a:cxn ang="0">
                  <a:pos x="22" y="2"/>
                </a:cxn>
                <a:cxn ang="0">
                  <a:pos x="21" y="1"/>
                </a:cxn>
                <a:cxn ang="0">
                  <a:pos x="20" y="0"/>
                </a:cxn>
                <a:cxn ang="0">
                  <a:pos x="19" y="0"/>
                </a:cxn>
                <a:cxn ang="0">
                  <a:pos x="18" y="1"/>
                </a:cxn>
                <a:cxn ang="0">
                  <a:pos x="17" y="2"/>
                </a:cxn>
                <a:cxn ang="0">
                  <a:pos x="15" y="3"/>
                </a:cxn>
                <a:cxn ang="0">
                  <a:pos x="15" y="3"/>
                </a:cxn>
                <a:cxn ang="0">
                  <a:pos x="19" y="4"/>
                </a:cxn>
                <a:cxn ang="0">
                  <a:pos x="15" y="2"/>
                </a:cxn>
                <a:cxn ang="0">
                  <a:pos x="9" y="13"/>
                </a:cxn>
                <a:cxn ang="0">
                  <a:pos x="1" y="23"/>
                </a:cxn>
              </a:cxnLst>
              <a:rect l="0" t="0" r="r" b="b"/>
              <a:pathLst>
                <a:path w="22" h="28">
                  <a:moveTo>
                    <a:pt x="1" y="23"/>
                  </a:moveTo>
                  <a:lnTo>
                    <a:pt x="0" y="24"/>
                  </a:lnTo>
                  <a:lnTo>
                    <a:pt x="0" y="25"/>
                  </a:lnTo>
                  <a:lnTo>
                    <a:pt x="1" y="26"/>
                  </a:lnTo>
                  <a:lnTo>
                    <a:pt x="2" y="27"/>
                  </a:lnTo>
                  <a:lnTo>
                    <a:pt x="3" y="28"/>
                  </a:lnTo>
                  <a:lnTo>
                    <a:pt x="4" y="28"/>
                  </a:lnTo>
                  <a:lnTo>
                    <a:pt x="5" y="27"/>
                  </a:lnTo>
                  <a:lnTo>
                    <a:pt x="7" y="26"/>
                  </a:lnTo>
                  <a:lnTo>
                    <a:pt x="14" y="16"/>
                  </a:lnTo>
                  <a:lnTo>
                    <a:pt x="21" y="5"/>
                  </a:lnTo>
                  <a:lnTo>
                    <a:pt x="22" y="4"/>
                  </a:lnTo>
                  <a:lnTo>
                    <a:pt x="22" y="4"/>
                  </a:lnTo>
                  <a:lnTo>
                    <a:pt x="22" y="3"/>
                  </a:lnTo>
                  <a:lnTo>
                    <a:pt x="22" y="2"/>
                  </a:lnTo>
                  <a:lnTo>
                    <a:pt x="21" y="1"/>
                  </a:lnTo>
                  <a:lnTo>
                    <a:pt x="20" y="0"/>
                  </a:lnTo>
                  <a:lnTo>
                    <a:pt x="19" y="0"/>
                  </a:lnTo>
                  <a:lnTo>
                    <a:pt x="18" y="1"/>
                  </a:lnTo>
                  <a:lnTo>
                    <a:pt x="17" y="2"/>
                  </a:lnTo>
                  <a:lnTo>
                    <a:pt x="15" y="3"/>
                  </a:lnTo>
                  <a:lnTo>
                    <a:pt x="15" y="3"/>
                  </a:lnTo>
                  <a:lnTo>
                    <a:pt x="19" y="4"/>
                  </a:lnTo>
                  <a:lnTo>
                    <a:pt x="15" y="2"/>
                  </a:lnTo>
                  <a:lnTo>
                    <a:pt x="9" y="13"/>
                  </a:lnTo>
                  <a:lnTo>
                    <a:pt x="1" y="23"/>
                  </a:lnTo>
                  <a:close/>
                </a:path>
              </a:pathLst>
            </a:custGeom>
            <a:solidFill>
              <a:srgbClr val="000000"/>
            </a:solidFill>
            <a:ln w="9525">
              <a:noFill/>
              <a:round/>
              <a:headEnd/>
              <a:tailEnd/>
            </a:ln>
          </p:spPr>
          <p:txBody>
            <a:bodyPr/>
            <a:lstStyle/>
            <a:p>
              <a:endParaRPr lang="en-US"/>
            </a:p>
          </p:txBody>
        </p:sp>
        <p:sp>
          <p:nvSpPr>
            <p:cNvPr id="423200" name="Freeform 288"/>
            <p:cNvSpPr>
              <a:spLocks/>
            </p:cNvSpPr>
            <p:nvPr/>
          </p:nvSpPr>
          <p:spPr bwMode="auto">
            <a:xfrm>
              <a:off x="5402" y="3942"/>
              <a:ext cx="14" cy="31"/>
            </a:xfrm>
            <a:custGeom>
              <a:avLst/>
              <a:gdLst/>
              <a:ahLst/>
              <a:cxnLst>
                <a:cxn ang="0">
                  <a:pos x="0" y="27"/>
                </a:cxn>
                <a:cxn ang="0">
                  <a:pos x="0" y="28"/>
                </a:cxn>
                <a:cxn ang="0">
                  <a:pos x="1" y="29"/>
                </a:cxn>
                <a:cxn ang="0">
                  <a:pos x="3" y="30"/>
                </a:cxn>
                <a:cxn ang="0">
                  <a:pos x="4" y="31"/>
                </a:cxn>
                <a:cxn ang="0">
                  <a:pos x="5" y="31"/>
                </a:cxn>
                <a:cxn ang="0">
                  <a:pos x="6" y="30"/>
                </a:cxn>
                <a:cxn ang="0">
                  <a:pos x="7" y="29"/>
                </a:cxn>
                <a:cxn ang="0">
                  <a:pos x="7" y="28"/>
                </a:cxn>
                <a:cxn ang="0">
                  <a:pos x="9" y="23"/>
                </a:cxn>
                <a:cxn ang="0">
                  <a:pos x="13" y="10"/>
                </a:cxn>
                <a:cxn ang="0">
                  <a:pos x="14" y="4"/>
                </a:cxn>
                <a:cxn ang="0">
                  <a:pos x="14" y="3"/>
                </a:cxn>
                <a:cxn ang="0">
                  <a:pos x="14" y="2"/>
                </a:cxn>
                <a:cxn ang="0">
                  <a:pos x="13" y="0"/>
                </a:cxn>
                <a:cxn ang="0">
                  <a:pos x="11" y="0"/>
                </a:cxn>
                <a:cxn ang="0">
                  <a:pos x="10" y="0"/>
                </a:cxn>
                <a:cxn ang="0">
                  <a:pos x="9" y="0"/>
                </a:cxn>
                <a:cxn ang="0">
                  <a:pos x="8" y="2"/>
                </a:cxn>
                <a:cxn ang="0">
                  <a:pos x="7" y="3"/>
                </a:cxn>
                <a:cxn ang="0">
                  <a:pos x="6" y="9"/>
                </a:cxn>
                <a:cxn ang="0">
                  <a:pos x="3" y="22"/>
                </a:cxn>
                <a:cxn ang="0">
                  <a:pos x="0" y="27"/>
                </a:cxn>
              </a:cxnLst>
              <a:rect l="0" t="0" r="r" b="b"/>
              <a:pathLst>
                <a:path w="14" h="31">
                  <a:moveTo>
                    <a:pt x="0" y="27"/>
                  </a:moveTo>
                  <a:lnTo>
                    <a:pt x="0" y="28"/>
                  </a:lnTo>
                  <a:lnTo>
                    <a:pt x="1" y="29"/>
                  </a:lnTo>
                  <a:lnTo>
                    <a:pt x="3" y="30"/>
                  </a:lnTo>
                  <a:lnTo>
                    <a:pt x="4" y="31"/>
                  </a:lnTo>
                  <a:lnTo>
                    <a:pt x="5" y="31"/>
                  </a:lnTo>
                  <a:lnTo>
                    <a:pt x="6" y="30"/>
                  </a:lnTo>
                  <a:lnTo>
                    <a:pt x="7" y="29"/>
                  </a:lnTo>
                  <a:lnTo>
                    <a:pt x="7" y="28"/>
                  </a:lnTo>
                  <a:lnTo>
                    <a:pt x="9" y="23"/>
                  </a:lnTo>
                  <a:lnTo>
                    <a:pt x="13" y="10"/>
                  </a:lnTo>
                  <a:lnTo>
                    <a:pt x="14" y="4"/>
                  </a:lnTo>
                  <a:lnTo>
                    <a:pt x="14" y="3"/>
                  </a:lnTo>
                  <a:lnTo>
                    <a:pt x="14" y="2"/>
                  </a:lnTo>
                  <a:lnTo>
                    <a:pt x="13" y="0"/>
                  </a:lnTo>
                  <a:lnTo>
                    <a:pt x="11" y="0"/>
                  </a:lnTo>
                  <a:lnTo>
                    <a:pt x="10" y="0"/>
                  </a:lnTo>
                  <a:lnTo>
                    <a:pt x="9" y="0"/>
                  </a:lnTo>
                  <a:lnTo>
                    <a:pt x="8" y="2"/>
                  </a:lnTo>
                  <a:lnTo>
                    <a:pt x="7" y="3"/>
                  </a:lnTo>
                  <a:lnTo>
                    <a:pt x="6" y="9"/>
                  </a:lnTo>
                  <a:lnTo>
                    <a:pt x="3" y="22"/>
                  </a:lnTo>
                  <a:lnTo>
                    <a:pt x="0" y="27"/>
                  </a:lnTo>
                  <a:close/>
                </a:path>
              </a:pathLst>
            </a:custGeom>
            <a:solidFill>
              <a:srgbClr val="000000"/>
            </a:solidFill>
            <a:ln w="9525">
              <a:noFill/>
              <a:round/>
              <a:headEnd/>
              <a:tailEnd/>
            </a:ln>
          </p:spPr>
          <p:txBody>
            <a:bodyPr/>
            <a:lstStyle/>
            <a:p>
              <a:endParaRPr lang="en-US"/>
            </a:p>
          </p:txBody>
        </p:sp>
        <p:sp>
          <p:nvSpPr>
            <p:cNvPr id="423201" name="Freeform 289"/>
            <p:cNvSpPr>
              <a:spLocks/>
            </p:cNvSpPr>
            <p:nvPr/>
          </p:nvSpPr>
          <p:spPr bwMode="auto">
            <a:xfrm>
              <a:off x="5411" y="3898"/>
              <a:ext cx="7" cy="32"/>
            </a:xfrm>
            <a:custGeom>
              <a:avLst/>
              <a:gdLst/>
              <a:ahLst/>
              <a:cxnLst>
                <a:cxn ang="0">
                  <a:pos x="0" y="28"/>
                </a:cxn>
                <a:cxn ang="0">
                  <a:pos x="0" y="29"/>
                </a:cxn>
                <a:cxn ang="0">
                  <a:pos x="1" y="31"/>
                </a:cxn>
                <a:cxn ang="0">
                  <a:pos x="2" y="32"/>
                </a:cxn>
                <a:cxn ang="0">
                  <a:pos x="4" y="32"/>
                </a:cxn>
                <a:cxn ang="0">
                  <a:pos x="5" y="31"/>
                </a:cxn>
                <a:cxn ang="0">
                  <a:pos x="6" y="29"/>
                </a:cxn>
                <a:cxn ang="0">
                  <a:pos x="7" y="28"/>
                </a:cxn>
                <a:cxn ang="0">
                  <a:pos x="7" y="27"/>
                </a:cxn>
                <a:cxn ang="0">
                  <a:pos x="7" y="26"/>
                </a:cxn>
                <a:cxn ang="0">
                  <a:pos x="7" y="2"/>
                </a:cxn>
                <a:cxn ang="0">
                  <a:pos x="7" y="1"/>
                </a:cxn>
                <a:cxn ang="0">
                  <a:pos x="6" y="0"/>
                </a:cxn>
                <a:cxn ang="0">
                  <a:pos x="5" y="0"/>
                </a:cxn>
                <a:cxn ang="0">
                  <a:pos x="4" y="0"/>
                </a:cxn>
                <a:cxn ang="0">
                  <a:pos x="2" y="0"/>
                </a:cxn>
                <a:cxn ang="0">
                  <a:pos x="1" y="1"/>
                </a:cxn>
                <a:cxn ang="0">
                  <a:pos x="0" y="2"/>
                </a:cxn>
                <a:cxn ang="0">
                  <a:pos x="0" y="3"/>
                </a:cxn>
                <a:cxn ang="0">
                  <a:pos x="0" y="27"/>
                </a:cxn>
                <a:cxn ang="0">
                  <a:pos x="0" y="28"/>
                </a:cxn>
              </a:cxnLst>
              <a:rect l="0" t="0" r="r" b="b"/>
              <a:pathLst>
                <a:path w="7" h="32">
                  <a:moveTo>
                    <a:pt x="0" y="28"/>
                  </a:moveTo>
                  <a:lnTo>
                    <a:pt x="0" y="29"/>
                  </a:lnTo>
                  <a:lnTo>
                    <a:pt x="1" y="31"/>
                  </a:lnTo>
                  <a:lnTo>
                    <a:pt x="2" y="32"/>
                  </a:lnTo>
                  <a:lnTo>
                    <a:pt x="4" y="32"/>
                  </a:lnTo>
                  <a:lnTo>
                    <a:pt x="5" y="31"/>
                  </a:lnTo>
                  <a:lnTo>
                    <a:pt x="6" y="29"/>
                  </a:lnTo>
                  <a:lnTo>
                    <a:pt x="7" y="28"/>
                  </a:lnTo>
                  <a:lnTo>
                    <a:pt x="7" y="27"/>
                  </a:lnTo>
                  <a:lnTo>
                    <a:pt x="7" y="26"/>
                  </a:lnTo>
                  <a:lnTo>
                    <a:pt x="7" y="2"/>
                  </a:lnTo>
                  <a:lnTo>
                    <a:pt x="7" y="1"/>
                  </a:lnTo>
                  <a:lnTo>
                    <a:pt x="6" y="0"/>
                  </a:lnTo>
                  <a:lnTo>
                    <a:pt x="5" y="0"/>
                  </a:lnTo>
                  <a:lnTo>
                    <a:pt x="4" y="0"/>
                  </a:lnTo>
                  <a:lnTo>
                    <a:pt x="2" y="0"/>
                  </a:lnTo>
                  <a:lnTo>
                    <a:pt x="1" y="1"/>
                  </a:lnTo>
                  <a:lnTo>
                    <a:pt x="0" y="2"/>
                  </a:lnTo>
                  <a:lnTo>
                    <a:pt x="0" y="3"/>
                  </a:lnTo>
                  <a:lnTo>
                    <a:pt x="0" y="27"/>
                  </a:lnTo>
                  <a:lnTo>
                    <a:pt x="0" y="28"/>
                  </a:lnTo>
                  <a:close/>
                </a:path>
              </a:pathLst>
            </a:custGeom>
            <a:solidFill>
              <a:srgbClr val="000000"/>
            </a:solidFill>
            <a:ln w="9525">
              <a:noFill/>
              <a:round/>
              <a:headEnd/>
              <a:tailEnd/>
            </a:ln>
          </p:spPr>
          <p:txBody>
            <a:bodyPr/>
            <a:lstStyle/>
            <a:p>
              <a:endParaRPr lang="en-US"/>
            </a:p>
          </p:txBody>
        </p:sp>
        <p:sp>
          <p:nvSpPr>
            <p:cNvPr id="423202" name="Freeform 290"/>
            <p:cNvSpPr>
              <a:spLocks/>
            </p:cNvSpPr>
            <p:nvPr/>
          </p:nvSpPr>
          <p:spPr bwMode="auto">
            <a:xfrm>
              <a:off x="5411" y="3853"/>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03" name="Freeform 291"/>
            <p:cNvSpPr>
              <a:spLocks/>
            </p:cNvSpPr>
            <p:nvPr/>
          </p:nvSpPr>
          <p:spPr bwMode="auto">
            <a:xfrm>
              <a:off x="5411" y="380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4" name="Freeform 292"/>
            <p:cNvSpPr>
              <a:spLocks/>
            </p:cNvSpPr>
            <p:nvPr/>
          </p:nvSpPr>
          <p:spPr bwMode="auto">
            <a:xfrm>
              <a:off x="5411" y="376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5" name="Freeform 293"/>
            <p:cNvSpPr>
              <a:spLocks/>
            </p:cNvSpPr>
            <p:nvPr/>
          </p:nvSpPr>
          <p:spPr bwMode="auto">
            <a:xfrm>
              <a:off x="5411" y="371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6" name="Freeform 294"/>
            <p:cNvSpPr>
              <a:spLocks/>
            </p:cNvSpPr>
            <p:nvPr/>
          </p:nvSpPr>
          <p:spPr bwMode="auto">
            <a:xfrm>
              <a:off x="5411" y="367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7" name="Freeform 295"/>
            <p:cNvSpPr>
              <a:spLocks/>
            </p:cNvSpPr>
            <p:nvPr/>
          </p:nvSpPr>
          <p:spPr bwMode="auto">
            <a:xfrm>
              <a:off x="5411" y="362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8" name="Freeform 296"/>
            <p:cNvSpPr>
              <a:spLocks/>
            </p:cNvSpPr>
            <p:nvPr/>
          </p:nvSpPr>
          <p:spPr bwMode="auto">
            <a:xfrm>
              <a:off x="5411" y="358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9" name="Freeform 297"/>
            <p:cNvSpPr>
              <a:spLocks/>
            </p:cNvSpPr>
            <p:nvPr/>
          </p:nvSpPr>
          <p:spPr bwMode="auto">
            <a:xfrm>
              <a:off x="5411" y="353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0" name="Freeform 298"/>
            <p:cNvSpPr>
              <a:spLocks/>
            </p:cNvSpPr>
            <p:nvPr/>
          </p:nvSpPr>
          <p:spPr bwMode="auto">
            <a:xfrm>
              <a:off x="5411" y="349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1" name="Freeform 299"/>
            <p:cNvSpPr>
              <a:spLocks/>
            </p:cNvSpPr>
            <p:nvPr/>
          </p:nvSpPr>
          <p:spPr bwMode="auto">
            <a:xfrm>
              <a:off x="5411" y="344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12" name="Freeform 300"/>
            <p:cNvSpPr>
              <a:spLocks/>
            </p:cNvSpPr>
            <p:nvPr/>
          </p:nvSpPr>
          <p:spPr bwMode="auto">
            <a:xfrm>
              <a:off x="5411" y="3403"/>
              <a:ext cx="7" cy="33"/>
            </a:xfrm>
            <a:custGeom>
              <a:avLst/>
              <a:gdLst/>
              <a:ahLst/>
              <a:cxnLst>
                <a:cxn ang="0">
                  <a:pos x="0" y="29"/>
                </a:cxn>
                <a:cxn ang="0">
                  <a:pos x="1" y="30"/>
                </a:cxn>
                <a:cxn ang="0">
                  <a:pos x="2" y="31"/>
                </a:cxn>
                <a:cxn ang="0">
                  <a:pos x="4" y="33"/>
                </a:cxn>
                <a:cxn ang="0">
                  <a:pos x="5" y="33"/>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3">
                  <a:moveTo>
                    <a:pt x="0" y="29"/>
                  </a:moveTo>
                  <a:lnTo>
                    <a:pt x="1" y="30"/>
                  </a:lnTo>
                  <a:lnTo>
                    <a:pt x="2" y="31"/>
                  </a:lnTo>
                  <a:lnTo>
                    <a:pt x="4" y="33"/>
                  </a:lnTo>
                  <a:lnTo>
                    <a:pt x="5" y="33"/>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13" name="Freeform 301"/>
            <p:cNvSpPr>
              <a:spLocks/>
            </p:cNvSpPr>
            <p:nvPr/>
          </p:nvSpPr>
          <p:spPr bwMode="auto">
            <a:xfrm>
              <a:off x="5411" y="3359"/>
              <a:ext cx="7" cy="32"/>
            </a:xfrm>
            <a:custGeom>
              <a:avLst/>
              <a:gdLst/>
              <a:ahLst/>
              <a:cxnLst>
                <a:cxn ang="0">
                  <a:pos x="0" y="28"/>
                </a:cxn>
                <a:cxn ang="0">
                  <a:pos x="1" y="29"/>
                </a:cxn>
                <a:cxn ang="0">
                  <a:pos x="2" y="31"/>
                </a:cxn>
                <a:cxn ang="0">
                  <a:pos x="4" y="32"/>
                </a:cxn>
                <a:cxn ang="0">
                  <a:pos x="5" y="32"/>
                </a:cxn>
                <a:cxn ang="0">
                  <a:pos x="6" y="31"/>
                </a:cxn>
                <a:cxn ang="0">
                  <a:pos x="7" y="29"/>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29"/>
                  </a:lnTo>
                  <a:lnTo>
                    <a:pt x="2" y="31"/>
                  </a:lnTo>
                  <a:lnTo>
                    <a:pt x="4" y="32"/>
                  </a:lnTo>
                  <a:lnTo>
                    <a:pt x="5" y="32"/>
                  </a:lnTo>
                  <a:lnTo>
                    <a:pt x="6" y="31"/>
                  </a:lnTo>
                  <a:lnTo>
                    <a:pt x="7" y="29"/>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14" name="Freeform 302"/>
            <p:cNvSpPr>
              <a:spLocks/>
            </p:cNvSpPr>
            <p:nvPr/>
          </p:nvSpPr>
          <p:spPr bwMode="auto">
            <a:xfrm>
              <a:off x="5411" y="3314"/>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15" name="Freeform 303"/>
            <p:cNvSpPr>
              <a:spLocks/>
            </p:cNvSpPr>
            <p:nvPr/>
          </p:nvSpPr>
          <p:spPr bwMode="auto">
            <a:xfrm>
              <a:off x="5411" y="326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6" name="Freeform 304"/>
            <p:cNvSpPr>
              <a:spLocks/>
            </p:cNvSpPr>
            <p:nvPr/>
          </p:nvSpPr>
          <p:spPr bwMode="auto">
            <a:xfrm>
              <a:off x="5411" y="322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7" name="Freeform 305"/>
            <p:cNvSpPr>
              <a:spLocks/>
            </p:cNvSpPr>
            <p:nvPr/>
          </p:nvSpPr>
          <p:spPr bwMode="auto">
            <a:xfrm>
              <a:off x="5411" y="317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8" name="Freeform 306"/>
            <p:cNvSpPr>
              <a:spLocks/>
            </p:cNvSpPr>
            <p:nvPr/>
          </p:nvSpPr>
          <p:spPr bwMode="auto">
            <a:xfrm>
              <a:off x="5411" y="313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9" name="Freeform 307"/>
            <p:cNvSpPr>
              <a:spLocks/>
            </p:cNvSpPr>
            <p:nvPr/>
          </p:nvSpPr>
          <p:spPr bwMode="auto">
            <a:xfrm>
              <a:off x="5411" y="308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0" name="Freeform 308"/>
            <p:cNvSpPr>
              <a:spLocks/>
            </p:cNvSpPr>
            <p:nvPr/>
          </p:nvSpPr>
          <p:spPr bwMode="auto">
            <a:xfrm>
              <a:off x="5411" y="304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1" name="Freeform 309"/>
            <p:cNvSpPr>
              <a:spLocks/>
            </p:cNvSpPr>
            <p:nvPr/>
          </p:nvSpPr>
          <p:spPr bwMode="auto">
            <a:xfrm>
              <a:off x="5411" y="299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2" name="Freeform 310"/>
            <p:cNvSpPr>
              <a:spLocks/>
            </p:cNvSpPr>
            <p:nvPr/>
          </p:nvSpPr>
          <p:spPr bwMode="auto">
            <a:xfrm>
              <a:off x="5411" y="295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3" name="Freeform 311"/>
            <p:cNvSpPr>
              <a:spLocks/>
            </p:cNvSpPr>
            <p:nvPr/>
          </p:nvSpPr>
          <p:spPr bwMode="auto">
            <a:xfrm>
              <a:off x="5411" y="290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24" name="Freeform 312"/>
            <p:cNvSpPr>
              <a:spLocks/>
            </p:cNvSpPr>
            <p:nvPr/>
          </p:nvSpPr>
          <p:spPr bwMode="auto">
            <a:xfrm>
              <a:off x="5411" y="286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25" name="Freeform 313"/>
            <p:cNvSpPr>
              <a:spLocks/>
            </p:cNvSpPr>
            <p:nvPr/>
          </p:nvSpPr>
          <p:spPr bwMode="auto">
            <a:xfrm>
              <a:off x="5411" y="2819"/>
              <a:ext cx="7" cy="33"/>
            </a:xfrm>
            <a:custGeom>
              <a:avLst/>
              <a:gdLst/>
              <a:ahLst/>
              <a:cxnLst>
                <a:cxn ang="0">
                  <a:pos x="0" y="29"/>
                </a:cxn>
                <a:cxn ang="0">
                  <a:pos x="1" y="30"/>
                </a:cxn>
                <a:cxn ang="0">
                  <a:pos x="2" y="32"/>
                </a:cxn>
                <a:cxn ang="0">
                  <a:pos x="4" y="33"/>
                </a:cxn>
                <a:cxn ang="0">
                  <a:pos x="5" y="33"/>
                </a:cxn>
                <a:cxn ang="0">
                  <a:pos x="6" y="32"/>
                </a:cxn>
                <a:cxn ang="0">
                  <a:pos x="7" y="30"/>
                </a:cxn>
                <a:cxn ang="0">
                  <a:pos x="7" y="29"/>
                </a:cxn>
                <a:cxn ang="0">
                  <a:pos x="7" y="28"/>
                </a:cxn>
                <a:cxn ang="0">
                  <a:pos x="7" y="3"/>
                </a:cxn>
                <a:cxn ang="0">
                  <a:pos x="7" y="2"/>
                </a:cxn>
                <a:cxn ang="0">
                  <a:pos x="6" y="0"/>
                </a:cxn>
                <a:cxn ang="0">
                  <a:pos x="5" y="0"/>
                </a:cxn>
                <a:cxn ang="0">
                  <a:pos x="4" y="0"/>
                </a:cxn>
                <a:cxn ang="0">
                  <a:pos x="2" y="0"/>
                </a:cxn>
                <a:cxn ang="0">
                  <a:pos x="1" y="2"/>
                </a:cxn>
                <a:cxn ang="0">
                  <a:pos x="0" y="3"/>
                </a:cxn>
                <a:cxn ang="0">
                  <a:pos x="0" y="4"/>
                </a:cxn>
                <a:cxn ang="0">
                  <a:pos x="0" y="29"/>
                </a:cxn>
              </a:cxnLst>
              <a:rect l="0" t="0" r="r" b="b"/>
              <a:pathLst>
                <a:path w="7" h="33">
                  <a:moveTo>
                    <a:pt x="0" y="29"/>
                  </a:moveTo>
                  <a:lnTo>
                    <a:pt x="1" y="30"/>
                  </a:lnTo>
                  <a:lnTo>
                    <a:pt x="2" y="32"/>
                  </a:lnTo>
                  <a:lnTo>
                    <a:pt x="4" y="33"/>
                  </a:lnTo>
                  <a:lnTo>
                    <a:pt x="5" y="33"/>
                  </a:lnTo>
                  <a:lnTo>
                    <a:pt x="6" y="32"/>
                  </a:lnTo>
                  <a:lnTo>
                    <a:pt x="7" y="30"/>
                  </a:lnTo>
                  <a:lnTo>
                    <a:pt x="7" y="29"/>
                  </a:lnTo>
                  <a:lnTo>
                    <a:pt x="7" y="28"/>
                  </a:lnTo>
                  <a:lnTo>
                    <a:pt x="7" y="3"/>
                  </a:lnTo>
                  <a:lnTo>
                    <a:pt x="7" y="2"/>
                  </a:lnTo>
                  <a:lnTo>
                    <a:pt x="6" y="0"/>
                  </a:lnTo>
                  <a:lnTo>
                    <a:pt x="5" y="0"/>
                  </a:lnTo>
                  <a:lnTo>
                    <a:pt x="4"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26" name="Freeform 314"/>
            <p:cNvSpPr>
              <a:spLocks/>
            </p:cNvSpPr>
            <p:nvPr/>
          </p:nvSpPr>
          <p:spPr bwMode="auto">
            <a:xfrm>
              <a:off x="5411" y="2775"/>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27" name="Freeform 315"/>
            <p:cNvSpPr>
              <a:spLocks/>
            </p:cNvSpPr>
            <p:nvPr/>
          </p:nvSpPr>
          <p:spPr bwMode="auto">
            <a:xfrm>
              <a:off x="5411" y="273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8" name="Freeform 316"/>
            <p:cNvSpPr>
              <a:spLocks/>
            </p:cNvSpPr>
            <p:nvPr/>
          </p:nvSpPr>
          <p:spPr bwMode="auto">
            <a:xfrm>
              <a:off x="5411" y="268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9" name="Freeform 317"/>
            <p:cNvSpPr>
              <a:spLocks/>
            </p:cNvSpPr>
            <p:nvPr/>
          </p:nvSpPr>
          <p:spPr bwMode="auto">
            <a:xfrm>
              <a:off x="5411" y="264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0" name="Freeform 318"/>
            <p:cNvSpPr>
              <a:spLocks/>
            </p:cNvSpPr>
            <p:nvPr/>
          </p:nvSpPr>
          <p:spPr bwMode="auto">
            <a:xfrm>
              <a:off x="5411" y="259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1" name="Freeform 319"/>
            <p:cNvSpPr>
              <a:spLocks/>
            </p:cNvSpPr>
            <p:nvPr/>
          </p:nvSpPr>
          <p:spPr bwMode="auto">
            <a:xfrm>
              <a:off x="5411" y="255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2" name="Freeform 320"/>
            <p:cNvSpPr>
              <a:spLocks/>
            </p:cNvSpPr>
            <p:nvPr/>
          </p:nvSpPr>
          <p:spPr bwMode="auto">
            <a:xfrm>
              <a:off x="5411" y="250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3" name="Freeform 321"/>
            <p:cNvSpPr>
              <a:spLocks/>
            </p:cNvSpPr>
            <p:nvPr/>
          </p:nvSpPr>
          <p:spPr bwMode="auto">
            <a:xfrm>
              <a:off x="5411" y="246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4" name="Freeform 322"/>
            <p:cNvSpPr>
              <a:spLocks/>
            </p:cNvSpPr>
            <p:nvPr/>
          </p:nvSpPr>
          <p:spPr bwMode="auto">
            <a:xfrm>
              <a:off x="5411" y="241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5" name="Freeform 323"/>
            <p:cNvSpPr>
              <a:spLocks/>
            </p:cNvSpPr>
            <p:nvPr/>
          </p:nvSpPr>
          <p:spPr bwMode="auto">
            <a:xfrm>
              <a:off x="5411" y="237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36" name="Freeform 324"/>
            <p:cNvSpPr>
              <a:spLocks/>
            </p:cNvSpPr>
            <p:nvPr/>
          </p:nvSpPr>
          <p:spPr bwMode="auto">
            <a:xfrm>
              <a:off x="5411" y="232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37" name="Freeform 325"/>
            <p:cNvSpPr>
              <a:spLocks/>
            </p:cNvSpPr>
            <p:nvPr/>
          </p:nvSpPr>
          <p:spPr bwMode="auto">
            <a:xfrm>
              <a:off x="5411" y="2280"/>
              <a:ext cx="7" cy="33"/>
            </a:xfrm>
            <a:custGeom>
              <a:avLst/>
              <a:gdLst/>
              <a:ahLst/>
              <a:cxnLst>
                <a:cxn ang="0">
                  <a:pos x="0" y="29"/>
                </a:cxn>
                <a:cxn ang="0">
                  <a:pos x="1" y="30"/>
                </a:cxn>
                <a:cxn ang="0">
                  <a:pos x="2" y="31"/>
                </a:cxn>
                <a:cxn ang="0">
                  <a:pos x="4" y="33"/>
                </a:cxn>
                <a:cxn ang="0">
                  <a:pos x="5" y="33"/>
                </a:cxn>
                <a:cxn ang="0">
                  <a:pos x="6" y="31"/>
                </a:cxn>
                <a:cxn ang="0">
                  <a:pos x="7" y="30"/>
                </a:cxn>
                <a:cxn ang="0">
                  <a:pos x="7" y="29"/>
                </a:cxn>
                <a:cxn ang="0">
                  <a:pos x="7" y="28"/>
                </a:cxn>
                <a:cxn ang="0">
                  <a:pos x="7" y="3"/>
                </a:cxn>
                <a:cxn ang="0">
                  <a:pos x="7" y="2"/>
                </a:cxn>
                <a:cxn ang="0">
                  <a:pos x="6" y="0"/>
                </a:cxn>
                <a:cxn ang="0">
                  <a:pos x="5" y="0"/>
                </a:cxn>
                <a:cxn ang="0">
                  <a:pos x="4" y="0"/>
                </a:cxn>
                <a:cxn ang="0">
                  <a:pos x="2" y="0"/>
                </a:cxn>
                <a:cxn ang="0">
                  <a:pos x="1" y="2"/>
                </a:cxn>
                <a:cxn ang="0">
                  <a:pos x="0" y="3"/>
                </a:cxn>
                <a:cxn ang="0">
                  <a:pos x="0" y="4"/>
                </a:cxn>
                <a:cxn ang="0">
                  <a:pos x="0" y="29"/>
                </a:cxn>
              </a:cxnLst>
              <a:rect l="0" t="0" r="r" b="b"/>
              <a:pathLst>
                <a:path w="7" h="33">
                  <a:moveTo>
                    <a:pt x="0" y="29"/>
                  </a:moveTo>
                  <a:lnTo>
                    <a:pt x="1" y="30"/>
                  </a:lnTo>
                  <a:lnTo>
                    <a:pt x="2" y="31"/>
                  </a:lnTo>
                  <a:lnTo>
                    <a:pt x="4" y="33"/>
                  </a:lnTo>
                  <a:lnTo>
                    <a:pt x="5" y="33"/>
                  </a:lnTo>
                  <a:lnTo>
                    <a:pt x="6" y="31"/>
                  </a:lnTo>
                  <a:lnTo>
                    <a:pt x="7" y="30"/>
                  </a:lnTo>
                  <a:lnTo>
                    <a:pt x="7" y="29"/>
                  </a:lnTo>
                  <a:lnTo>
                    <a:pt x="7" y="28"/>
                  </a:lnTo>
                  <a:lnTo>
                    <a:pt x="7" y="3"/>
                  </a:lnTo>
                  <a:lnTo>
                    <a:pt x="7" y="2"/>
                  </a:lnTo>
                  <a:lnTo>
                    <a:pt x="6" y="0"/>
                  </a:lnTo>
                  <a:lnTo>
                    <a:pt x="5" y="0"/>
                  </a:lnTo>
                  <a:lnTo>
                    <a:pt x="4"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38" name="Freeform 326"/>
            <p:cNvSpPr>
              <a:spLocks/>
            </p:cNvSpPr>
            <p:nvPr/>
          </p:nvSpPr>
          <p:spPr bwMode="auto">
            <a:xfrm>
              <a:off x="5411" y="2236"/>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39" name="Freeform 327"/>
            <p:cNvSpPr>
              <a:spLocks/>
            </p:cNvSpPr>
            <p:nvPr/>
          </p:nvSpPr>
          <p:spPr bwMode="auto">
            <a:xfrm>
              <a:off x="5411" y="219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0" name="Freeform 328"/>
            <p:cNvSpPr>
              <a:spLocks/>
            </p:cNvSpPr>
            <p:nvPr/>
          </p:nvSpPr>
          <p:spPr bwMode="auto">
            <a:xfrm>
              <a:off x="5411" y="214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1" name="Freeform 329"/>
            <p:cNvSpPr>
              <a:spLocks/>
            </p:cNvSpPr>
            <p:nvPr/>
          </p:nvSpPr>
          <p:spPr bwMode="auto">
            <a:xfrm>
              <a:off x="5411" y="210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2" name="Freeform 330"/>
            <p:cNvSpPr>
              <a:spLocks/>
            </p:cNvSpPr>
            <p:nvPr/>
          </p:nvSpPr>
          <p:spPr bwMode="auto">
            <a:xfrm>
              <a:off x="5411" y="205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3" name="Freeform 331"/>
            <p:cNvSpPr>
              <a:spLocks/>
            </p:cNvSpPr>
            <p:nvPr/>
          </p:nvSpPr>
          <p:spPr bwMode="auto">
            <a:xfrm>
              <a:off x="5411" y="201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4" name="Freeform 332"/>
            <p:cNvSpPr>
              <a:spLocks/>
            </p:cNvSpPr>
            <p:nvPr/>
          </p:nvSpPr>
          <p:spPr bwMode="auto">
            <a:xfrm>
              <a:off x="5411" y="196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5" name="Freeform 333"/>
            <p:cNvSpPr>
              <a:spLocks/>
            </p:cNvSpPr>
            <p:nvPr/>
          </p:nvSpPr>
          <p:spPr bwMode="auto">
            <a:xfrm>
              <a:off x="5411" y="192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6" name="Freeform 334"/>
            <p:cNvSpPr>
              <a:spLocks/>
            </p:cNvSpPr>
            <p:nvPr/>
          </p:nvSpPr>
          <p:spPr bwMode="auto">
            <a:xfrm>
              <a:off x="5411" y="187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7" name="Freeform 335"/>
            <p:cNvSpPr>
              <a:spLocks/>
            </p:cNvSpPr>
            <p:nvPr/>
          </p:nvSpPr>
          <p:spPr bwMode="auto">
            <a:xfrm>
              <a:off x="5411" y="183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48" name="Freeform 336"/>
            <p:cNvSpPr>
              <a:spLocks/>
            </p:cNvSpPr>
            <p:nvPr/>
          </p:nvSpPr>
          <p:spPr bwMode="auto">
            <a:xfrm>
              <a:off x="5411" y="178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49" name="Freeform 337"/>
            <p:cNvSpPr>
              <a:spLocks/>
            </p:cNvSpPr>
            <p:nvPr/>
          </p:nvSpPr>
          <p:spPr bwMode="auto">
            <a:xfrm>
              <a:off x="5411" y="1741"/>
              <a:ext cx="7" cy="33"/>
            </a:xfrm>
            <a:custGeom>
              <a:avLst/>
              <a:gdLst/>
              <a:ahLst/>
              <a:cxnLst>
                <a:cxn ang="0">
                  <a:pos x="0" y="29"/>
                </a:cxn>
                <a:cxn ang="0">
                  <a:pos x="1" y="30"/>
                </a:cxn>
                <a:cxn ang="0">
                  <a:pos x="2" y="31"/>
                </a:cxn>
                <a:cxn ang="0">
                  <a:pos x="4" y="33"/>
                </a:cxn>
                <a:cxn ang="0">
                  <a:pos x="5" y="33"/>
                </a:cxn>
                <a:cxn ang="0">
                  <a:pos x="6" y="31"/>
                </a:cxn>
                <a:cxn ang="0">
                  <a:pos x="7" y="30"/>
                </a:cxn>
                <a:cxn ang="0">
                  <a:pos x="7" y="29"/>
                </a:cxn>
                <a:cxn ang="0">
                  <a:pos x="7" y="28"/>
                </a:cxn>
                <a:cxn ang="0">
                  <a:pos x="7" y="3"/>
                </a:cxn>
                <a:cxn ang="0">
                  <a:pos x="7" y="2"/>
                </a:cxn>
                <a:cxn ang="0">
                  <a:pos x="6" y="0"/>
                </a:cxn>
                <a:cxn ang="0">
                  <a:pos x="5" y="0"/>
                </a:cxn>
                <a:cxn ang="0">
                  <a:pos x="4" y="0"/>
                </a:cxn>
                <a:cxn ang="0">
                  <a:pos x="2" y="0"/>
                </a:cxn>
                <a:cxn ang="0">
                  <a:pos x="1" y="2"/>
                </a:cxn>
                <a:cxn ang="0">
                  <a:pos x="0" y="3"/>
                </a:cxn>
                <a:cxn ang="0">
                  <a:pos x="0" y="4"/>
                </a:cxn>
                <a:cxn ang="0">
                  <a:pos x="0" y="29"/>
                </a:cxn>
              </a:cxnLst>
              <a:rect l="0" t="0" r="r" b="b"/>
              <a:pathLst>
                <a:path w="7" h="33">
                  <a:moveTo>
                    <a:pt x="0" y="29"/>
                  </a:moveTo>
                  <a:lnTo>
                    <a:pt x="1" y="30"/>
                  </a:lnTo>
                  <a:lnTo>
                    <a:pt x="2" y="31"/>
                  </a:lnTo>
                  <a:lnTo>
                    <a:pt x="4" y="33"/>
                  </a:lnTo>
                  <a:lnTo>
                    <a:pt x="5" y="33"/>
                  </a:lnTo>
                  <a:lnTo>
                    <a:pt x="6" y="31"/>
                  </a:lnTo>
                  <a:lnTo>
                    <a:pt x="7" y="30"/>
                  </a:lnTo>
                  <a:lnTo>
                    <a:pt x="7" y="29"/>
                  </a:lnTo>
                  <a:lnTo>
                    <a:pt x="7" y="28"/>
                  </a:lnTo>
                  <a:lnTo>
                    <a:pt x="7" y="3"/>
                  </a:lnTo>
                  <a:lnTo>
                    <a:pt x="7" y="2"/>
                  </a:lnTo>
                  <a:lnTo>
                    <a:pt x="6" y="0"/>
                  </a:lnTo>
                  <a:lnTo>
                    <a:pt x="5" y="0"/>
                  </a:lnTo>
                  <a:lnTo>
                    <a:pt x="4"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50" name="Freeform 338"/>
            <p:cNvSpPr>
              <a:spLocks/>
            </p:cNvSpPr>
            <p:nvPr/>
          </p:nvSpPr>
          <p:spPr bwMode="auto">
            <a:xfrm>
              <a:off x="5411" y="1697"/>
              <a:ext cx="7" cy="32"/>
            </a:xfrm>
            <a:custGeom>
              <a:avLst/>
              <a:gdLst/>
              <a:ahLst/>
              <a:cxnLst>
                <a:cxn ang="0">
                  <a:pos x="0" y="28"/>
                </a:cxn>
                <a:cxn ang="0">
                  <a:pos x="1" y="29"/>
                </a:cxn>
                <a:cxn ang="0">
                  <a:pos x="2" y="31"/>
                </a:cxn>
                <a:cxn ang="0">
                  <a:pos x="4" y="32"/>
                </a:cxn>
                <a:cxn ang="0">
                  <a:pos x="5" y="32"/>
                </a:cxn>
                <a:cxn ang="0">
                  <a:pos x="6" y="31"/>
                </a:cxn>
                <a:cxn ang="0">
                  <a:pos x="7" y="29"/>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29"/>
                  </a:lnTo>
                  <a:lnTo>
                    <a:pt x="2" y="31"/>
                  </a:lnTo>
                  <a:lnTo>
                    <a:pt x="4" y="32"/>
                  </a:lnTo>
                  <a:lnTo>
                    <a:pt x="5" y="32"/>
                  </a:lnTo>
                  <a:lnTo>
                    <a:pt x="6" y="31"/>
                  </a:lnTo>
                  <a:lnTo>
                    <a:pt x="7" y="29"/>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51" name="Freeform 339"/>
            <p:cNvSpPr>
              <a:spLocks/>
            </p:cNvSpPr>
            <p:nvPr/>
          </p:nvSpPr>
          <p:spPr bwMode="auto">
            <a:xfrm>
              <a:off x="5411" y="165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2" name="Freeform 340"/>
            <p:cNvSpPr>
              <a:spLocks/>
            </p:cNvSpPr>
            <p:nvPr/>
          </p:nvSpPr>
          <p:spPr bwMode="auto">
            <a:xfrm>
              <a:off x="5411" y="160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3" name="Freeform 341"/>
            <p:cNvSpPr>
              <a:spLocks/>
            </p:cNvSpPr>
            <p:nvPr/>
          </p:nvSpPr>
          <p:spPr bwMode="auto">
            <a:xfrm>
              <a:off x="5411" y="156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4" name="Freeform 342"/>
            <p:cNvSpPr>
              <a:spLocks/>
            </p:cNvSpPr>
            <p:nvPr/>
          </p:nvSpPr>
          <p:spPr bwMode="auto">
            <a:xfrm>
              <a:off x="5411" y="151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5" name="Freeform 343"/>
            <p:cNvSpPr>
              <a:spLocks/>
            </p:cNvSpPr>
            <p:nvPr/>
          </p:nvSpPr>
          <p:spPr bwMode="auto">
            <a:xfrm>
              <a:off x="5411" y="147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6" name="Freeform 344"/>
            <p:cNvSpPr>
              <a:spLocks/>
            </p:cNvSpPr>
            <p:nvPr/>
          </p:nvSpPr>
          <p:spPr bwMode="auto">
            <a:xfrm>
              <a:off x="5411" y="142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7" name="Freeform 345"/>
            <p:cNvSpPr>
              <a:spLocks/>
            </p:cNvSpPr>
            <p:nvPr/>
          </p:nvSpPr>
          <p:spPr bwMode="auto">
            <a:xfrm>
              <a:off x="5411" y="138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8" name="Freeform 346"/>
            <p:cNvSpPr>
              <a:spLocks/>
            </p:cNvSpPr>
            <p:nvPr/>
          </p:nvSpPr>
          <p:spPr bwMode="auto">
            <a:xfrm>
              <a:off x="5411" y="133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9" name="Freeform 347"/>
            <p:cNvSpPr>
              <a:spLocks/>
            </p:cNvSpPr>
            <p:nvPr/>
          </p:nvSpPr>
          <p:spPr bwMode="auto">
            <a:xfrm>
              <a:off x="5411" y="129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60" name="Freeform 348"/>
            <p:cNvSpPr>
              <a:spLocks/>
            </p:cNvSpPr>
            <p:nvPr/>
          </p:nvSpPr>
          <p:spPr bwMode="auto">
            <a:xfrm>
              <a:off x="5411" y="124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61" name="Freeform 349"/>
            <p:cNvSpPr>
              <a:spLocks/>
            </p:cNvSpPr>
            <p:nvPr/>
          </p:nvSpPr>
          <p:spPr bwMode="auto">
            <a:xfrm>
              <a:off x="5410" y="1202"/>
              <a:ext cx="8" cy="33"/>
            </a:xfrm>
            <a:custGeom>
              <a:avLst/>
              <a:gdLst/>
              <a:ahLst/>
              <a:cxnLst>
                <a:cxn ang="0">
                  <a:pos x="1" y="29"/>
                </a:cxn>
                <a:cxn ang="0">
                  <a:pos x="2" y="30"/>
                </a:cxn>
                <a:cxn ang="0">
                  <a:pos x="3" y="31"/>
                </a:cxn>
                <a:cxn ang="0">
                  <a:pos x="5" y="33"/>
                </a:cxn>
                <a:cxn ang="0">
                  <a:pos x="6" y="33"/>
                </a:cxn>
                <a:cxn ang="0">
                  <a:pos x="7" y="31"/>
                </a:cxn>
                <a:cxn ang="0">
                  <a:pos x="8" y="30"/>
                </a:cxn>
                <a:cxn ang="0">
                  <a:pos x="8" y="29"/>
                </a:cxn>
                <a:cxn ang="0">
                  <a:pos x="8" y="28"/>
                </a:cxn>
                <a:cxn ang="0">
                  <a:pos x="8" y="22"/>
                </a:cxn>
                <a:cxn ang="0">
                  <a:pos x="7" y="8"/>
                </a:cxn>
                <a:cxn ang="0">
                  <a:pos x="7" y="3"/>
                </a:cxn>
                <a:cxn ang="0">
                  <a:pos x="6" y="2"/>
                </a:cxn>
                <a:cxn ang="0">
                  <a:pos x="5" y="0"/>
                </a:cxn>
                <a:cxn ang="0">
                  <a:pos x="3" y="0"/>
                </a:cxn>
                <a:cxn ang="0">
                  <a:pos x="2" y="0"/>
                </a:cxn>
                <a:cxn ang="0">
                  <a:pos x="1" y="0"/>
                </a:cxn>
                <a:cxn ang="0">
                  <a:pos x="0" y="2"/>
                </a:cxn>
                <a:cxn ang="0">
                  <a:pos x="0" y="3"/>
                </a:cxn>
                <a:cxn ang="0">
                  <a:pos x="0" y="4"/>
                </a:cxn>
                <a:cxn ang="0">
                  <a:pos x="0" y="9"/>
                </a:cxn>
                <a:cxn ang="0">
                  <a:pos x="1" y="23"/>
                </a:cxn>
                <a:cxn ang="0">
                  <a:pos x="1" y="29"/>
                </a:cxn>
              </a:cxnLst>
              <a:rect l="0" t="0" r="r" b="b"/>
              <a:pathLst>
                <a:path w="8" h="33">
                  <a:moveTo>
                    <a:pt x="1" y="29"/>
                  </a:moveTo>
                  <a:lnTo>
                    <a:pt x="2" y="30"/>
                  </a:lnTo>
                  <a:lnTo>
                    <a:pt x="3" y="31"/>
                  </a:lnTo>
                  <a:lnTo>
                    <a:pt x="5" y="33"/>
                  </a:lnTo>
                  <a:lnTo>
                    <a:pt x="6" y="33"/>
                  </a:lnTo>
                  <a:lnTo>
                    <a:pt x="7" y="31"/>
                  </a:lnTo>
                  <a:lnTo>
                    <a:pt x="8" y="30"/>
                  </a:lnTo>
                  <a:lnTo>
                    <a:pt x="8" y="29"/>
                  </a:lnTo>
                  <a:lnTo>
                    <a:pt x="8" y="28"/>
                  </a:lnTo>
                  <a:lnTo>
                    <a:pt x="8" y="22"/>
                  </a:lnTo>
                  <a:lnTo>
                    <a:pt x="7" y="8"/>
                  </a:lnTo>
                  <a:lnTo>
                    <a:pt x="7" y="3"/>
                  </a:lnTo>
                  <a:lnTo>
                    <a:pt x="6" y="2"/>
                  </a:lnTo>
                  <a:lnTo>
                    <a:pt x="5" y="0"/>
                  </a:lnTo>
                  <a:lnTo>
                    <a:pt x="3" y="0"/>
                  </a:lnTo>
                  <a:lnTo>
                    <a:pt x="2" y="0"/>
                  </a:lnTo>
                  <a:lnTo>
                    <a:pt x="1" y="0"/>
                  </a:lnTo>
                  <a:lnTo>
                    <a:pt x="0" y="2"/>
                  </a:lnTo>
                  <a:lnTo>
                    <a:pt x="0" y="3"/>
                  </a:lnTo>
                  <a:lnTo>
                    <a:pt x="0" y="4"/>
                  </a:lnTo>
                  <a:lnTo>
                    <a:pt x="0" y="9"/>
                  </a:lnTo>
                  <a:lnTo>
                    <a:pt x="1" y="23"/>
                  </a:lnTo>
                  <a:lnTo>
                    <a:pt x="1" y="29"/>
                  </a:lnTo>
                  <a:close/>
                </a:path>
              </a:pathLst>
            </a:custGeom>
            <a:solidFill>
              <a:srgbClr val="000000"/>
            </a:solidFill>
            <a:ln w="9525">
              <a:noFill/>
              <a:round/>
              <a:headEnd/>
              <a:tailEnd/>
            </a:ln>
          </p:spPr>
          <p:txBody>
            <a:bodyPr/>
            <a:lstStyle/>
            <a:p>
              <a:endParaRPr lang="en-US"/>
            </a:p>
          </p:txBody>
        </p:sp>
        <p:sp>
          <p:nvSpPr>
            <p:cNvPr id="423262" name="Freeform 350"/>
            <p:cNvSpPr>
              <a:spLocks/>
            </p:cNvSpPr>
            <p:nvPr/>
          </p:nvSpPr>
          <p:spPr bwMode="auto">
            <a:xfrm>
              <a:off x="5396" y="1160"/>
              <a:ext cx="16" cy="30"/>
            </a:xfrm>
            <a:custGeom>
              <a:avLst/>
              <a:gdLst/>
              <a:ahLst/>
              <a:cxnLst>
                <a:cxn ang="0">
                  <a:pos x="10" y="27"/>
                </a:cxn>
                <a:cxn ang="0">
                  <a:pos x="10" y="29"/>
                </a:cxn>
                <a:cxn ang="0">
                  <a:pos x="11" y="30"/>
                </a:cxn>
                <a:cxn ang="0">
                  <a:pos x="12" y="30"/>
                </a:cxn>
                <a:cxn ang="0">
                  <a:pos x="13" y="30"/>
                </a:cxn>
                <a:cxn ang="0">
                  <a:pos x="14" y="30"/>
                </a:cxn>
                <a:cxn ang="0">
                  <a:pos x="15" y="29"/>
                </a:cxn>
                <a:cxn ang="0">
                  <a:pos x="16" y="27"/>
                </a:cxn>
                <a:cxn ang="0">
                  <a:pos x="16" y="26"/>
                </a:cxn>
                <a:cxn ang="0">
                  <a:pos x="15" y="23"/>
                </a:cxn>
                <a:cxn ang="0">
                  <a:pos x="11" y="11"/>
                </a:cxn>
                <a:cxn ang="0">
                  <a:pos x="6" y="2"/>
                </a:cxn>
                <a:cxn ang="0">
                  <a:pos x="6" y="1"/>
                </a:cxn>
                <a:cxn ang="0">
                  <a:pos x="5" y="0"/>
                </a:cxn>
                <a:cxn ang="0">
                  <a:pos x="4" y="0"/>
                </a:cxn>
                <a:cxn ang="0">
                  <a:pos x="3" y="0"/>
                </a:cxn>
                <a:cxn ang="0">
                  <a:pos x="2" y="0"/>
                </a:cxn>
                <a:cxn ang="0">
                  <a:pos x="1" y="1"/>
                </a:cxn>
                <a:cxn ang="0">
                  <a:pos x="0" y="2"/>
                </a:cxn>
                <a:cxn ang="0">
                  <a:pos x="0" y="3"/>
                </a:cxn>
                <a:cxn ang="0">
                  <a:pos x="4" y="13"/>
                </a:cxn>
                <a:cxn ang="0">
                  <a:pos x="9" y="24"/>
                </a:cxn>
                <a:cxn ang="0">
                  <a:pos x="10" y="27"/>
                </a:cxn>
              </a:cxnLst>
              <a:rect l="0" t="0" r="r" b="b"/>
              <a:pathLst>
                <a:path w="16" h="30">
                  <a:moveTo>
                    <a:pt x="10" y="27"/>
                  </a:moveTo>
                  <a:lnTo>
                    <a:pt x="10" y="29"/>
                  </a:lnTo>
                  <a:lnTo>
                    <a:pt x="11" y="30"/>
                  </a:lnTo>
                  <a:lnTo>
                    <a:pt x="12" y="30"/>
                  </a:lnTo>
                  <a:lnTo>
                    <a:pt x="13" y="30"/>
                  </a:lnTo>
                  <a:lnTo>
                    <a:pt x="14" y="30"/>
                  </a:lnTo>
                  <a:lnTo>
                    <a:pt x="15" y="29"/>
                  </a:lnTo>
                  <a:lnTo>
                    <a:pt x="16" y="27"/>
                  </a:lnTo>
                  <a:lnTo>
                    <a:pt x="16" y="26"/>
                  </a:lnTo>
                  <a:lnTo>
                    <a:pt x="15" y="23"/>
                  </a:lnTo>
                  <a:lnTo>
                    <a:pt x="11" y="11"/>
                  </a:lnTo>
                  <a:lnTo>
                    <a:pt x="6" y="2"/>
                  </a:lnTo>
                  <a:lnTo>
                    <a:pt x="6" y="1"/>
                  </a:lnTo>
                  <a:lnTo>
                    <a:pt x="5" y="0"/>
                  </a:lnTo>
                  <a:lnTo>
                    <a:pt x="4" y="0"/>
                  </a:lnTo>
                  <a:lnTo>
                    <a:pt x="3" y="0"/>
                  </a:lnTo>
                  <a:lnTo>
                    <a:pt x="2" y="0"/>
                  </a:lnTo>
                  <a:lnTo>
                    <a:pt x="1" y="1"/>
                  </a:lnTo>
                  <a:lnTo>
                    <a:pt x="0" y="2"/>
                  </a:lnTo>
                  <a:lnTo>
                    <a:pt x="0" y="3"/>
                  </a:lnTo>
                  <a:lnTo>
                    <a:pt x="4" y="13"/>
                  </a:lnTo>
                  <a:lnTo>
                    <a:pt x="9" y="24"/>
                  </a:lnTo>
                  <a:lnTo>
                    <a:pt x="10" y="27"/>
                  </a:lnTo>
                  <a:close/>
                </a:path>
              </a:pathLst>
            </a:custGeom>
            <a:solidFill>
              <a:srgbClr val="000000"/>
            </a:solidFill>
            <a:ln w="9525">
              <a:noFill/>
              <a:round/>
              <a:headEnd/>
              <a:tailEnd/>
            </a:ln>
          </p:spPr>
          <p:txBody>
            <a:bodyPr/>
            <a:lstStyle/>
            <a:p>
              <a:endParaRPr lang="en-US"/>
            </a:p>
          </p:txBody>
        </p:sp>
        <p:sp>
          <p:nvSpPr>
            <p:cNvPr id="423263" name="Freeform 351"/>
            <p:cNvSpPr>
              <a:spLocks/>
            </p:cNvSpPr>
            <p:nvPr/>
          </p:nvSpPr>
          <p:spPr bwMode="auto">
            <a:xfrm>
              <a:off x="5368" y="1124"/>
              <a:ext cx="24" cy="26"/>
            </a:xfrm>
            <a:custGeom>
              <a:avLst/>
              <a:gdLst/>
              <a:ahLst/>
              <a:cxnLst>
                <a:cxn ang="0">
                  <a:pos x="18" y="24"/>
                </a:cxn>
                <a:cxn ang="0">
                  <a:pos x="19" y="25"/>
                </a:cxn>
                <a:cxn ang="0">
                  <a:pos x="20" y="26"/>
                </a:cxn>
                <a:cxn ang="0">
                  <a:pos x="21" y="26"/>
                </a:cxn>
                <a:cxn ang="0">
                  <a:pos x="22" y="25"/>
                </a:cxn>
                <a:cxn ang="0">
                  <a:pos x="23" y="24"/>
                </a:cxn>
                <a:cxn ang="0">
                  <a:pos x="24" y="23"/>
                </a:cxn>
                <a:cxn ang="0">
                  <a:pos x="24" y="22"/>
                </a:cxn>
                <a:cxn ang="0">
                  <a:pos x="23" y="21"/>
                </a:cxn>
                <a:cxn ang="0">
                  <a:pos x="9" y="4"/>
                </a:cxn>
                <a:cxn ang="0">
                  <a:pos x="8" y="3"/>
                </a:cxn>
                <a:cxn ang="0">
                  <a:pos x="4" y="0"/>
                </a:cxn>
                <a:cxn ang="0">
                  <a:pos x="3" y="0"/>
                </a:cxn>
                <a:cxn ang="0">
                  <a:pos x="2" y="0"/>
                </a:cxn>
                <a:cxn ang="0">
                  <a:pos x="1" y="0"/>
                </a:cxn>
                <a:cxn ang="0">
                  <a:pos x="0" y="1"/>
                </a:cxn>
                <a:cxn ang="0">
                  <a:pos x="0" y="3"/>
                </a:cxn>
                <a:cxn ang="0">
                  <a:pos x="0" y="4"/>
                </a:cxn>
                <a:cxn ang="0">
                  <a:pos x="0" y="5"/>
                </a:cxn>
                <a:cxn ang="0">
                  <a:pos x="1" y="6"/>
                </a:cxn>
                <a:cxn ang="0">
                  <a:pos x="4" y="8"/>
                </a:cxn>
                <a:cxn ang="0">
                  <a:pos x="5" y="6"/>
                </a:cxn>
                <a:cxn ang="0">
                  <a:pos x="3" y="7"/>
                </a:cxn>
                <a:cxn ang="0">
                  <a:pos x="18" y="24"/>
                </a:cxn>
              </a:cxnLst>
              <a:rect l="0" t="0" r="r" b="b"/>
              <a:pathLst>
                <a:path w="24" h="26">
                  <a:moveTo>
                    <a:pt x="18" y="24"/>
                  </a:moveTo>
                  <a:lnTo>
                    <a:pt x="19" y="25"/>
                  </a:lnTo>
                  <a:lnTo>
                    <a:pt x="20" y="26"/>
                  </a:lnTo>
                  <a:lnTo>
                    <a:pt x="21" y="26"/>
                  </a:lnTo>
                  <a:lnTo>
                    <a:pt x="22" y="25"/>
                  </a:lnTo>
                  <a:lnTo>
                    <a:pt x="23" y="24"/>
                  </a:lnTo>
                  <a:lnTo>
                    <a:pt x="24" y="23"/>
                  </a:lnTo>
                  <a:lnTo>
                    <a:pt x="24" y="22"/>
                  </a:lnTo>
                  <a:lnTo>
                    <a:pt x="23" y="21"/>
                  </a:lnTo>
                  <a:lnTo>
                    <a:pt x="9" y="4"/>
                  </a:lnTo>
                  <a:lnTo>
                    <a:pt x="8" y="3"/>
                  </a:lnTo>
                  <a:lnTo>
                    <a:pt x="4" y="0"/>
                  </a:lnTo>
                  <a:lnTo>
                    <a:pt x="3" y="0"/>
                  </a:lnTo>
                  <a:lnTo>
                    <a:pt x="2" y="0"/>
                  </a:lnTo>
                  <a:lnTo>
                    <a:pt x="1" y="0"/>
                  </a:lnTo>
                  <a:lnTo>
                    <a:pt x="0" y="1"/>
                  </a:lnTo>
                  <a:lnTo>
                    <a:pt x="0" y="3"/>
                  </a:lnTo>
                  <a:lnTo>
                    <a:pt x="0" y="4"/>
                  </a:lnTo>
                  <a:lnTo>
                    <a:pt x="0" y="5"/>
                  </a:lnTo>
                  <a:lnTo>
                    <a:pt x="1" y="6"/>
                  </a:lnTo>
                  <a:lnTo>
                    <a:pt x="4" y="8"/>
                  </a:lnTo>
                  <a:lnTo>
                    <a:pt x="5" y="6"/>
                  </a:lnTo>
                  <a:lnTo>
                    <a:pt x="3" y="7"/>
                  </a:lnTo>
                  <a:lnTo>
                    <a:pt x="18" y="24"/>
                  </a:lnTo>
                  <a:close/>
                </a:path>
              </a:pathLst>
            </a:custGeom>
            <a:solidFill>
              <a:srgbClr val="000000"/>
            </a:solidFill>
            <a:ln w="9525">
              <a:noFill/>
              <a:round/>
              <a:headEnd/>
              <a:tailEnd/>
            </a:ln>
          </p:spPr>
          <p:txBody>
            <a:bodyPr/>
            <a:lstStyle/>
            <a:p>
              <a:endParaRPr lang="en-US"/>
            </a:p>
          </p:txBody>
        </p:sp>
        <p:sp>
          <p:nvSpPr>
            <p:cNvPr id="423264" name="Freeform 352"/>
            <p:cNvSpPr>
              <a:spLocks/>
            </p:cNvSpPr>
            <p:nvPr/>
          </p:nvSpPr>
          <p:spPr bwMode="auto">
            <a:xfrm>
              <a:off x="5329" y="1099"/>
              <a:ext cx="30" cy="19"/>
            </a:xfrm>
            <a:custGeom>
              <a:avLst/>
              <a:gdLst/>
              <a:ahLst/>
              <a:cxnLst>
                <a:cxn ang="0">
                  <a:pos x="24" y="19"/>
                </a:cxn>
                <a:cxn ang="0">
                  <a:pos x="25" y="19"/>
                </a:cxn>
                <a:cxn ang="0">
                  <a:pos x="26" y="19"/>
                </a:cxn>
                <a:cxn ang="0">
                  <a:pos x="28" y="19"/>
                </a:cxn>
                <a:cxn ang="0">
                  <a:pos x="29" y="18"/>
                </a:cxn>
                <a:cxn ang="0">
                  <a:pos x="30" y="17"/>
                </a:cxn>
                <a:cxn ang="0">
                  <a:pos x="30" y="16"/>
                </a:cxn>
                <a:cxn ang="0">
                  <a:pos x="29" y="15"/>
                </a:cxn>
                <a:cxn ang="0">
                  <a:pos x="28" y="14"/>
                </a:cxn>
                <a:cxn ang="0">
                  <a:pos x="25" y="11"/>
                </a:cxn>
                <a:cxn ang="0">
                  <a:pos x="14" y="5"/>
                </a:cxn>
                <a:cxn ang="0">
                  <a:pos x="13" y="4"/>
                </a:cxn>
                <a:cxn ang="0">
                  <a:pos x="4" y="0"/>
                </a:cxn>
                <a:cxn ang="0">
                  <a:pos x="3" y="0"/>
                </a:cxn>
                <a:cxn ang="0">
                  <a:pos x="2" y="1"/>
                </a:cxn>
                <a:cxn ang="0">
                  <a:pos x="1" y="2"/>
                </a:cxn>
                <a:cxn ang="0">
                  <a:pos x="0" y="3"/>
                </a:cxn>
                <a:cxn ang="0">
                  <a:pos x="0" y="4"/>
                </a:cxn>
                <a:cxn ang="0">
                  <a:pos x="1" y="5"/>
                </a:cxn>
                <a:cxn ang="0">
                  <a:pos x="2" y="6"/>
                </a:cxn>
                <a:cxn ang="0">
                  <a:pos x="3" y="6"/>
                </a:cxn>
                <a:cxn ang="0">
                  <a:pos x="12" y="10"/>
                </a:cxn>
                <a:cxn ang="0">
                  <a:pos x="13" y="7"/>
                </a:cxn>
                <a:cxn ang="0">
                  <a:pos x="11" y="10"/>
                </a:cxn>
                <a:cxn ang="0">
                  <a:pos x="22" y="17"/>
                </a:cxn>
                <a:cxn ang="0">
                  <a:pos x="24" y="19"/>
                </a:cxn>
              </a:cxnLst>
              <a:rect l="0" t="0" r="r" b="b"/>
              <a:pathLst>
                <a:path w="30" h="19">
                  <a:moveTo>
                    <a:pt x="24" y="19"/>
                  </a:moveTo>
                  <a:lnTo>
                    <a:pt x="25" y="19"/>
                  </a:lnTo>
                  <a:lnTo>
                    <a:pt x="26" y="19"/>
                  </a:lnTo>
                  <a:lnTo>
                    <a:pt x="28" y="19"/>
                  </a:lnTo>
                  <a:lnTo>
                    <a:pt x="29" y="18"/>
                  </a:lnTo>
                  <a:lnTo>
                    <a:pt x="30" y="17"/>
                  </a:lnTo>
                  <a:lnTo>
                    <a:pt x="30" y="16"/>
                  </a:lnTo>
                  <a:lnTo>
                    <a:pt x="29" y="15"/>
                  </a:lnTo>
                  <a:lnTo>
                    <a:pt x="28" y="14"/>
                  </a:lnTo>
                  <a:lnTo>
                    <a:pt x="25" y="11"/>
                  </a:lnTo>
                  <a:lnTo>
                    <a:pt x="14" y="5"/>
                  </a:lnTo>
                  <a:lnTo>
                    <a:pt x="13" y="4"/>
                  </a:lnTo>
                  <a:lnTo>
                    <a:pt x="4" y="0"/>
                  </a:lnTo>
                  <a:lnTo>
                    <a:pt x="3" y="0"/>
                  </a:lnTo>
                  <a:lnTo>
                    <a:pt x="2" y="1"/>
                  </a:lnTo>
                  <a:lnTo>
                    <a:pt x="1" y="2"/>
                  </a:lnTo>
                  <a:lnTo>
                    <a:pt x="0" y="3"/>
                  </a:lnTo>
                  <a:lnTo>
                    <a:pt x="0" y="4"/>
                  </a:lnTo>
                  <a:lnTo>
                    <a:pt x="1" y="5"/>
                  </a:lnTo>
                  <a:lnTo>
                    <a:pt x="2" y="6"/>
                  </a:lnTo>
                  <a:lnTo>
                    <a:pt x="3" y="6"/>
                  </a:lnTo>
                  <a:lnTo>
                    <a:pt x="12" y="10"/>
                  </a:lnTo>
                  <a:lnTo>
                    <a:pt x="13" y="7"/>
                  </a:lnTo>
                  <a:lnTo>
                    <a:pt x="11" y="10"/>
                  </a:lnTo>
                  <a:lnTo>
                    <a:pt x="22" y="17"/>
                  </a:lnTo>
                  <a:lnTo>
                    <a:pt x="24" y="19"/>
                  </a:lnTo>
                  <a:close/>
                </a:path>
              </a:pathLst>
            </a:custGeom>
            <a:solidFill>
              <a:srgbClr val="000000"/>
            </a:solidFill>
            <a:ln w="9525">
              <a:noFill/>
              <a:round/>
              <a:headEnd/>
              <a:tailEnd/>
            </a:ln>
          </p:spPr>
          <p:txBody>
            <a:bodyPr/>
            <a:lstStyle/>
            <a:p>
              <a:endParaRPr lang="en-US"/>
            </a:p>
          </p:txBody>
        </p:sp>
        <p:sp>
          <p:nvSpPr>
            <p:cNvPr id="423265" name="Freeform 353"/>
            <p:cNvSpPr>
              <a:spLocks/>
            </p:cNvSpPr>
            <p:nvPr/>
          </p:nvSpPr>
          <p:spPr bwMode="auto">
            <a:xfrm>
              <a:off x="5284" y="1088"/>
              <a:ext cx="32" cy="11"/>
            </a:xfrm>
            <a:custGeom>
              <a:avLst/>
              <a:gdLst/>
              <a:ahLst/>
              <a:cxnLst>
                <a:cxn ang="0">
                  <a:pos x="29" y="11"/>
                </a:cxn>
                <a:cxn ang="0">
                  <a:pos x="30" y="11"/>
                </a:cxn>
                <a:cxn ang="0">
                  <a:pos x="31" y="10"/>
                </a:cxn>
                <a:cxn ang="0">
                  <a:pos x="32" y="9"/>
                </a:cxn>
                <a:cxn ang="0">
                  <a:pos x="32" y="8"/>
                </a:cxn>
                <a:cxn ang="0">
                  <a:pos x="32" y="6"/>
                </a:cxn>
                <a:cxn ang="0">
                  <a:pos x="32" y="5"/>
                </a:cxn>
                <a:cxn ang="0">
                  <a:pos x="31" y="4"/>
                </a:cxn>
                <a:cxn ang="0">
                  <a:pos x="30" y="4"/>
                </a:cxn>
                <a:cxn ang="0">
                  <a:pos x="20" y="2"/>
                </a:cxn>
                <a:cxn ang="0">
                  <a:pos x="6" y="0"/>
                </a:cxn>
                <a:cxn ang="0">
                  <a:pos x="5" y="0"/>
                </a:cxn>
                <a:cxn ang="0">
                  <a:pos x="2" y="0"/>
                </a:cxn>
                <a:cxn ang="0">
                  <a:pos x="1" y="0"/>
                </a:cxn>
                <a:cxn ang="0">
                  <a:pos x="0" y="1"/>
                </a:cxn>
                <a:cxn ang="0">
                  <a:pos x="0" y="2"/>
                </a:cxn>
                <a:cxn ang="0">
                  <a:pos x="0" y="3"/>
                </a:cxn>
                <a:cxn ang="0">
                  <a:pos x="0" y="4"/>
                </a:cxn>
                <a:cxn ang="0">
                  <a:pos x="1" y="5"/>
                </a:cxn>
                <a:cxn ang="0">
                  <a:pos x="2" y="6"/>
                </a:cxn>
                <a:cxn ang="0">
                  <a:pos x="3" y="6"/>
                </a:cxn>
                <a:cxn ang="0">
                  <a:pos x="6" y="6"/>
                </a:cxn>
                <a:cxn ang="0">
                  <a:pos x="6" y="3"/>
                </a:cxn>
                <a:cxn ang="0">
                  <a:pos x="5" y="6"/>
                </a:cxn>
                <a:cxn ang="0">
                  <a:pos x="19" y="9"/>
                </a:cxn>
                <a:cxn ang="0">
                  <a:pos x="29" y="11"/>
                </a:cxn>
              </a:cxnLst>
              <a:rect l="0" t="0" r="r" b="b"/>
              <a:pathLst>
                <a:path w="32" h="11">
                  <a:moveTo>
                    <a:pt x="29" y="11"/>
                  </a:moveTo>
                  <a:lnTo>
                    <a:pt x="30" y="11"/>
                  </a:lnTo>
                  <a:lnTo>
                    <a:pt x="31" y="10"/>
                  </a:lnTo>
                  <a:lnTo>
                    <a:pt x="32" y="9"/>
                  </a:lnTo>
                  <a:lnTo>
                    <a:pt x="32" y="8"/>
                  </a:lnTo>
                  <a:lnTo>
                    <a:pt x="32" y="6"/>
                  </a:lnTo>
                  <a:lnTo>
                    <a:pt x="32" y="5"/>
                  </a:lnTo>
                  <a:lnTo>
                    <a:pt x="31" y="4"/>
                  </a:lnTo>
                  <a:lnTo>
                    <a:pt x="30" y="4"/>
                  </a:lnTo>
                  <a:lnTo>
                    <a:pt x="20" y="2"/>
                  </a:lnTo>
                  <a:lnTo>
                    <a:pt x="6" y="0"/>
                  </a:lnTo>
                  <a:lnTo>
                    <a:pt x="5" y="0"/>
                  </a:lnTo>
                  <a:lnTo>
                    <a:pt x="2" y="0"/>
                  </a:lnTo>
                  <a:lnTo>
                    <a:pt x="1" y="0"/>
                  </a:lnTo>
                  <a:lnTo>
                    <a:pt x="0" y="1"/>
                  </a:lnTo>
                  <a:lnTo>
                    <a:pt x="0" y="2"/>
                  </a:lnTo>
                  <a:lnTo>
                    <a:pt x="0" y="3"/>
                  </a:lnTo>
                  <a:lnTo>
                    <a:pt x="0" y="4"/>
                  </a:lnTo>
                  <a:lnTo>
                    <a:pt x="1" y="5"/>
                  </a:lnTo>
                  <a:lnTo>
                    <a:pt x="2" y="6"/>
                  </a:lnTo>
                  <a:lnTo>
                    <a:pt x="3" y="6"/>
                  </a:lnTo>
                  <a:lnTo>
                    <a:pt x="6" y="6"/>
                  </a:lnTo>
                  <a:lnTo>
                    <a:pt x="6" y="3"/>
                  </a:lnTo>
                  <a:lnTo>
                    <a:pt x="5" y="6"/>
                  </a:lnTo>
                  <a:lnTo>
                    <a:pt x="19" y="9"/>
                  </a:lnTo>
                  <a:lnTo>
                    <a:pt x="29" y="11"/>
                  </a:lnTo>
                  <a:close/>
                </a:path>
              </a:pathLst>
            </a:custGeom>
            <a:solidFill>
              <a:srgbClr val="000000"/>
            </a:solidFill>
            <a:ln w="9525">
              <a:noFill/>
              <a:round/>
              <a:headEnd/>
              <a:tailEnd/>
            </a:ln>
          </p:spPr>
          <p:txBody>
            <a:bodyPr/>
            <a:lstStyle/>
            <a:p>
              <a:endParaRPr lang="en-US"/>
            </a:p>
          </p:txBody>
        </p:sp>
        <p:sp>
          <p:nvSpPr>
            <p:cNvPr id="423266" name="Freeform 354"/>
            <p:cNvSpPr>
              <a:spLocks/>
            </p:cNvSpPr>
            <p:nvPr/>
          </p:nvSpPr>
          <p:spPr bwMode="auto">
            <a:xfrm>
              <a:off x="5237" y="1087"/>
              <a:ext cx="34" cy="6"/>
            </a:xfrm>
            <a:custGeom>
              <a:avLst/>
              <a:gdLst/>
              <a:ahLst/>
              <a:cxnLst>
                <a:cxn ang="0">
                  <a:pos x="30" y="6"/>
                </a:cxn>
                <a:cxn ang="0">
                  <a:pos x="31" y="6"/>
                </a:cxn>
                <a:cxn ang="0">
                  <a:pos x="33" y="5"/>
                </a:cxn>
                <a:cxn ang="0">
                  <a:pos x="34" y="4"/>
                </a:cxn>
                <a:cxn ang="0">
                  <a:pos x="34" y="3"/>
                </a:cxn>
                <a:cxn ang="0">
                  <a:pos x="33"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4" y="6"/>
                </a:cxn>
                <a:cxn ang="0">
                  <a:pos x="30" y="6"/>
                </a:cxn>
              </a:cxnLst>
              <a:rect l="0" t="0" r="r" b="b"/>
              <a:pathLst>
                <a:path w="34" h="6">
                  <a:moveTo>
                    <a:pt x="30" y="6"/>
                  </a:moveTo>
                  <a:lnTo>
                    <a:pt x="31" y="6"/>
                  </a:lnTo>
                  <a:lnTo>
                    <a:pt x="33" y="5"/>
                  </a:lnTo>
                  <a:lnTo>
                    <a:pt x="34" y="4"/>
                  </a:lnTo>
                  <a:lnTo>
                    <a:pt x="34" y="3"/>
                  </a:lnTo>
                  <a:lnTo>
                    <a:pt x="33" y="2"/>
                  </a:lnTo>
                  <a:lnTo>
                    <a:pt x="31" y="1"/>
                  </a:lnTo>
                  <a:lnTo>
                    <a:pt x="30" y="0"/>
                  </a:lnTo>
                  <a:lnTo>
                    <a:pt x="29" y="0"/>
                  </a:lnTo>
                  <a:lnTo>
                    <a:pt x="2" y="0"/>
                  </a:lnTo>
                  <a:lnTo>
                    <a:pt x="1" y="1"/>
                  </a:lnTo>
                  <a:lnTo>
                    <a:pt x="0" y="2"/>
                  </a:lnTo>
                  <a:lnTo>
                    <a:pt x="0" y="3"/>
                  </a:lnTo>
                  <a:lnTo>
                    <a:pt x="0" y="4"/>
                  </a:lnTo>
                  <a:lnTo>
                    <a:pt x="0" y="5"/>
                  </a:lnTo>
                  <a:lnTo>
                    <a:pt x="1" y="6"/>
                  </a:lnTo>
                  <a:lnTo>
                    <a:pt x="2" y="6"/>
                  </a:lnTo>
                  <a:lnTo>
                    <a:pt x="4" y="6"/>
                  </a:lnTo>
                  <a:lnTo>
                    <a:pt x="30" y="6"/>
                  </a:lnTo>
                  <a:close/>
                </a:path>
              </a:pathLst>
            </a:custGeom>
            <a:solidFill>
              <a:srgbClr val="000000"/>
            </a:solidFill>
            <a:ln w="9525">
              <a:noFill/>
              <a:round/>
              <a:headEnd/>
              <a:tailEnd/>
            </a:ln>
          </p:spPr>
          <p:txBody>
            <a:bodyPr/>
            <a:lstStyle/>
            <a:p>
              <a:endParaRPr lang="en-US"/>
            </a:p>
          </p:txBody>
        </p:sp>
        <p:sp>
          <p:nvSpPr>
            <p:cNvPr id="423267" name="Freeform 355"/>
            <p:cNvSpPr>
              <a:spLocks/>
            </p:cNvSpPr>
            <p:nvPr/>
          </p:nvSpPr>
          <p:spPr bwMode="auto">
            <a:xfrm>
              <a:off x="5190" y="1087"/>
              <a:ext cx="34" cy="6"/>
            </a:xfrm>
            <a:custGeom>
              <a:avLst/>
              <a:gdLst/>
              <a:ahLst/>
              <a:cxnLst>
                <a:cxn ang="0">
                  <a:pos x="31" y="6"/>
                </a:cxn>
                <a:cxn ang="0">
                  <a:pos x="32" y="6"/>
                </a:cxn>
                <a:cxn ang="0">
                  <a:pos x="33" y="5"/>
                </a:cxn>
                <a:cxn ang="0">
                  <a:pos x="34" y="4"/>
                </a:cxn>
                <a:cxn ang="0">
                  <a:pos x="34" y="3"/>
                </a:cxn>
                <a:cxn ang="0">
                  <a:pos x="33" y="2"/>
                </a:cxn>
                <a:cxn ang="0">
                  <a:pos x="32" y="1"/>
                </a:cxn>
                <a:cxn ang="0">
                  <a:pos x="31" y="0"/>
                </a:cxn>
                <a:cxn ang="0">
                  <a:pos x="29" y="0"/>
                </a:cxn>
                <a:cxn ang="0">
                  <a:pos x="3" y="0"/>
                </a:cxn>
                <a:cxn ang="0">
                  <a:pos x="2" y="1"/>
                </a:cxn>
                <a:cxn ang="0">
                  <a:pos x="0" y="2"/>
                </a:cxn>
                <a:cxn ang="0">
                  <a:pos x="0" y="3"/>
                </a:cxn>
                <a:cxn ang="0">
                  <a:pos x="0" y="4"/>
                </a:cxn>
                <a:cxn ang="0">
                  <a:pos x="0" y="5"/>
                </a:cxn>
                <a:cxn ang="0">
                  <a:pos x="2" y="6"/>
                </a:cxn>
                <a:cxn ang="0">
                  <a:pos x="3" y="6"/>
                </a:cxn>
                <a:cxn ang="0">
                  <a:pos x="4" y="6"/>
                </a:cxn>
                <a:cxn ang="0">
                  <a:pos x="31" y="6"/>
                </a:cxn>
              </a:cxnLst>
              <a:rect l="0" t="0" r="r" b="b"/>
              <a:pathLst>
                <a:path w="34" h="6">
                  <a:moveTo>
                    <a:pt x="31" y="6"/>
                  </a:moveTo>
                  <a:lnTo>
                    <a:pt x="32" y="6"/>
                  </a:lnTo>
                  <a:lnTo>
                    <a:pt x="33" y="5"/>
                  </a:lnTo>
                  <a:lnTo>
                    <a:pt x="34" y="4"/>
                  </a:lnTo>
                  <a:lnTo>
                    <a:pt x="34" y="3"/>
                  </a:lnTo>
                  <a:lnTo>
                    <a:pt x="33" y="2"/>
                  </a:lnTo>
                  <a:lnTo>
                    <a:pt x="32" y="1"/>
                  </a:lnTo>
                  <a:lnTo>
                    <a:pt x="31" y="0"/>
                  </a:lnTo>
                  <a:lnTo>
                    <a:pt x="29" y="0"/>
                  </a:lnTo>
                  <a:lnTo>
                    <a:pt x="3" y="0"/>
                  </a:lnTo>
                  <a:lnTo>
                    <a:pt x="2" y="1"/>
                  </a:lnTo>
                  <a:lnTo>
                    <a:pt x="0" y="2"/>
                  </a:lnTo>
                  <a:lnTo>
                    <a:pt x="0" y="3"/>
                  </a:lnTo>
                  <a:lnTo>
                    <a:pt x="0" y="4"/>
                  </a:lnTo>
                  <a:lnTo>
                    <a:pt x="0" y="5"/>
                  </a:lnTo>
                  <a:lnTo>
                    <a:pt x="2" y="6"/>
                  </a:lnTo>
                  <a:lnTo>
                    <a:pt x="3" y="6"/>
                  </a:lnTo>
                  <a:lnTo>
                    <a:pt x="4" y="6"/>
                  </a:lnTo>
                  <a:lnTo>
                    <a:pt x="31" y="6"/>
                  </a:lnTo>
                  <a:close/>
                </a:path>
              </a:pathLst>
            </a:custGeom>
            <a:solidFill>
              <a:srgbClr val="000000"/>
            </a:solidFill>
            <a:ln w="9525">
              <a:noFill/>
              <a:round/>
              <a:headEnd/>
              <a:tailEnd/>
            </a:ln>
          </p:spPr>
          <p:txBody>
            <a:bodyPr/>
            <a:lstStyle/>
            <a:p>
              <a:endParaRPr lang="en-US"/>
            </a:p>
          </p:txBody>
        </p:sp>
        <p:sp>
          <p:nvSpPr>
            <p:cNvPr id="423268" name="Freeform 356"/>
            <p:cNvSpPr>
              <a:spLocks/>
            </p:cNvSpPr>
            <p:nvPr/>
          </p:nvSpPr>
          <p:spPr bwMode="auto">
            <a:xfrm>
              <a:off x="5144"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69" name="Freeform 357"/>
            <p:cNvSpPr>
              <a:spLocks/>
            </p:cNvSpPr>
            <p:nvPr/>
          </p:nvSpPr>
          <p:spPr bwMode="auto">
            <a:xfrm>
              <a:off x="5097"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0" name="Freeform 358"/>
            <p:cNvSpPr>
              <a:spLocks/>
            </p:cNvSpPr>
            <p:nvPr/>
          </p:nvSpPr>
          <p:spPr bwMode="auto">
            <a:xfrm>
              <a:off x="5050"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1" name="Freeform 359"/>
            <p:cNvSpPr>
              <a:spLocks/>
            </p:cNvSpPr>
            <p:nvPr/>
          </p:nvSpPr>
          <p:spPr bwMode="auto">
            <a:xfrm>
              <a:off x="5003" y="1087"/>
              <a:ext cx="34" cy="6"/>
            </a:xfrm>
            <a:custGeom>
              <a:avLst/>
              <a:gdLst/>
              <a:ahLst/>
              <a:cxnLst>
                <a:cxn ang="0">
                  <a:pos x="30" y="6"/>
                </a:cxn>
                <a:cxn ang="0">
                  <a:pos x="31" y="6"/>
                </a:cxn>
                <a:cxn ang="0">
                  <a:pos x="32" y="5"/>
                </a:cxn>
                <a:cxn ang="0">
                  <a:pos x="34" y="4"/>
                </a:cxn>
                <a:cxn ang="0">
                  <a:pos x="34"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4" h="6">
                  <a:moveTo>
                    <a:pt x="30" y="6"/>
                  </a:moveTo>
                  <a:lnTo>
                    <a:pt x="31" y="6"/>
                  </a:lnTo>
                  <a:lnTo>
                    <a:pt x="32" y="5"/>
                  </a:lnTo>
                  <a:lnTo>
                    <a:pt x="34" y="4"/>
                  </a:lnTo>
                  <a:lnTo>
                    <a:pt x="34"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2" name="Freeform 360"/>
            <p:cNvSpPr>
              <a:spLocks/>
            </p:cNvSpPr>
            <p:nvPr/>
          </p:nvSpPr>
          <p:spPr bwMode="auto">
            <a:xfrm>
              <a:off x="4956" y="1087"/>
              <a:ext cx="34" cy="6"/>
            </a:xfrm>
            <a:custGeom>
              <a:avLst/>
              <a:gdLst/>
              <a:ahLst/>
              <a:cxnLst>
                <a:cxn ang="0">
                  <a:pos x="30" y="6"/>
                </a:cxn>
                <a:cxn ang="0">
                  <a:pos x="31" y="6"/>
                </a:cxn>
                <a:cxn ang="0">
                  <a:pos x="33" y="5"/>
                </a:cxn>
                <a:cxn ang="0">
                  <a:pos x="34" y="4"/>
                </a:cxn>
                <a:cxn ang="0">
                  <a:pos x="34" y="3"/>
                </a:cxn>
                <a:cxn ang="0">
                  <a:pos x="33"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4" y="6"/>
                </a:cxn>
                <a:cxn ang="0">
                  <a:pos x="30" y="6"/>
                </a:cxn>
              </a:cxnLst>
              <a:rect l="0" t="0" r="r" b="b"/>
              <a:pathLst>
                <a:path w="34" h="6">
                  <a:moveTo>
                    <a:pt x="30" y="6"/>
                  </a:moveTo>
                  <a:lnTo>
                    <a:pt x="31" y="6"/>
                  </a:lnTo>
                  <a:lnTo>
                    <a:pt x="33" y="5"/>
                  </a:lnTo>
                  <a:lnTo>
                    <a:pt x="34" y="4"/>
                  </a:lnTo>
                  <a:lnTo>
                    <a:pt x="34" y="3"/>
                  </a:lnTo>
                  <a:lnTo>
                    <a:pt x="33" y="2"/>
                  </a:lnTo>
                  <a:lnTo>
                    <a:pt x="31" y="1"/>
                  </a:lnTo>
                  <a:lnTo>
                    <a:pt x="30" y="0"/>
                  </a:lnTo>
                  <a:lnTo>
                    <a:pt x="29" y="0"/>
                  </a:lnTo>
                  <a:lnTo>
                    <a:pt x="2" y="0"/>
                  </a:lnTo>
                  <a:lnTo>
                    <a:pt x="1" y="1"/>
                  </a:lnTo>
                  <a:lnTo>
                    <a:pt x="0" y="2"/>
                  </a:lnTo>
                  <a:lnTo>
                    <a:pt x="0" y="3"/>
                  </a:lnTo>
                  <a:lnTo>
                    <a:pt x="0" y="4"/>
                  </a:lnTo>
                  <a:lnTo>
                    <a:pt x="0" y="5"/>
                  </a:lnTo>
                  <a:lnTo>
                    <a:pt x="1" y="6"/>
                  </a:lnTo>
                  <a:lnTo>
                    <a:pt x="2" y="6"/>
                  </a:lnTo>
                  <a:lnTo>
                    <a:pt x="4" y="6"/>
                  </a:lnTo>
                  <a:lnTo>
                    <a:pt x="30" y="6"/>
                  </a:lnTo>
                  <a:close/>
                </a:path>
              </a:pathLst>
            </a:custGeom>
            <a:solidFill>
              <a:srgbClr val="000000"/>
            </a:solidFill>
            <a:ln w="9525">
              <a:noFill/>
              <a:round/>
              <a:headEnd/>
              <a:tailEnd/>
            </a:ln>
          </p:spPr>
          <p:txBody>
            <a:bodyPr/>
            <a:lstStyle/>
            <a:p>
              <a:endParaRPr lang="en-US"/>
            </a:p>
          </p:txBody>
        </p:sp>
        <p:sp>
          <p:nvSpPr>
            <p:cNvPr id="423273" name="Freeform 361"/>
            <p:cNvSpPr>
              <a:spLocks/>
            </p:cNvSpPr>
            <p:nvPr/>
          </p:nvSpPr>
          <p:spPr bwMode="auto">
            <a:xfrm>
              <a:off x="4909" y="1087"/>
              <a:ext cx="34" cy="6"/>
            </a:xfrm>
            <a:custGeom>
              <a:avLst/>
              <a:gdLst/>
              <a:ahLst/>
              <a:cxnLst>
                <a:cxn ang="0">
                  <a:pos x="30" y="6"/>
                </a:cxn>
                <a:cxn ang="0">
                  <a:pos x="32" y="6"/>
                </a:cxn>
                <a:cxn ang="0">
                  <a:pos x="33" y="5"/>
                </a:cxn>
                <a:cxn ang="0">
                  <a:pos x="34" y="4"/>
                </a:cxn>
                <a:cxn ang="0">
                  <a:pos x="34" y="3"/>
                </a:cxn>
                <a:cxn ang="0">
                  <a:pos x="33" y="2"/>
                </a:cxn>
                <a:cxn ang="0">
                  <a:pos x="32" y="1"/>
                </a:cxn>
                <a:cxn ang="0">
                  <a:pos x="30" y="0"/>
                </a:cxn>
                <a:cxn ang="0">
                  <a:pos x="29" y="0"/>
                </a:cxn>
                <a:cxn ang="0">
                  <a:pos x="3" y="0"/>
                </a:cxn>
                <a:cxn ang="0">
                  <a:pos x="1" y="1"/>
                </a:cxn>
                <a:cxn ang="0">
                  <a:pos x="0" y="2"/>
                </a:cxn>
                <a:cxn ang="0">
                  <a:pos x="0" y="3"/>
                </a:cxn>
                <a:cxn ang="0">
                  <a:pos x="0" y="4"/>
                </a:cxn>
                <a:cxn ang="0">
                  <a:pos x="0" y="5"/>
                </a:cxn>
                <a:cxn ang="0">
                  <a:pos x="1" y="6"/>
                </a:cxn>
                <a:cxn ang="0">
                  <a:pos x="3" y="6"/>
                </a:cxn>
                <a:cxn ang="0">
                  <a:pos x="4" y="6"/>
                </a:cxn>
                <a:cxn ang="0">
                  <a:pos x="30" y="6"/>
                </a:cxn>
              </a:cxnLst>
              <a:rect l="0" t="0" r="r" b="b"/>
              <a:pathLst>
                <a:path w="34" h="6">
                  <a:moveTo>
                    <a:pt x="30" y="6"/>
                  </a:moveTo>
                  <a:lnTo>
                    <a:pt x="32" y="6"/>
                  </a:lnTo>
                  <a:lnTo>
                    <a:pt x="33" y="5"/>
                  </a:lnTo>
                  <a:lnTo>
                    <a:pt x="34" y="4"/>
                  </a:lnTo>
                  <a:lnTo>
                    <a:pt x="34" y="3"/>
                  </a:lnTo>
                  <a:lnTo>
                    <a:pt x="33" y="2"/>
                  </a:lnTo>
                  <a:lnTo>
                    <a:pt x="32" y="1"/>
                  </a:lnTo>
                  <a:lnTo>
                    <a:pt x="30" y="0"/>
                  </a:lnTo>
                  <a:lnTo>
                    <a:pt x="29" y="0"/>
                  </a:lnTo>
                  <a:lnTo>
                    <a:pt x="3" y="0"/>
                  </a:lnTo>
                  <a:lnTo>
                    <a:pt x="1" y="1"/>
                  </a:lnTo>
                  <a:lnTo>
                    <a:pt x="0" y="2"/>
                  </a:lnTo>
                  <a:lnTo>
                    <a:pt x="0" y="3"/>
                  </a:lnTo>
                  <a:lnTo>
                    <a:pt x="0" y="4"/>
                  </a:lnTo>
                  <a:lnTo>
                    <a:pt x="0" y="5"/>
                  </a:lnTo>
                  <a:lnTo>
                    <a:pt x="1" y="6"/>
                  </a:lnTo>
                  <a:lnTo>
                    <a:pt x="3" y="6"/>
                  </a:lnTo>
                  <a:lnTo>
                    <a:pt x="4" y="6"/>
                  </a:lnTo>
                  <a:lnTo>
                    <a:pt x="30" y="6"/>
                  </a:lnTo>
                  <a:close/>
                </a:path>
              </a:pathLst>
            </a:custGeom>
            <a:solidFill>
              <a:srgbClr val="000000"/>
            </a:solidFill>
            <a:ln w="9525">
              <a:noFill/>
              <a:round/>
              <a:headEnd/>
              <a:tailEnd/>
            </a:ln>
          </p:spPr>
          <p:txBody>
            <a:bodyPr/>
            <a:lstStyle/>
            <a:p>
              <a:endParaRPr lang="en-US"/>
            </a:p>
          </p:txBody>
        </p:sp>
        <p:sp>
          <p:nvSpPr>
            <p:cNvPr id="423274" name="Freeform 362"/>
            <p:cNvSpPr>
              <a:spLocks/>
            </p:cNvSpPr>
            <p:nvPr/>
          </p:nvSpPr>
          <p:spPr bwMode="auto">
            <a:xfrm>
              <a:off x="4863"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5" name="Freeform 363"/>
            <p:cNvSpPr>
              <a:spLocks/>
            </p:cNvSpPr>
            <p:nvPr/>
          </p:nvSpPr>
          <p:spPr bwMode="auto">
            <a:xfrm>
              <a:off x="4816"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6" name="Freeform 364"/>
            <p:cNvSpPr>
              <a:spLocks/>
            </p:cNvSpPr>
            <p:nvPr/>
          </p:nvSpPr>
          <p:spPr bwMode="auto">
            <a:xfrm>
              <a:off x="4769"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7" name="Freeform 365"/>
            <p:cNvSpPr>
              <a:spLocks/>
            </p:cNvSpPr>
            <p:nvPr/>
          </p:nvSpPr>
          <p:spPr bwMode="auto">
            <a:xfrm>
              <a:off x="4722"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grpSp>
      <p:grpSp>
        <p:nvGrpSpPr>
          <p:cNvPr id="423293" name="Group 381"/>
          <p:cNvGrpSpPr>
            <a:grpSpLocks/>
          </p:cNvGrpSpPr>
          <p:nvPr/>
        </p:nvGrpSpPr>
        <p:grpSpPr bwMode="auto">
          <a:xfrm>
            <a:off x="8362950" y="3114675"/>
            <a:ext cx="1195388" cy="138113"/>
            <a:chOff x="5268" y="2010"/>
            <a:chExt cx="753" cy="87"/>
          </a:xfrm>
        </p:grpSpPr>
        <p:sp>
          <p:nvSpPr>
            <p:cNvPr id="423291" name="Rectangle 379"/>
            <p:cNvSpPr>
              <a:spLocks noChangeArrowheads="1"/>
            </p:cNvSpPr>
            <p:nvPr/>
          </p:nvSpPr>
          <p:spPr bwMode="auto">
            <a:xfrm>
              <a:off x="5357" y="2046"/>
              <a:ext cx="664" cy="13"/>
            </a:xfrm>
            <a:prstGeom prst="rect">
              <a:avLst/>
            </a:prstGeom>
            <a:solidFill>
              <a:srgbClr val="000000"/>
            </a:solidFill>
            <a:ln w="9525">
              <a:noFill/>
              <a:miter lim="800000"/>
              <a:headEnd/>
              <a:tailEnd/>
            </a:ln>
          </p:spPr>
          <p:txBody>
            <a:bodyPr/>
            <a:lstStyle/>
            <a:p>
              <a:endParaRPr lang="en-US"/>
            </a:p>
          </p:txBody>
        </p:sp>
        <p:sp>
          <p:nvSpPr>
            <p:cNvPr id="423292" name="Freeform 380"/>
            <p:cNvSpPr>
              <a:spLocks/>
            </p:cNvSpPr>
            <p:nvPr/>
          </p:nvSpPr>
          <p:spPr bwMode="auto">
            <a:xfrm>
              <a:off x="5268" y="2010"/>
              <a:ext cx="92" cy="87"/>
            </a:xfrm>
            <a:custGeom>
              <a:avLst/>
              <a:gdLst/>
              <a:ahLst/>
              <a:cxnLst>
                <a:cxn ang="0">
                  <a:pos x="92" y="0"/>
                </a:cxn>
                <a:cxn ang="0">
                  <a:pos x="0" y="44"/>
                </a:cxn>
                <a:cxn ang="0">
                  <a:pos x="92" y="87"/>
                </a:cxn>
                <a:cxn ang="0">
                  <a:pos x="92" y="0"/>
                </a:cxn>
              </a:cxnLst>
              <a:rect l="0" t="0" r="r" b="b"/>
              <a:pathLst>
                <a:path w="92" h="87">
                  <a:moveTo>
                    <a:pt x="92" y="0"/>
                  </a:moveTo>
                  <a:lnTo>
                    <a:pt x="0" y="44"/>
                  </a:lnTo>
                  <a:lnTo>
                    <a:pt x="92" y="87"/>
                  </a:lnTo>
                  <a:lnTo>
                    <a:pt x="92" y="0"/>
                  </a:lnTo>
                  <a:close/>
                </a:path>
              </a:pathLst>
            </a:custGeom>
            <a:solidFill>
              <a:srgbClr val="000000"/>
            </a:solidFill>
            <a:ln w="9525">
              <a:noFill/>
              <a:round/>
              <a:headEnd/>
              <a:tailEnd/>
            </a:ln>
          </p:spPr>
          <p:txBody>
            <a:bodyPr/>
            <a:lstStyle/>
            <a:p>
              <a:endParaRPr lang="en-US"/>
            </a:p>
          </p:txBody>
        </p:sp>
      </p:grpSp>
      <p:grpSp>
        <p:nvGrpSpPr>
          <p:cNvPr id="423296" name="Group 384"/>
          <p:cNvGrpSpPr>
            <a:grpSpLocks/>
          </p:cNvGrpSpPr>
          <p:nvPr/>
        </p:nvGrpSpPr>
        <p:grpSpPr bwMode="auto">
          <a:xfrm>
            <a:off x="8362950" y="5151438"/>
            <a:ext cx="1195388" cy="138112"/>
            <a:chOff x="5268" y="3293"/>
            <a:chExt cx="753" cy="87"/>
          </a:xfrm>
        </p:grpSpPr>
        <p:sp>
          <p:nvSpPr>
            <p:cNvPr id="423294" name="Rectangle 382"/>
            <p:cNvSpPr>
              <a:spLocks noChangeArrowheads="1"/>
            </p:cNvSpPr>
            <p:nvPr/>
          </p:nvSpPr>
          <p:spPr bwMode="auto">
            <a:xfrm>
              <a:off x="5357" y="3330"/>
              <a:ext cx="664" cy="12"/>
            </a:xfrm>
            <a:prstGeom prst="rect">
              <a:avLst/>
            </a:prstGeom>
            <a:solidFill>
              <a:srgbClr val="000000"/>
            </a:solidFill>
            <a:ln w="9525">
              <a:noFill/>
              <a:miter lim="800000"/>
              <a:headEnd/>
              <a:tailEnd/>
            </a:ln>
          </p:spPr>
          <p:txBody>
            <a:bodyPr/>
            <a:lstStyle/>
            <a:p>
              <a:endParaRPr lang="en-US"/>
            </a:p>
          </p:txBody>
        </p:sp>
        <p:sp>
          <p:nvSpPr>
            <p:cNvPr id="423295" name="Freeform 383"/>
            <p:cNvSpPr>
              <a:spLocks/>
            </p:cNvSpPr>
            <p:nvPr/>
          </p:nvSpPr>
          <p:spPr bwMode="auto">
            <a:xfrm>
              <a:off x="5268" y="3293"/>
              <a:ext cx="92" cy="87"/>
            </a:xfrm>
            <a:custGeom>
              <a:avLst/>
              <a:gdLst/>
              <a:ahLst/>
              <a:cxnLst>
                <a:cxn ang="0">
                  <a:pos x="92" y="0"/>
                </a:cxn>
                <a:cxn ang="0">
                  <a:pos x="0" y="44"/>
                </a:cxn>
                <a:cxn ang="0">
                  <a:pos x="92" y="87"/>
                </a:cxn>
                <a:cxn ang="0">
                  <a:pos x="92" y="0"/>
                </a:cxn>
              </a:cxnLst>
              <a:rect l="0" t="0" r="r" b="b"/>
              <a:pathLst>
                <a:path w="92" h="87">
                  <a:moveTo>
                    <a:pt x="92" y="0"/>
                  </a:moveTo>
                  <a:lnTo>
                    <a:pt x="0" y="44"/>
                  </a:lnTo>
                  <a:lnTo>
                    <a:pt x="92" y="87"/>
                  </a:lnTo>
                  <a:lnTo>
                    <a:pt x="92" y="0"/>
                  </a:lnTo>
                  <a:close/>
                </a:path>
              </a:pathLst>
            </a:custGeom>
            <a:solidFill>
              <a:srgbClr val="000000"/>
            </a:solidFill>
            <a:ln w="9525">
              <a:noFill/>
              <a:round/>
              <a:headEnd/>
              <a:tailEnd/>
            </a:ln>
          </p:spPr>
          <p:txBody>
            <a:bodyPr/>
            <a:lstStyle/>
            <a:p>
              <a:endParaRPr lang="en-US"/>
            </a:p>
          </p:txBody>
        </p:sp>
      </p:grpSp>
      <p:sp>
        <p:nvSpPr>
          <p:cNvPr id="423300" name="Rectangle 388"/>
          <p:cNvSpPr>
            <a:spLocks noChangeArrowheads="1"/>
          </p:cNvSpPr>
          <p:nvPr/>
        </p:nvSpPr>
        <p:spPr bwMode="auto">
          <a:xfrm>
            <a:off x="6670675" y="3840163"/>
            <a:ext cx="41275" cy="198437"/>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grpSp>
        <p:nvGrpSpPr>
          <p:cNvPr id="423353" name="Group 441"/>
          <p:cNvGrpSpPr>
            <a:grpSpLocks/>
          </p:cNvGrpSpPr>
          <p:nvPr/>
        </p:nvGrpSpPr>
        <p:grpSpPr bwMode="auto">
          <a:xfrm>
            <a:off x="5622925" y="3101975"/>
            <a:ext cx="2036763" cy="2100263"/>
            <a:chOff x="3542" y="2002"/>
            <a:chExt cx="1283" cy="1323"/>
          </a:xfrm>
        </p:grpSpPr>
        <p:sp>
          <p:nvSpPr>
            <p:cNvPr id="423299" name="Freeform 387"/>
            <p:cNvSpPr>
              <a:spLocks/>
            </p:cNvSpPr>
            <p:nvPr/>
          </p:nvSpPr>
          <p:spPr bwMode="auto">
            <a:xfrm>
              <a:off x="3542" y="2002"/>
              <a:ext cx="1283" cy="1323"/>
            </a:xfrm>
            <a:custGeom>
              <a:avLst/>
              <a:gdLst/>
              <a:ahLst/>
              <a:cxnLst>
                <a:cxn ang="0">
                  <a:pos x="805" y="446"/>
                </a:cxn>
                <a:cxn ang="0">
                  <a:pos x="774" y="189"/>
                </a:cxn>
                <a:cxn ang="0">
                  <a:pos x="608" y="394"/>
                </a:cxn>
                <a:cxn ang="0">
                  <a:pos x="355" y="0"/>
                </a:cxn>
                <a:cxn ang="0">
                  <a:pos x="431" y="406"/>
                </a:cxn>
                <a:cxn ang="0">
                  <a:pos x="159" y="353"/>
                </a:cxn>
                <a:cxn ang="0">
                  <a:pos x="267" y="622"/>
                </a:cxn>
                <a:cxn ang="0">
                  <a:pos x="0" y="699"/>
                </a:cxn>
                <a:cxn ang="0">
                  <a:pos x="309" y="792"/>
                </a:cxn>
                <a:cxn ang="0">
                  <a:pos x="160" y="981"/>
                </a:cxn>
                <a:cxn ang="0">
                  <a:pos x="370" y="936"/>
                </a:cxn>
                <a:cxn ang="0">
                  <a:pos x="244" y="1297"/>
                </a:cxn>
                <a:cxn ang="0">
                  <a:pos x="538" y="963"/>
                </a:cxn>
                <a:cxn ang="0">
                  <a:pos x="547" y="1302"/>
                </a:cxn>
                <a:cxn ang="0">
                  <a:pos x="735" y="1017"/>
                </a:cxn>
                <a:cxn ang="0">
                  <a:pos x="850" y="1323"/>
                </a:cxn>
                <a:cxn ang="0">
                  <a:pos x="925" y="997"/>
                </a:cxn>
                <a:cxn ang="0">
                  <a:pos x="1166" y="1130"/>
                </a:cxn>
                <a:cxn ang="0">
                  <a:pos x="1034" y="874"/>
                </a:cxn>
                <a:cxn ang="0">
                  <a:pos x="1283" y="823"/>
                </a:cxn>
                <a:cxn ang="0">
                  <a:pos x="1074" y="672"/>
                </a:cxn>
                <a:cxn ang="0">
                  <a:pos x="1242" y="548"/>
                </a:cxn>
                <a:cxn ang="0">
                  <a:pos x="996" y="499"/>
                </a:cxn>
                <a:cxn ang="0">
                  <a:pos x="1163" y="203"/>
                </a:cxn>
                <a:cxn ang="0">
                  <a:pos x="805" y="446"/>
                </a:cxn>
              </a:cxnLst>
              <a:rect l="0" t="0" r="r" b="b"/>
              <a:pathLst>
                <a:path w="1283" h="1323">
                  <a:moveTo>
                    <a:pt x="805" y="446"/>
                  </a:moveTo>
                  <a:lnTo>
                    <a:pt x="774" y="189"/>
                  </a:lnTo>
                  <a:lnTo>
                    <a:pt x="608" y="394"/>
                  </a:lnTo>
                  <a:lnTo>
                    <a:pt x="355" y="0"/>
                  </a:lnTo>
                  <a:lnTo>
                    <a:pt x="431" y="406"/>
                  </a:lnTo>
                  <a:lnTo>
                    <a:pt x="159" y="353"/>
                  </a:lnTo>
                  <a:lnTo>
                    <a:pt x="267" y="622"/>
                  </a:lnTo>
                  <a:lnTo>
                    <a:pt x="0" y="699"/>
                  </a:lnTo>
                  <a:lnTo>
                    <a:pt x="309" y="792"/>
                  </a:lnTo>
                  <a:lnTo>
                    <a:pt x="160" y="981"/>
                  </a:lnTo>
                  <a:lnTo>
                    <a:pt x="370" y="936"/>
                  </a:lnTo>
                  <a:lnTo>
                    <a:pt x="244" y="1297"/>
                  </a:lnTo>
                  <a:lnTo>
                    <a:pt x="538" y="963"/>
                  </a:lnTo>
                  <a:lnTo>
                    <a:pt x="547" y="1302"/>
                  </a:lnTo>
                  <a:lnTo>
                    <a:pt x="735" y="1017"/>
                  </a:lnTo>
                  <a:lnTo>
                    <a:pt x="850" y="1323"/>
                  </a:lnTo>
                  <a:lnTo>
                    <a:pt x="925" y="997"/>
                  </a:lnTo>
                  <a:lnTo>
                    <a:pt x="1166" y="1130"/>
                  </a:lnTo>
                  <a:lnTo>
                    <a:pt x="1034" y="874"/>
                  </a:lnTo>
                  <a:lnTo>
                    <a:pt x="1283" y="823"/>
                  </a:lnTo>
                  <a:lnTo>
                    <a:pt x="1074" y="672"/>
                  </a:lnTo>
                  <a:lnTo>
                    <a:pt x="1242" y="548"/>
                  </a:lnTo>
                  <a:lnTo>
                    <a:pt x="996" y="499"/>
                  </a:lnTo>
                  <a:lnTo>
                    <a:pt x="1163" y="203"/>
                  </a:lnTo>
                  <a:lnTo>
                    <a:pt x="805" y="446"/>
                  </a:lnTo>
                  <a:close/>
                </a:path>
              </a:pathLst>
            </a:custGeom>
            <a:solidFill>
              <a:srgbClr val="DDDDDD"/>
            </a:solidFill>
            <a:ln w="11113">
              <a:solidFill>
                <a:srgbClr val="000000"/>
              </a:solidFill>
              <a:prstDash val="solid"/>
              <a:round/>
              <a:headEnd/>
              <a:tailEnd/>
            </a:ln>
          </p:spPr>
          <p:txBody>
            <a:bodyPr/>
            <a:lstStyle/>
            <a:p>
              <a:endParaRPr lang="en-US"/>
            </a:p>
          </p:txBody>
        </p:sp>
        <p:sp>
          <p:nvSpPr>
            <p:cNvPr id="423301" name="Rectangle 389"/>
            <p:cNvSpPr>
              <a:spLocks noChangeArrowheads="1"/>
            </p:cNvSpPr>
            <p:nvPr/>
          </p:nvSpPr>
          <p:spPr bwMode="auto">
            <a:xfrm>
              <a:off x="4040" y="2645"/>
              <a:ext cx="308" cy="106"/>
            </a:xfrm>
            <a:prstGeom prst="rect">
              <a:avLst/>
            </a:prstGeom>
            <a:noFill/>
            <a:ln w="9525">
              <a:noFill/>
              <a:miter lim="800000"/>
              <a:headEnd/>
              <a:tailEnd/>
            </a:ln>
          </p:spPr>
          <p:txBody>
            <a:bodyPr wrap="none" lIns="0" tIns="0" rIns="0" bIns="0">
              <a:spAutoFit/>
            </a:bodyPr>
            <a:lstStyle/>
            <a:p>
              <a:r>
                <a:rPr lang="en-US" sz="1100">
                  <a:solidFill>
                    <a:srgbClr val="000000"/>
                  </a:solidFill>
                </a:rPr>
                <a:t>Combat</a:t>
              </a:r>
              <a:endParaRPr lang="en-US"/>
            </a:p>
          </p:txBody>
        </p:sp>
      </p:grpSp>
      <p:sp>
        <p:nvSpPr>
          <p:cNvPr id="423302" name="Rectangle 390"/>
          <p:cNvSpPr>
            <a:spLocks noChangeArrowheads="1"/>
          </p:cNvSpPr>
          <p:nvPr/>
        </p:nvSpPr>
        <p:spPr bwMode="auto">
          <a:xfrm>
            <a:off x="6929438" y="41227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13" name="Rectangle 401"/>
          <p:cNvSpPr>
            <a:spLocks noChangeArrowheads="1"/>
          </p:cNvSpPr>
          <p:nvPr/>
        </p:nvSpPr>
        <p:spPr bwMode="auto">
          <a:xfrm>
            <a:off x="1857375" y="4837113"/>
            <a:ext cx="931863" cy="511175"/>
          </a:xfrm>
          <a:prstGeom prst="rect">
            <a:avLst/>
          </a:prstGeom>
          <a:noFill/>
          <a:ln w="9525">
            <a:noFill/>
            <a:miter lim="800000"/>
            <a:headEnd/>
            <a:tailEnd/>
          </a:ln>
        </p:spPr>
        <p:txBody>
          <a:bodyPr/>
          <a:lstStyle/>
          <a:p>
            <a:endParaRPr lang="en-US"/>
          </a:p>
        </p:txBody>
      </p:sp>
      <p:grpSp>
        <p:nvGrpSpPr>
          <p:cNvPr id="423357" name="Group 445"/>
          <p:cNvGrpSpPr>
            <a:grpSpLocks/>
          </p:cNvGrpSpPr>
          <p:nvPr/>
        </p:nvGrpSpPr>
        <p:grpSpPr bwMode="auto">
          <a:xfrm>
            <a:off x="1857375" y="2800350"/>
            <a:ext cx="931863" cy="2489200"/>
            <a:chOff x="1170" y="1812"/>
            <a:chExt cx="587" cy="1568"/>
          </a:xfrm>
        </p:grpSpPr>
        <p:sp>
          <p:nvSpPr>
            <p:cNvPr id="423314" name="Rectangle 402"/>
            <p:cNvSpPr>
              <a:spLocks noChangeArrowheads="1"/>
            </p:cNvSpPr>
            <p:nvPr/>
          </p:nvSpPr>
          <p:spPr bwMode="auto">
            <a:xfrm>
              <a:off x="1280" y="3131"/>
              <a:ext cx="371" cy="106"/>
            </a:xfrm>
            <a:prstGeom prst="rect">
              <a:avLst/>
            </a:prstGeom>
            <a:noFill/>
            <a:ln w="9525">
              <a:noFill/>
              <a:miter lim="800000"/>
              <a:headEnd/>
              <a:tailEnd/>
            </a:ln>
          </p:spPr>
          <p:txBody>
            <a:bodyPr wrap="none" lIns="0" tIns="0" rIns="0" bIns="0">
              <a:spAutoFit/>
            </a:bodyPr>
            <a:lstStyle/>
            <a:p>
              <a:r>
                <a:rPr lang="en-US" sz="1100">
                  <a:solidFill>
                    <a:srgbClr val="000000"/>
                  </a:solidFill>
                </a:rPr>
                <a:t>generate </a:t>
              </a:r>
              <a:endParaRPr lang="en-US"/>
            </a:p>
          </p:txBody>
        </p:sp>
        <p:grpSp>
          <p:nvGrpSpPr>
            <p:cNvPr id="423355" name="Group 443"/>
            <p:cNvGrpSpPr>
              <a:grpSpLocks/>
            </p:cNvGrpSpPr>
            <p:nvPr/>
          </p:nvGrpSpPr>
          <p:grpSpPr bwMode="auto">
            <a:xfrm>
              <a:off x="1170" y="1812"/>
              <a:ext cx="587" cy="1568"/>
              <a:chOff x="1170" y="1812"/>
              <a:chExt cx="587" cy="1568"/>
            </a:xfrm>
          </p:grpSpPr>
          <p:grpSp>
            <p:nvGrpSpPr>
              <p:cNvPr id="423281" name="Group 369"/>
              <p:cNvGrpSpPr>
                <a:grpSpLocks/>
              </p:cNvGrpSpPr>
              <p:nvPr/>
            </p:nvGrpSpPr>
            <p:grpSpPr bwMode="auto">
              <a:xfrm>
                <a:off x="1170" y="2010"/>
                <a:ext cx="586" cy="87"/>
                <a:chOff x="1170" y="2010"/>
                <a:chExt cx="586" cy="87"/>
              </a:xfrm>
            </p:grpSpPr>
            <p:sp>
              <p:nvSpPr>
                <p:cNvPr id="423279" name="Rectangle 367"/>
                <p:cNvSpPr>
                  <a:spLocks noChangeArrowheads="1"/>
                </p:cNvSpPr>
                <p:nvPr/>
              </p:nvSpPr>
              <p:spPr bwMode="auto">
                <a:xfrm>
                  <a:off x="1170" y="2046"/>
                  <a:ext cx="498" cy="13"/>
                </a:xfrm>
                <a:prstGeom prst="rect">
                  <a:avLst/>
                </a:prstGeom>
                <a:solidFill>
                  <a:srgbClr val="000000"/>
                </a:solidFill>
                <a:ln w="9525">
                  <a:noFill/>
                  <a:miter lim="800000"/>
                  <a:headEnd/>
                  <a:tailEnd/>
                </a:ln>
              </p:spPr>
              <p:txBody>
                <a:bodyPr/>
                <a:lstStyle/>
                <a:p>
                  <a:endParaRPr lang="en-US"/>
                </a:p>
              </p:txBody>
            </p:sp>
            <p:sp>
              <p:nvSpPr>
                <p:cNvPr id="423280" name="Freeform 368"/>
                <p:cNvSpPr>
                  <a:spLocks/>
                </p:cNvSpPr>
                <p:nvPr/>
              </p:nvSpPr>
              <p:spPr bwMode="auto">
                <a:xfrm>
                  <a:off x="1665" y="2010"/>
                  <a:ext cx="91" cy="87"/>
                </a:xfrm>
                <a:custGeom>
                  <a:avLst/>
                  <a:gdLst/>
                  <a:ahLst/>
                  <a:cxnLst>
                    <a:cxn ang="0">
                      <a:pos x="0" y="87"/>
                    </a:cxn>
                    <a:cxn ang="0">
                      <a:pos x="91" y="44"/>
                    </a:cxn>
                    <a:cxn ang="0">
                      <a:pos x="0" y="0"/>
                    </a:cxn>
                    <a:cxn ang="0">
                      <a:pos x="0" y="87"/>
                    </a:cxn>
                  </a:cxnLst>
                  <a:rect l="0" t="0" r="r" b="b"/>
                  <a:pathLst>
                    <a:path w="91" h="87">
                      <a:moveTo>
                        <a:pt x="0" y="87"/>
                      </a:moveTo>
                      <a:lnTo>
                        <a:pt x="91" y="44"/>
                      </a:lnTo>
                      <a:lnTo>
                        <a:pt x="0" y="0"/>
                      </a:lnTo>
                      <a:lnTo>
                        <a:pt x="0" y="87"/>
                      </a:lnTo>
                      <a:close/>
                    </a:path>
                  </a:pathLst>
                </a:custGeom>
                <a:solidFill>
                  <a:srgbClr val="000000"/>
                </a:solidFill>
                <a:ln w="9525">
                  <a:noFill/>
                  <a:round/>
                  <a:headEnd/>
                  <a:tailEnd/>
                </a:ln>
              </p:spPr>
              <p:txBody>
                <a:bodyPr/>
                <a:lstStyle/>
                <a:p>
                  <a:endParaRPr lang="en-US"/>
                </a:p>
              </p:txBody>
            </p:sp>
          </p:grpSp>
          <p:grpSp>
            <p:nvGrpSpPr>
              <p:cNvPr id="423284" name="Group 372"/>
              <p:cNvGrpSpPr>
                <a:grpSpLocks/>
              </p:cNvGrpSpPr>
              <p:nvPr/>
            </p:nvGrpSpPr>
            <p:grpSpPr bwMode="auto">
              <a:xfrm>
                <a:off x="1170" y="3293"/>
                <a:ext cx="586" cy="87"/>
                <a:chOff x="1170" y="3293"/>
                <a:chExt cx="586" cy="87"/>
              </a:xfrm>
            </p:grpSpPr>
            <p:sp>
              <p:nvSpPr>
                <p:cNvPr id="423282" name="Rectangle 370"/>
                <p:cNvSpPr>
                  <a:spLocks noChangeArrowheads="1"/>
                </p:cNvSpPr>
                <p:nvPr/>
              </p:nvSpPr>
              <p:spPr bwMode="auto">
                <a:xfrm>
                  <a:off x="1170" y="3330"/>
                  <a:ext cx="498" cy="12"/>
                </a:xfrm>
                <a:prstGeom prst="rect">
                  <a:avLst/>
                </a:prstGeom>
                <a:solidFill>
                  <a:srgbClr val="000000"/>
                </a:solidFill>
                <a:ln w="9525">
                  <a:noFill/>
                  <a:miter lim="800000"/>
                  <a:headEnd/>
                  <a:tailEnd/>
                </a:ln>
              </p:spPr>
              <p:txBody>
                <a:bodyPr/>
                <a:lstStyle/>
                <a:p>
                  <a:endParaRPr lang="en-US"/>
                </a:p>
              </p:txBody>
            </p:sp>
            <p:sp>
              <p:nvSpPr>
                <p:cNvPr id="423283" name="Freeform 371"/>
                <p:cNvSpPr>
                  <a:spLocks/>
                </p:cNvSpPr>
                <p:nvPr/>
              </p:nvSpPr>
              <p:spPr bwMode="auto">
                <a:xfrm>
                  <a:off x="1665" y="3293"/>
                  <a:ext cx="91" cy="87"/>
                </a:xfrm>
                <a:custGeom>
                  <a:avLst/>
                  <a:gdLst/>
                  <a:ahLst/>
                  <a:cxnLst>
                    <a:cxn ang="0">
                      <a:pos x="0" y="87"/>
                    </a:cxn>
                    <a:cxn ang="0">
                      <a:pos x="91" y="44"/>
                    </a:cxn>
                    <a:cxn ang="0">
                      <a:pos x="0" y="0"/>
                    </a:cxn>
                    <a:cxn ang="0">
                      <a:pos x="0" y="87"/>
                    </a:cxn>
                  </a:cxnLst>
                  <a:rect l="0" t="0" r="r" b="b"/>
                  <a:pathLst>
                    <a:path w="91" h="87">
                      <a:moveTo>
                        <a:pt x="0" y="87"/>
                      </a:moveTo>
                      <a:lnTo>
                        <a:pt x="91" y="44"/>
                      </a:lnTo>
                      <a:lnTo>
                        <a:pt x="0" y="0"/>
                      </a:lnTo>
                      <a:lnTo>
                        <a:pt x="0" y="87"/>
                      </a:lnTo>
                      <a:close/>
                    </a:path>
                  </a:pathLst>
                </a:custGeom>
                <a:solidFill>
                  <a:srgbClr val="000000"/>
                </a:solidFill>
                <a:ln w="9525">
                  <a:noFill/>
                  <a:round/>
                  <a:headEnd/>
                  <a:tailEnd/>
                </a:ln>
              </p:spPr>
              <p:txBody>
                <a:bodyPr/>
                <a:lstStyle/>
                <a:p>
                  <a:endParaRPr lang="en-US"/>
                </a:p>
              </p:txBody>
            </p:sp>
          </p:grpSp>
          <p:sp>
            <p:nvSpPr>
              <p:cNvPr id="423309" name="Rectangle 397"/>
              <p:cNvSpPr>
                <a:spLocks noChangeArrowheads="1"/>
              </p:cNvSpPr>
              <p:nvPr/>
            </p:nvSpPr>
            <p:spPr bwMode="auto">
              <a:xfrm>
                <a:off x="1170" y="1812"/>
                <a:ext cx="587" cy="322"/>
              </a:xfrm>
              <a:prstGeom prst="rect">
                <a:avLst/>
              </a:prstGeom>
              <a:noFill/>
              <a:ln w="9525">
                <a:noFill/>
                <a:miter lim="800000"/>
                <a:headEnd/>
                <a:tailEnd/>
              </a:ln>
            </p:spPr>
            <p:txBody>
              <a:bodyPr/>
              <a:lstStyle/>
              <a:p>
                <a:endParaRPr lang="en-US"/>
              </a:p>
            </p:txBody>
          </p:sp>
          <p:sp>
            <p:nvSpPr>
              <p:cNvPr id="423310" name="Rectangle 398"/>
              <p:cNvSpPr>
                <a:spLocks noChangeArrowheads="1"/>
              </p:cNvSpPr>
              <p:nvPr/>
            </p:nvSpPr>
            <p:spPr bwMode="auto">
              <a:xfrm>
                <a:off x="1280" y="1847"/>
                <a:ext cx="371" cy="106"/>
              </a:xfrm>
              <a:prstGeom prst="rect">
                <a:avLst/>
              </a:prstGeom>
              <a:noFill/>
              <a:ln w="9525">
                <a:noFill/>
                <a:miter lim="800000"/>
                <a:headEnd/>
                <a:tailEnd/>
              </a:ln>
            </p:spPr>
            <p:txBody>
              <a:bodyPr wrap="none" lIns="0" tIns="0" rIns="0" bIns="0">
                <a:spAutoFit/>
              </a:bodyPr>
              <a:lstStyle/>
              <a:p>
                <a:r>
                  <a:rPr lang="en-US" sz="1100">
                    <a:solidFill>
                      <a:srgbClr val="000000"/>
                    </a:solidFill>
                  </a:rPr>
                  <a:t>generate </a:t>
                </a:r>
                <a:endParaRPr lang="en-US"/>
              </a:p>
            </p:txBody>
          </p:sp>
          <p:sp>
            <p:nvSpPr>
              <p:cNvPr id="423311" name="Rectangle 399"/>
              <p:cNvSpPr>
                <a:spLocks noChangeArrowheads="1"/>
              </p:cNvSpPr>
              <p:nvPr/>
            </p:nvSpPr>
            <p:spPr bwMode="auto">
              <a:xfrm>
                <a:off x="1352" y="1949"/>
                <a:ext cx="210" cy="106"/>
              </a:xfrm>
              <a:prstGeom prst="rect">
                <a:avLst/>
              </a:prstGeom>
              <a:noFill/>
              <a:ln w="9525">
                <a:noFill/>
                <a:miter lim="800000"/>
                <a:headEnd/>
                <a:tailEnd/>
              </a:ln>
            </p:spPr>
            <p:txBody>
              <a:bodyPr wrap="none" lIns="0" tIns="0" rIns="0" bIns="0">
                <a:spAutoFit/>
              </a:bodyPr>
              <a:lstStyle/>
              <a:p>
                <a:r>
                  <a:rPr lang="en-US" sz="1100">
                    <a:solidFill>
                      <a:srgbClr val="000000"/>
                    </a:solidFill>
                  </a:rPr>
                  <a:t>script</a:t>
                </a:r>
                <a:endParaRPr lang="en-US"/>
              </a:p>
            </p:txBody>
          </p:sp>
          <p:sp>
            <p:nvSpPr>
              <p:cNvPr id="423312" name="Rectangle 400"/>
              <p:cNvSpPr>
                <a:spLocks noChangeArrowheads="1"/>
              </p:cNvSpPr>
              <p:nvPr/>
            </p:nvSpPr>
            <p:spPr bwMode="auto">
              <a:xfrm>
                <a:off x="1574" y="1949"/>
                <a:ext cx="24" cy="106"/>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15" name="Rectangle 403"/>
              <p:cNvSpPr>
                <a:spLocks noChangeArrowheads="1"/>
              </p:cNvSpPr>
              <p:nvPr/>
            </p:nvSpPr>
            <p:spPr bwMode="auto">
              <a:xfrm>
                <a:off x="1352" y="3232"/>
                <a:ext cx="210" cy="106"/>
              </a:xfrm>
              <a:prstGeom prst="rect">
                <a:avLst/>
              </a:prstGeom>
              <a:noFill/>
              <a:ln w="9525">
                <a:noFill/>
                <a:miter lim="800000"/>
                <a:headEnd/>
                <a:tailEnd/>
              </a:ln>
            </p:spPr>
            <p:txBody>
              <a:bodyPr wrap="none" lIns="0" tIns="0" rIns="0" bIns="0">
                <a:spAutoFit/>
              </a:bodyPr>
              <a:lstStyle/>
              <a:p>
                <a:r>
                  <a:rPr lang="en-US" sz="1100">
                    <a:solidFill>
                      <a:srgbClr val="000000"/>
                    </a:solidFill>
                  </a:rPr>
                  <a:t>script</a:t>
                </a:r>
                <a:endParaRPr lang="en-US"/>
              </a:p>
            </p:txBody>
          </p:sp>
        </p:grpSp>
      </p:grpSp>
      <p:sp>
        <p:nvSpPr>
          <p:cNvPr id="423316" name="Rectangle 404"/>
          <p:cNvSpPr>
            <a:spLocks noChangeArrowheads="1"/>
          </p:cNvSpPr>
          <p:nvPr/>
        </p:nvSpPr>
        <p:spPr bwMode="auto">
          <a:xfrm>
            <a:off x="2498725" y="50546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grpSp>
        <p:nvGrpSpPr>
          <p:cNvPr id="423358" name="Group 446"/>
          <p:cNvGrpSpPr>
            <a:grpSpLocks/>
          </p:cNvGrpSpPr>
          <p:nvPr/>
        </p:nvGrpSpPr>
        <p:grpSpPr bwMode="auto">
          <a:xfrm>
            <a:off x="3849688" y="2800350"/>
            <a:ext cx="1196975" cy="2547938"/>
            <a:chOff x="2425" y="1812"/>
            <a:chExt cx="754" cy="1605"/>
          </a:xfrm>
        </p:grpSpPr>
        <p:sp>
          <p:nvSpPr>
            <p:cNvPr id="423318" name="Rectangle 406"/>
            <p:cNvSpPr>
              <a:spLocks noChangeArrowheads="1"/>
            </p:cNvSpPr>
            <p:nvPr/>
          </p:nvSpPr>
          <p:spPr bwMode="auto">
            <a:xfrm>
              <a:off x="2555" y="1847"/>
              <a:ext cx="332" cy="106"/>
            </a:xfrm>
            <a:prstGeom prst="rect">
              <a:avLst/>
            </a:prstGeom>
            <a:noFill/>
            <a:ln w="9525">
              <a:noFill/>
              <a:miter lim="800000"/>
              <a:headEnd/>
              <a:tailEnd/>
            </a:ln>
          </p:spPr>
          <p:txBody>
            <a:bodyPr wrap="none" lIns="0" tIns="0" rIns="0" bIns="0">
              <a:spAutoFit/>
            </a:bodyPr>
            <a:lstStyle/>
            <a:p>
              <a:r>
                <a:rPr lang="en-US" sz="1100">
                  <a:solidFill>
                    <a:srgbClr val="000000"/>
                  </a:solidFill>
                </a:rPr>
                <a:t>scripted </a:t>
              </a:r>
              <a:endParaRPr lang="en-US"/>
            </a:p>
          </p:txBody>
        </p:sp>
        <p:sp>
          <p:nvSpPr>
            <p:cNvPr id="423322" name="Rectangle 410"/>
            <p:cNvSpPr>
              <a:spLocks noChangeArrowheads="1"/>
            </p:cNvSpPr>
            <p:nvPr/>
          </p:nvSpPr>
          <p:spPr bwMode="auto">
            <a:xfrm>
              <a:off x="2555" y="3131"/>
              <a:ext cx="332" cy="106"/>
            </a:xfrm>
            <a:prstGeom prst="rect">
              <a:avLst/>
            </a:prstGeom>
            <a:noFill/>
            <a:ln w="9525">
              <a:noFill/>
              <a:miter lim="800000"/>
              <a:headEnd/>
              <a:tailEnd/>
            </a:ln>
          </p:spPr>
          <p:txBody>
            <a:bodyPr wrap="none" lIns="0" tIns="0" rIns="0" bIns="0">
              <a:spAutoFit/>
            </a:bodyPr>
            <a:lstStyle/>
            <a:p>
              <a:r>
                <a:rPr lang="en-US" sz="1100">
                  <a:solidFill>
                    <a:srgbClr val="000000"/>
                  </a:solidFill>
                </a:rPr>
                <a:t>scripted </a:t>
              </a:r>
              <a:endParaRPr lang="en-US"/>
            </a:p>
          </p:txBody>
        </p:sp>
        <p:grpSp>
          <p:nvGrpSpPr>
            <p:cNvPr id="423356" name="Group 444"/>
            <p:cNvGrpSpPr>
              <a:grpSpLocks/>
            </p:cNvGrpSpPr>
            <p:nvPr/>
          </p:nvGrpSpPr>
          <p:grpSpPr bwMode="auto">
            <a:xfrm>
              <a:off x="2425" y="1812"/>
              <a:ext cx="754" cy="1605"/>
              <a:chOff x="2425" y="1812"/>
              <a:chExt cx="754" cy="1605"/>
            </a:xfrm>
          </p:grpSpPr>
          <p:grpSp>
            <p:nvGrpSpPr>
              <p:cNvPr id="423287" name="Group 375"/>
              <p:cNvGrpSpPr>
                <a:grpSpLocks/>
              </p:cNvGrpSpPr>
              <p:nvPr/>
            </p:nvGrpSpPr>
            <p:grpSpPr bwMode="auto">
              <a:xfrm>
                <a:off x="2425" y="2010"/>
                <a:ext cx="754" cy="87"/>
                <a:chOff x="2425" y="2010"/>
                <a:chExt cx="754" cy="87"/>
              </a:xfrm>
            </p:grpSpPr>
            <p:sp>
              <p:nvSpPr>
                <p:cNvPr id="423285" name="Rectangle 373"/>
                <p:cNvSpPr>
                  <a:spLocks noChangeArrowheads="1"/>
                </p:cNvSpPr>
                <p:nvPr/>
              </p:nvSpPr>
              <p:spPr bwMode="auto">
                <a:xfrm>
                  <a:off x="2425" y="2046"/>
                  <a:ext cx="664" cy="13"/>
                </a:xfrm>
                <a:prstGeom prst="rect">
                  <a:avLst/>
                </a:prstGeom>
                <a:solidFill>
                  <a:srgbClr val="000000"/>
                </a:solidFill>
                <a:ln w="9525">
                  <a:noFill/>
                  <a:miter lim="800000"/>
                  <a:headEnd/>
                  <a:tailEnd/>
                </a:ln>
              </p:spPr>
              <p:txBody>
                <a:bodyPr/>
                <a:lstStyle/>
                <a:p>
                  <a:endParaRPr lang="en-US"/>
                </a:p>
              </p:txBody>
            </p:sp>
            <p:sp>
              <p:nvSpPr>
                <p:cNvPr id="423286" name="Freeform 374"/>
                <p:cNvSpPr>
                  <a:spLocks/>
                </p:cNvSpPr>
                <p:nvPr/>
              </p:nvSpPr>
              <p:spPr bwMode="auto">
                <a:xfrm>
                  <a:off x="3087" y="2010"/>
                  <a:ext cx="92" cy="87"/>
                </a:xfrm>
                <a:custGeom>
                  <a:avLst/>
                  <a:gdLst/>
                  <a:ahLst/>
                  <a:cxnLst>
                    <a:cxn ang="0">
                      <a:pos x="0" y="87"/>
                    </a:cxn>
                    <a:cxn ang="0">
                      <a:pos x="92" y="44"/>
                    </a:cxn>
                    <a:cxn ang="0">
                      <a:pos x="0" y="0"/>
                    </a:cxn>
                    <a:cxn ang="0">
                      <a:pos x="0" y="87"/>
                    </a:cxn>
                  </a:cxnLst>
                  <a:rect l="0" t="0" r="r" b="b"/>
                  <a:pathLst>
                    <a:path w="92" h="87">
                      <a:moveTo>
                        <a:pt x="0" y="87"/>
                      </a:moveTo>
                      <a:lnTo>
                        <a:pt x="92" y="44"/>
                      </a:lnTo>
                      <a:lnTo>
                        <a:pt x="0" y="0"/>
                      </a:lnTo>
                      <a:lnTo>
                        <a:pt x="0" y="87"/>
                      </a:lnTo>
                      <a:close/>
                    </a:path>
                  </a:pathLst>
                </a:custGeom>
                <a:solidFill>
                  <a:srgbClr val="000000"/>
                </a:solidFill>
                <a:ln w="9525">
                  <a:noFill/>
                  <a:round/>
                  <a:headEnd/>
                  <a:tailEnd/>
                </a:ln>
              </p:spPr>
              <p:txBody>
                <a:bodyPr/>
                <a:lstStyle/>
                <a:p>
                  <a:endParaRPr lang="en-US"/>
                </a:p>
              </p:txBody>
            </p:sp>
          </p:grpSp>
          <p:grpSp>
            <p:nvGrpSpPr>
              <p:cNvPr id="423290" name="Group 378"/>
              <p:cNvGrpSpPr>
                <a:grpSpLocks/>
              </p:cNvGrpSpPr>
              <p:nvPr/>
            </p:nvGrpSpPr>
            <p:grpSpPr bwMode="auto">
              <a:xfrm>
                <a:off x="2425" y="3293"/>
                <a:ext cx="754" cy="87"/>
                <a:chOff x="2425" y="3293"/>
                <a:chExt cx="754" cy="87"/>
              </a:xfrm>
            </p:grpSpPr>
            <p:sp>
              <p:nvSpPr>
                <p:cNvPr id="423288" name="Rectangle 376"/>
                <p:cNvSpPr>
                  <a:spLocks noChangeArrowheads="1"/>
                </p:cNvSpPr>
                <p:nvPr/>
              </p:nvSpPr>
              <p:spPr bwMode="auto">
                <a:xfrm>
                  <a:off x="2425" y="3330"/>
                  <a:ext cx="664" cy="12"/>
                </a:xfrm>
                <a:prstGeom prst="rect">
                  <a:avLst/>
                </a:prstGeom>
                <a:solidFill>
                  <a:srgbClr val="000000"/>
                </a:solidFill>
                <a:ln w="9525">
                  <a:noFill/>
                  <a:miter lim="800000"/>
                  <a:headEnd/>
                  <a:tailEnd/>
                </a:ln>
              </p:spPr>
              <p:txBody>
                <a:bodyPr/>
                <a:lstStyle/>
                <a:p>
                  <a:endParaRPr lang="en-US"/>
                </a:p>
              </p:txBody>
            </p:sp>
            <p:sp>
              <p:nvSpPr>
                <p:cNvPr id="423289" name="Freeform 377"/>
                <p:cNvSpPr>
                  <a:spLocks/>
                </p:cNvSpPr>
                <p:nvPr/>
              </p:nvSpPr>
              <p:spPr bwMode="auto">
                <a:xfrm>
                  <a:off x="3087" y="3293"/>
                  <a:ext cx="92" cy="87"/>
                </a:xfrm>
                <a:custGeom>
                  <a:avLst/>
                  <a:gdLst/>
                  <a:ahLst/>
                  <a:cxnLst>
                    <a:cxn ang="0">
                      <a:pos x="0" y="87"/>
                    </a:cxn>
                    <a:cxn ang="0">
                      <a:pos x="92" y="44"/>
                    </a:cxn>
                    <a:cxn ang="0">
                      <a:pos x="0" y="0"/>
                    </a:cxn>
                    <a:cxn ang="0">
                      <a:pos x="0" y="87"/>
                    </a:cxn>
                  </a:cxnLst>
                  <a:rect l="0" t="0" r="r" b="b"/>
                  <a:pathLst>
                    <a:path w="92" h="87">
                      <a:moveTo>
                        <a:pt x="0" y="87"/>
                      </a:moveTo>
                      <a:lnTo>
                        <a:pt x="92" y="44"/>
                      </a:lnTo>
                      <a:lnTo>
                        <a:pt x="0" y="0"/>
                      </a:lnTo>
                      <a:lnTo>
                        <a:pt x="0" y="87"/>
                      </a:lnTo>
                      <a:close/>
                    </a:path>
                  </a:pathLst>
                </a:custGeom>
                <a:solidFill>
                  <a:srgbClr val="000000"/>
                </a:solidFill>
                <a:ln w="9525">
                  <a:noFill/>
                  <a:round/>
                  <a:headEnd/>
                  <a:tailEnd/>
                </a:ln>
              </p:spPr>
              <p:txBody>
                <a:bodyPr/>
                <a:lstStyle/>
                <a:p>
                  <a:endParaRPr lang="en-US"/>
                </a:p>
              </p:txBody>
            </p:sp>
          </p:grpSp>
          <p:sp>
            <p:nvSpPr>
              <p:cNvPr id="423317" name="Rectangle 405"/>
              <p:cNvSpPr>
                <a:spLocks noChangeArrowheads="1"/>
              </p:cNvSpPr>
              <p:nvPr/>
            </p:nvSpPr>
            <p:spPr bwMode="auto">
              <a:xfrm>
                <a:off x="2425" y="1812"/>
                <a:ext cx="586" cy="322"/>
              </a:xfrm>
              <a:prstGeom prst="rect">
                <a:avLst/>
              </a:prstGeom>
              <a:noFill/>
              <a:ln w="9525">
                <a:noFill/>
                <a:miter lim="800000"/>
                <a:headEnd/>
                <a:tailEnd/>
              </a:ln>
            </p:spPr>
            <p:txBody>
              <a:bodyPr/>
              <a:lstStyle/>
              <a:p>
                <a:endParaRPr lang="en-US"/>
              </a:p>
            </p:txBody>
          </p:sp>
          <p:sp>
            <p:nvSpPr>
              <p:cNvPr id="423319" name="Rectangle 407"/>
              <p:cNvSpPr>
                <a:spLocks noChangeArrowheads="1"/>
              </p:cNvSpPr>
              <p:nvPr/>
            </p:nvSpPr>
            <p:spPr bwMode="auto">
              <a:xfrm>
                <a:off x="2579" y="1949"/>
                <a:ext cx="264" cy="106"/>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sp>
            <p:nvSpPr>
              <p:cNvPr id="423320" name="Rectangle 408"/>
              <p:cNvSpPr>
                <a:spLocks noChangeArrowheads="1"/>
              </p:cNvSpPr>
              <p:nvPr/>
            </p:nvSpPr>
            <p:spPr bwMode="auto">
              <a:xfrm>
                <a:off x="2856" y="1949"/>
                <a:ext cx="24" cy="106"/>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21" name="Rectangle 409"/>
              <p:cNvSpPr>
                <a:spLocks noChangeArrowheads="1"/>
              </p:cNvSpPr>
              <p:nvPr/>
            </p:nvSpPr>
            <p:spPr bwMode="auto">
              <a:xfrm>
                <a:off x="2425" y="3095"/>
                <a:ext cx="586" cy="322"/>
              </a:xfrm>
              <a:prstGeom prst="rect">
                <a:avLst/>
              </a:prstGeom>
              <a:noFill/>
              <a:ln w="9525">
                <a:noFill/>
                <a:miter lim="800000"/>
                <a:headEnd/>
                <a:tailEnd/>
              </a:ln>
            </p:spPr>
            <p:txBody>
              <a:bodyPr/>
              <a:lstStyle/>
              <a:p>
                <a:endParaRPr lang="en-US"/>
              </a:p>
            </p:txBody>
          </p:sp>
          <p:sp>
            <p:nvSpPr>
              <p:cNvPr id="423323" name="Rectangle 411"/>
              <p:cNvSpPr>
                <a:spLocks noChangeArrowheads="1"/>
              </p:cNvSpPr>
              <p:nvPr/>
            </p:nvSpPr>
            <p:spPr bwMode="auto">
              <a:xfrm>
                <a:off x="2579" y="3232"/>
                <a:ext cx="264" cy="106"/>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grpSp>
      </p:grpSp>
      <p:sp>
        <p:nvSpPr>
          <p:cNvPr id="423324" name="Rectangle 412"/>
          <p:cNvSpPr>
            <a:spLocks noChangeArrowheads="1"/>
          </p:cNvSpPr>
          <p:nvPr/>
        </p:nvSpPr>
        <p:spPr bwMode="auto">
          <a:xfrm>
            <a:off x="4533900" y="50546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25" name="Rectangle 413"/>
          <p:cNvSpPr>
            <a:spLocks noChangeArrowheads="1"/>
          </p:cNvSpPr>
          <p:nvPr/>
        </p:nvSpPr>
        <p:spPr bwMode="auto">
          <a:xfrm>
            <a:off x="8629650" y="2800350"/>
            <a:ext cx="930275" cy="511175"/>
          </a:xfrm>
          <a:prstGeom prst="rect">
            <a:avLst/>
          </a:prstGeom>
          <a:noFill/>
          <a:ln w="9525">
            <a:noFill/>
            <a:miter lim="800000"/>
            <a:headEnd/>
            <a:tailEnd/>
          </a:ln>
        </p:spPr>
        <p:txBody>
          <a:bodyPr/>
          <a:lstStyle/>
          <a:p>
            <a:endParaRPr lang="en-US"/>
          </a:p>
        </p:txBody>
      </p:sp>
      <p:sp>
        <p:nvSpPr>
          <p:cNvPr id="423326" name="Rectangle 414"/>
          <p:cNvSpPr>
            <a:spLocks noChangeArrowheads="1"/>
          </p:cNvSpPr>
          <p:nvPr/>
        </p:nvSpPr>
        <p:spPr bwMode="auto">
          <a:xfrm>
            <a:off x="8867775" y="2855913"/>
            <a:ext cx="465138" cy="168275"/>
          </a:xfrm>
          <a:prstGeom prst="rect">
            <a:avLst/>
          </a:prstGeom>
          <a:noFill/>
          <a:ln w="9525">
            <a:noFill/>
            <a:miter lim="800000"/>
            <a:headEnd/>
            <a:tailEnd/>
          </a:ln>
        </p:spPr>
        <p:txBody>
          <a:bodyPr wrap="none" lIns="0" tIns="0" rIns="0" bIns="0">
            <a:spAutoFit/>
          </a:bodyPr>
          <a:lstStyle/>
          <a:p>
            <a:r>
              <a:rPr lang="en-US" sz="1100">
                <a:solidFill>
                  <a:srgbClr val="000000"/>
                </a:solidFill>
              </a:rPr>
              <a:t>human </a:t>
            </a:r>
            <a:endParaRPr lang="en-US"/>
          </a:p>
        </p:txBody>
      </p:sp>
      <p:sp>
        <p:nvSpPr>
          <p:cNvPr id="423327" name="Rectangle 415"/>
          <p:cNvSpPr>
            <a:spLocks noChangeArrowheads="1"/>
          </p:cNvSpPr>
          <p:nvPr/>
        </p:nvSpPr>
        <p:spPr bwMode="auto">
          <a:xfrm>
            <a:off x="8874125" y="3017838"/>
            <a:ext cx="419100" cy="168275"/>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sp>
        <p:nvSpPr>
          <p:cNvPr id="423328" name="Rectangle 416"/>
          <p:cNvSpPr>
            <a:spLocks noChangeArrowheads="1"/>
          </p:cNvSpPr>
          <p:nvPr/>
        </p:nvSpPr>
        <p:spPr bwMode="auto">
          <a:xfrm>
            <a:off x="9313863" y="30178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29" name="Rectangle 417"/>
          <p:cNvSpPr>
            <a:spLocks noChangeArrowheads="1"/>
          </p:cNvSpPr>
          <p:nvPr/>
        </p:nvSpPr>
        <p:spPr bwMode="auto">
          <a:xfrm>
            <a:off x="8629650" y="4837113"/>
            <a:ext cx="930275" cy="511175"/>
          </a:xfrm>
          <a:prstGeom prst="rect">
            <a:avLst/>
          </a:prstGeom>
          <a:noFill/>
          <a:ln w="9525">
            <a:noFill/>
            <a:miter lim="800000"/>
            <a:headEnd/>
            <a:tailEnd/>
          </a:ln>
        </p:spPr>
        <p:txBody>
          <a:bodyPr/>
          <a:lstStyle/>
          <a:p>
            <a:endParaRPr lang="en-US"/>
          </a:p>
        </p:txBody>
      </p:sp>
      <p:sp>
        <p:nvSpPr>
          <p:cNvPr id="423330" name="Rectangle 418"/>
          <p:cNvSpPr>
            <a:spLocks noChangeArrowheads="1"/>
          </p:cNvSpPr>
          <p:nvPr/>
        </p:nvSpPr>
        <p:spPr bwMode="auto">
          <a:xfrm>
            <a:off x="8867775" y="4894263"/>
            <a:ext cx="465138" cy="168275"/>
          </a:xfrm>
          <a:prstGeom prst="rect">
            <a:avLst/>
          </a:prstGeom>
          <a:noFill/>
          <a:ln w="9525">
            <a:noFill/>
            <a:miter lim="800000"/>
            <a:headEnd/>
            <a:tailEnd/>
          </a:ln>
        </p:spPr>
        <p:txBody>
          <a:bodyPr wrap="none" lIns="0" tIns="0" rIns="0" bIns="0">
            <a:spAutoFit/>
          </a:bodyPr>
          <a:lstStyle/>
          <a:p>
            <a:r>
              <a:rPr lang="en-US" sz="1100">
                <a:solidFill>
                  <a:srgbClr val="000000"/>
                </a:solidFill>
              </a:rPr>
              <a:t>human </a:t>
            </a:r>
            <a:endParaRPr lang="en-US"/>
          </a:p>
        </p:txBody>
      </p:sp>
      <p:sp>
        <p:nvSpPr>
          <p:cNvPr id="423331" name="Rectangle 419"/>
          <p:cNvSpPr>
            <a:spLocks noChangeArrowheads="1"/>
          </p:cNvSpPr>
          <p:nvPr/>
        </p:nvSpPr>
        <p:spPr bwMode="auto">
          <a:xfrm>
            <a:off x="8874125" y="5054600"/>
            <a:ext cx="419100" cy="168275"/>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sp>
        <p:nvSpPr>
          <p:cNvPr id="423332" name="Rectangle 420"/>
          <p:cNvSpPr>
            <a:spLocks noChangeArrowheads="1"/>
          </p:cNvSpPr>
          <p:nvPr/>
        </p:nvSpPr>
        <p:spPr bwMode="auto">
          <a:xfrm>
            <a:off x="9313863" y="50546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grpSp>
        <p:nvGrpSpPr>
          <p:cNvPr id="423354" name="Group 442"/>
          <p:cNvGrpSpPr>
            <a:grpSpLocks/>
          </p:cNvGrpSpPr>
          <p:nvPr/>
        </p:nvGrpSpPr>
        <p:grpSpPr bwMode="auto">
          <a:xfrm>
            <a:off x="1858963" y="3563938"/>
            <a:ext cx="4248150" cy="1273175"/>
            <a:chOff x="1171" y="2293"/>
            <a:chExt cx="2676" cy="802"/>
          </a:xfrm>
        </p:grpSpPr>
        <p:sp>
          <p:nvSpPr>
            <p:cNvPr id="423297" name="Rectangle 385"/>
            <p:cNvSpPr>
              <a:spLocks noChangeArrowheads="1"/>
            </p:cNvSpPr>
            <p:nvPr/>
          </p:nvSpPr>
          <p:spPr bwMode="auto">
            <a:xfrm>
              <a:off x="1839" y="2608"/>
              <a:ext cx="2008" cy="13"/>
            </a:xfrm>
            <a:prstGeom prst="rect">
              <a:avLst/>
            </a:prstGeom>
            <a:solidFill>
              <a:srgbClr val="000000"/>
            </a:solidFill>
            <a:ln w="9525">
              <a:noFill/>
              <a:miter lim="800000"/>
              <a:headEnd/>
              <a:tailEnd/>
            </a:ln>
          </p:spPr>
          <p:txBody>
            <a:bodyPr/>
            <a:lstStyle/>
            <a:p>
              <a:endParaRPr lang="en-US"/>
            </a:p>
          </p:txBody>
        </p:sp>
        <p:sp>
          <p:nvSpPr>
            <p:cNvPr id="423298" name="Rectangle 386"/>
            <p:cNvSpPr>
              <a:spLocks noChangeArrowheads="1"/>
            </p:cNvSpPr>
            <p:nvPr/>
          </p:nvSpPr>
          <p:spPr bwMode="auto">
            <a:xfrm>
              <a:off x="1839" y="2768"/>
              <a:ext cx="2008" cy="13"/>
            </a:xfrm>
            <a:prstGeom prst="rect">
              <a:avLst/>
            </a:prstGeom>
            <a:solidFill>
              <a:srgbClr val="000000"/>
            </a:solidFill>
            <a:ln w="9525">
              <a:noFill/>
              <a:miter lim="800000"/>
              <a:headEnd/>
              <a:tailEnd/>
            </a:ln>
          </p:spPr>
          <p:txBody>
            <a:bodyPr/>
            <a:lstStyle/>
            <a:p>
              <a:endParaRPr lang="en-US"/>
            </a:p>
          </p:txBody>
        </p:sp>
        <p:grpSp>
          <p:nvGrpSpPr>
            <p:cNvPr id="423305" name="Group 393"/>
            <p:cNvGrpSpPr>
              <a:grpSpLocks/>
            </p:cNvGrpSpPr>
            <p:nvPr/>
          </p:nvGrpSpPr>
          <p:grpSpPr bwMode="auto">
            <a:xfrm>
              <a:off x="1171" y="2768"/>
              <a:ext cx="669" cy="327"/>
              <a:chOff x="1171" y="2768"/>
              <a:chExt cx="669" cy="327"/>
            </a:xfrm>
          </p:grpSpPr>
          <p:sp>
            <p:nvSpPr>
              <p:cNvPr id="423303" name="Freeform 391"/>
              <p:cNvSpPr>
                <a:spLocks/>
              </p:cNvSpPr>
              <p:nvPr/>
            </p:nvSpPr>
            <p:spPr bwMode="auto">
              <a:xfrm>
                <a:off x="1218" y="2768"/>
                <a:ext cx="622" cy="263"/>
              </a:xfrm>
              <a:custGeom>
                <a:avLst/>
                <a:gdLst/>
                <a:ahLst/>
                <a:cxnLst>
                  <a:cxn ang="0">
                    <a:pos x="622" y="13"/>
                  </a:cxn>
                  <a:cxn ang="0">
                    <a:pos x="621" y="0"/>
                  </a:cxn>
                  <a:cxn ang="0">
                    <a:pos x="507" y="11"/>
                  </a:cxn>
                  <a:cxn ang="0">
                    <a:pos x="451" y="17"/>
                  </a:cxn>
                  <a:cxn ang="0">
                    <a:pos x="396" y="26"/>
                  </a:cxn>
                  <a:cxn ang="0">
                    <a:pos x="344" y="35"/>
                  </a:cxn>
                  <a:cxn ang="0">
                    <a:pos x="341" y="35"/>
                  </a:cxn>
                  <a:cxn ang="0">
                    <a:pos x="291" y="48"/>
                  </a:cxn>
                  <a:cxn ang="0">
                    <a:pos x="244" y="62"/>
                  </a:cxn>
                  <a:cxn ang="0">
                    <a:pos x="201" y="81"/>
                  </a:cxn>
                  <a:cxn ang="0">
                    <a:pos x="170" y="96"/>
                  </a:cxn>
                  <a:cxn ang="0">
                    <a:pos x="142" y="115"/>
                  </a:cxn>
                  <a:cxn ang="0">
                    <a:pos x="140" y="116"/>
                  </a:cxn>
                  <a:cxn ang="0">
                    <a:pos x="113" y="136"/>
                  </a:cxn>
                  <a:cxn ang="0">
                    <a:pos x="87" y="156"/>
                  </a:cxn>
                  <a:cxn ang="0">
                    <a:pos x="64" y="180"/>
                  </a:cxn>
                  <a:cxn ang="0">
                    <a:pos x="41" y="203"/>
                  </a:cxn>
                  <a:cxn ang="0">
                    <a:pos x="0" y="254"/>
                  </a:cxn>
                  <a:cxn ang="0">
                    <a:pos x="9" y="263"/>
                  </a:cxn>
                  <a:cxn ang="0">
                    <a:pos x="52" y="213"/>
                  </a:cxn>
                  <a:cxn ang="0">
                    <a:pos x="74" y="189"/>
                  </a:cxn>
                  <a:cxn ang="0">
                    <a:pos x="97" y="166"/>
                  </a:cxn>
                  <a:cxn ang="0">
                    <a:pos x="123" y="146"/>
                  </a:cxn>
                  <a:cxn ang="0">
                    <a:pos x="150" y="125"/>
                  </a:cxn>
                  <a:cxn ang="0">
                    <a:pos x="144" y="121"/>
                  </a:cxn>
                  <a:cxn ang="0">
                    <a:pos x="147" y="126"/>
                  </a:cxn>
                  <a:cxn ang="0">
                    <a:pos x="175" y="108"/>
                  </a:cxn>
                  <a:cxn ang="0">
                    <a:pos x="207" y="93"/>
                  </a:cxn>
                  <a:cxn ang="0">
                    <a:pos x="250" y="74"/>
                  </a:cxn>
                  <a:cxn ang="0">
                    <a:pos x="297" y="60"/>
                  </a:cxn>
                  <a:cxn ang="0">
                    <a:pos x="347" y="47"/>
                  </a:cxn>
                  <a:cxn ang="0">
                    <a:pos x="344" y="42"/>
                  </a:cxn>
                  <a:cxn ang="0">
                    <a:pos x="344" y="48"/>
                  </a:cxn>
                  <a:cxn ang="0">
                    <a:pos x="396" y="39"/>
                  </a:cxn>
                  <a:cxn ang="0">
                    <a:pos x="451" y="30"/>
                  </a:cxn>
                  <a:cxn ang="0">
                    <a:pos x="507" y="24"/>
                  </a:cxn>
                  <a:cxn ang="0">
                    <a:pos x="622" y="13"/>
                  </a:cxn>
                </a:cxnLst>
                <a:rect l="0" t="0" r="r" b="b"/>
                <a:pathLst>
                  <a:path w="622" h="263">
                    <a:moveTo>
                      <a:pt x="622" y="13"/>
                    </a:moveTo>
                    <a:lnTo>
                      <a:pt x="621" y="0"/>
                    </a:lnTo>
                    <a:lnTo>
                      <a:pt x="507" y="11"/>
                    </a:lnTo>
                    <a:lnTo>
                      <a:pt x="451" y="17"/>
                    </a:lnTo>
                    <a:lnTo>
                      <a:pt x="396" y="26"/>
                    </a:lnTo>
                    <a:lnTo>
                      <a:pt x="344" y="35"/>
                    </a:lnTo>
                    <a:lnTo>
                      <a:pt x="341" y="35"/>
                    </a:lnTo>
                    <a:lnTo>
                      <a:pt x="291" y="48"/>
                    </a:lnTo>
                    <a:lnTo>
                      <a:pt x="244" y="62"/>
                    </a:lnTo>
                    <a:lnTo>
                      <a:pt x="201" y="81"/>
                    </a:lnTo>
                    <a:lnTo>
                      <a:pt x="170" y="96"/>
                    </a:lnTo>
                    <a:lnTo>
                      <a:pt x="142" y="115"/>
                    </a:lnTo>
                    <a:lnTo>
                      <a:pt x="140" y="116"/>
                    </a:lnTo>
                    <a:lnTo>
                      <a:pt x="113" y="136"/>
                    </a:lnTo>
                    <a:lnTo>
                      <a:pt x="87" y="156"/>
                    </a:lnTo>
                    <a:lnTo>
                      <a:pt x="64" y="180"/>
                    </a:lnTo>
                    <a:lnTo>
                      <a:pt x="41" y="203"/>
                    </a:lnTo>
                    <a:lnTo>
                      <a:pt x="0" y="254"/>
                    </a:lnTo>
                    <a:lnTo>
                      <a:pt x="9" y="263"/>
                    </a:lnTo>
                    <a:lnTo>
                      <a:pt x="52" y="213"/>
                    </a:lnTo>
                    <a:lnTo>
                      <a:pt x="74" y="189"/>
                    </a:lnTo>
                    <a:lnTo>
                      <a:pt x="97" y="166"/>
                    </a:lnTo>
                    <a:lnTo>
                      <a:pt x="123" y="146"/>
                    </a:lnTo>
                    <a:lnTo>
                      <a:pt x="150" y="125"/>
                    </a:lnTo>
                    <a:lnTo>
                      <a:pt x="144" y="121"/>
                    </a:lnTo>
                    <a:lnTo>
                      <a:pt x="147" y="126"/>
                    </a:lnTo>
                    <a:lnTo>
                      <a:pt x="175" y="108"/>
                    </a:lnTo>
                    <a:lnTo>
                      <a:pt x="207" y="93"/>
                    </a:lnTo>
                    <a:lnTo>
                      <a:pt x="250" y="74"/>
                    </a:lnTo>
                    <a:lnTo>
                      <a:pt x="297" y="60"/>
                    </a:lnTo>
                    <a:lnTo>
                      <a:pt x="347" y="47"/>
                    </a:lnTo>
                    <a:lnTo>
                      <a:pt x="344" y="42"/>
                    </a:lnTo>
                    <a:lnTo>
                      <a:pt x="344" y="48"/>
                    </a:lnTo>
                    <a:lnTo>
                      <a:pt x="396" y="39"/>
                    </a:lnTo>
                    <a:lnTo>
                      <a:pt x="451" y="30"/>
                    </a:lnTo>
                    <a:lnTo>
                      <a:pt x="507" y="24"/>
                    </a:lnTo>
                    <a:lnTo>
                      <a:pt x="622" y="13"/>
                    </a:lnTo>
                    <a:close/>
                  </a:path>
                </a:pathLst>
              </a:custGeom>
              <a:solidFill>
                <a:srgbClr val="000000"/>
              </a:solidFill>
              <a:ln w="9525">
                <a:noFill/>
                <a:round/>
                <a:headEnd/>
                <a:tailEnd/>
              </a:ln>
            </p:spPr>
            <p:txBody>
              <a:bodyPr/>
              <a:lstStyle/>
              <a:p>
                <a:endParaRPr lang="en-US"/>
              </a:p>
            </p:txBody>
          </p:sp>
          <p:sp>
            <p:nvSpPr>
              <p:cNvPr id="423304" name="Freeform 392"/>
              <p:cNvSpPr>
                <a:spLocks/>
              </p:cNvSpPr>
              <p:nvPr/>
            </p:nvSpPr>
            <p:spPr bwMode="auto">
              <a:xfrm>
                <a:off x="1171" y="3000"/>
                <a:ext cx="90" cy="95"/>
              </a:xfrm>
              <a:custGeom>
                <a:avLst/>
                <a:gdLst/>
                <a:ahLst/>
                <a:cxnLst>
                  <a:cxn ang="0">
                    <a:pos x="16" y="0"/>
                  </a:cxn>
                  <a:cxn ang="0">
                    <a:pos x="0" y="95"/>
                  </a:cxn>
                  <a:cxn ang="0">
                    <a:pos x="90" y="50"/>
                  </a:cxn>
                  <a:cxn ang="0">
                    <a:pos x="16" y="0"/>
                  </a:cxn>
                </a:cxnLst>
                <a:rect l="0" t="0" r="r" b="b"/>
                <a:pathLst>
                  <a:path w="90" h="95">
                    <a:moveTo>
                      <a:pt x="16" y="0"/>
                    </a:moveTo>
                    <a:lnTo>
                      <a:pt x="0" y="95"/>
                    </a:lnTo>
                    <a:lnTo>
                      <a:pt x="90" y="50"/>
                    </a:lnTo>
                    <a:lnTo>
                      <a:pt x="16" y="0"/>
                    </a:lnTo>
                    <a:close/>
                  </a:path>
                </a:pathLst>
              </a:custGeom>
              <a:solidFill>
                <a:srgbClr val="000000"/>
              </a:solidFill>
              <a:ln w="9525">
                <a:noFill/>
                <a:round/>
                <a:headEnd/>
                <a:tailEnd/>
              </a:ln>
            </p:spPr>
            <p:txBody>
              <a:bodyPr/>
              <a:lstStyle/>
              <a:p>
                <a:endParaRPr lang="en-US"/>
              </a:p>
            </p:txBody>
          </p:sp>
        </p:grpSp>
        <p:grpSp>
          <p:nvGrpSpPr>
            <p:cNvPr id="423308" name="Group 396"/>
            <p:cNvGrpSpPr>
              <a:grpSpLocks/>
            </p:cNvGrpSpPr>
            <p:nvPr/>
          </p:nvGrpSpPr>
          <p:grpSpPr bwMode="auto">
            <a:xfrm>
              <a:off x="1171" y="2293"/>
              <a:ext cx="669" cy="328"/>
              <a:chOff x="1171" y="2293"/>
              <a:chExt cx="669" cy="328"/>
            </a:xfrm>
          </p:grpSpPr>
          <p:sp>
            <p:nvSpPr>
              <p:cNvPr id="423306" name="Freeform 394"/>
              <p:cNvSpPr>
                <a:spLocks/>
              </p:cNvSpPr>
              <p:nvPr/>
            </p:nvSpPr>
            <p:spPr bwMode="auto">
              <a:xfrm>
                <a:off x="1218" y="2359"/>
                <a:ext cx="622" cy="262"/>
              </a:xfrm>
              <a:custGeom>
                <a:avLst/>
                <a:gdLst/>
                <a:ahLst/>
                <a:cxnLst>
                  <a:cxn ang="0">
                    <a:pos x="621" y="262"/>
                  </a:cxn>
                  <a:cxn ang="0">
                    <a:pos x="622" y="249"/>
                  </a:cxn>
                  <a:cxn ang="0">
                    <a:pos x="507" y="238"/>
                  </a:cxn>
                  <a:cxn ang="0">
                    <a:pos x="451" y="232"/>
                  </a:cxn>
                  <a:cxn ang="0">
                    <a:pos x="396" y="224"/>
                  </a:cxn>
                  <a:cxn ang="0">
                    <a:pos x="344" y="215"/>
                  </a:cxn>
                  <a:cxn ang="0">
                    <a:pos x="344" y="221"/>
                  </a:cxn>
                  <a:cxn ang="0">
                    <a:pos x="347" y="215"/>
                  </a:cxn>
                  <a:cxn ang="0">
                    <a:pos x="297" y="203"/>
                  </a:cxn>
                  <a:cxn ang="0">
                    <a:pos x="250" y="188"/>
                  </a:cxn>
                  <a:cxn ang="0">
                    <a:pos x="207" y="170"/>
                  </a:cxn>
                  <a:cxn ang="0">
                    <a:pos x="175" y="152"/>
                  </a:cxn>
                  <a:cxn ang="0">
                    <a:pos x="147" y="135"/>
                  </a:cxn>
                  <a:cxn ang="0">
                    <a:pos x="144" y="141"/>
                  </a:cxn>
                  <a:cxn ang="0">
                    <a:pos x="150" y="136"/>
                  </a:cxn>
                  <a:cxn ang="0">
                    <a:pos x="123" y="116"/>
                  </a:cxn>
                  <a:cxn ang="0">
                    <a:pos x="97" y="95"/>
                  </a:cxn>
                  <a:cxn ang="0">
                    <a:pos x="74" y="72"/>
                  </a:cxn>
                  <a:cxn ang="0">
                    <a:pos x="52" y="49"/>
                  </a:cxn>
                  <a:cxn ang="0">
                    <a:pos x="9" y="0"/>
                  </a:cxn>
                  <a:cxn ang="0">
                    <a:pos x="0" y="9"/>
                  </a:cxn>
                  <a:cxn ang="0">
                    <a:pos x="41" y="58"/>
                  </a:cxn>
                  <a:cxn ang="0">
                    <a:pos x="64" y="82"/>
                  </a:cxn>
                  <a:cxn ang="0">
                    <a:pos x="87" y="104"/>
                  </a:cxn>
                  <a:cxn ang="0">
                    <a:pos x="113" y="126"/>
                  </a:cxn>
                  <a:cxn ang="0">
                    <a:pos x="140" y="146"/>
                  </a:cxn>
                  <a:cxn ang="0">
                    <a:pos x="142" y="147"/>
                  </a:cxn>
                  <a:cxn ang="0">
                    <a:pos x="170" y="164"/>
                  </a:cxn>
                  <a:cxn ang="0">
                    <a:pos x="201" y="181"/>
                  </a:cxn>
                  <a:cxn ang="0">
                    <a:pos x="244" y="200"/>
                  </a:cxn>
                  <a:cxn ang="0">
                    <a:pos x="291" y="215"/>
                  </a:cxn>
                  <a:cxn ang="0">
                    <a:pos x="341" y="226"/>
                  </a:cxn>
                  <a:cxn ang="0">
                    <a:pos x="344" y="227"/>
                  </a:cxn>
                  <a:cxn ang="0">
                    <a:pos x="396" y="237"/>
                  </a:cxn>
                  <a:cxn ang="0">
                    <a:pos x="451" y="244"/>
                  </a:cxn>
                  <a:cxn ang="0">
                    <a:pos x="507" y="251"/>
                  </a:cxn>
                  <a:cxn ang="0">
                    <a:pos x="621" y="262"/>
                  </a:cxn>
                </a:cxnLst>
                <a:rect l="0" t="0" r="r" b="b"/>
                <a:pathLst>
                  <a:path w="622" h="262">
                    <a:moveTo>
                      <a:pt x="621" y="262"/>
                    </a:moveTo>
                    <a:lnTo>
                      <a:pt x="622" y="249"/>
                    </a:lnTo>
                    <a:lnTo>
                      <a:pt x="507" y="238"/>
                    </a:lnTo>
                    <a:lnTo>
                      <a:pt x="451" y="232"/>
                    </a:lnTo>
                    <a:lnTo>
                      <a:pt x="396" y="224"/>
                    </a:lnTo>
                    <a:lnTo>
                      <a:pt x="344" y="215"/>
                    </a:lnTo>
                    <a:lnTo>
                      <a:pt x="344" y="221"/>
                    </a:lnTo>
                    <a:lnTo>
                      <a:pt x="347" y="215"/>
                    </a:lnTo>
                    <a:lnTo>
                      <a:pt x="297" y="203"/>
                    </a:lnTo>
                    <a:lnTo>
                      <a:pt x="250" y="188"/>
                    </a:lnTo>
                    <a:lnTo>
                      <a:pt x="207" y="170"/>
                    </a:lnTo>
                    <a:lnTo>
                      <a:pt x="175" y="152"/>
                    </a:lnTo>
                    <a:lnTo>
                      <a:pt x="147" y="135"/>
                    </a:lnTo>
                    <a:lnTo>
                      <a:pt x="144" y="141"/>
                    </a:lnTo>
                    <a:lnTo>
                      <a:pt x="150" y="136"/>
                    </a:lnTo>
                    <a:lnTo>
                      <a:pt x="123" y="116"/>
                    </a:lnTo>
                    <a:lnTo>
                      <a:pt x="97" y="95"/>
                    </a:lnTo>
                    <a:lnTo>
                      <a:pt x="74" y="72"/>
                    </a:lnTo>
                    <a:lnTo>
                      <a:pt x="52" y="49"/>
                    </a:lnTo>
                    <a:lnTo>
                      <a:pt x="9" y="0"/>
                    </a:lnTo>
                    <a:lnTo>
                      <a:pt x="0" y="9"/>
                    </a:lnTo>
                    <a:lnTo>
                      <a:pt x="41" y="58"/>
                    </a:lnTo>
                    <a:lnTo>
                      <a:pt x="64" y="82"/>
                    </a:lnTo>
                    <a:lnTo>
                      <a:pt x="87" y="104"/>
                    </a:lnTo>
                    <a:lnTo>
                      <a:pt x="113" y="126"/>
                    </a:lnTo>
                    <a:lnTo>
                      <a:pt x="140" y="146"/>
                    </a:lnTo>
                    <a:lnTo>
                      <a:pt x="142" y="147"/>
                    </a:lnTo>
                    <a:lnTo>
                      <a:pt x="170" y="164"/>
                    </a:lnTo>
                    <a:lnTo>
                      <a:pt x="201" y="181"/>
                    </a:lnTo>
                    <a:lnTo>
                      <a:pt x="244" y="200"/>
                    </a:lnTo>
                    <a:lnTo>
                      <a:pt x="291" y="215"/>
                    </a:lnTo>
                    <a:lnTo>
                      <a:pt x="341" y="226"/>
                    </a:lnTo>
                    <a:lnTo>
                      <a:pt x="344" y="227"/>
                    </a:lnTo>
                    <a:lnTo>
                      <a:pt x="396" y="237"/>
                    </a:lnTo>
                    <a:lnTo>
                      <a:pt x="451" y="244"/>
                    </a:lnTo>
                    <a:lnTo>
                      <a:pt x="507" y="251"/>
                    </a:lnTo>
                    <a:lnTo>
                      <a:pt x="621" y="262"/>
                    </a:lnTo>
                    <a:close/>
                  </a:path>
                </a:pathLst>
              </a:custGeom>
              <a:solidFill>
                <a:srgbClr val="000000"/>
              </a:solidFill>
              <a:ln w="9525">
                <a:noFill/>
                <a:round/>
                <a:headEnd/>
                <a:tailEnd/>
              </a:ln>
            </p:spPr>
            <p:txBody>
              <a:bodyPr/>
              <a:lstStyle/>
              <a:p>
                <a:endParaRPr lang="en-US"/>
              </a:p>
            </p:txBody>
          </p:sp>
          <p:sp>
            <p:nvSpPr>
              <p:cNvPr id="423307" name="Freeform 395"/>
              <p:cNvSpPr>
                <a:spLocks/>
              </p:cNvSpPr>
              <p:nvPr/>
            </p:nvSpPr>
            <p:spPr bwMode="auto">
              <a:xfrm>
                <a:off x="1171" y="2293"/>
                <a:ext cx="90" cy="97"/>
              </a:xfrm>
              <a:custGeom>
                <a:avLst/>
                <a:gdLst/>
                <a:ahLst/>
                <a:cxnLst>
                  <a:cxn ang="0">
                    <a:pos x="90" y="46"/>
                  </a:cxn>
                  <a:cxn ang="0">
                    <a:pos x="0" y="0"/>
                  </a:cxn>
                  <a:cxn ang="0">
                    <a:pos x="16" y="97"/>
                  </a:cxn>
                  <a:cxn ang="0">
                    <a:pos x="90" y="46"/>
                  </a:cxn>
                </a:cxnLst>
                <a:rect l="0" t="0" r="r" b="b"/>
                <a:pathLst>
                  <a:path w="90" h="97">
                    <a:moveTo>
                      <a:pt x="90" y="46"/>
                    </a:moveTo>
                    <a:lnTo>
                      <a:pt x="0" y="0"/>
                    </a:lnTo>
                    <a:lnTo>
                      <a:pt x="16" y="97"/>
                    </a:lnTo>
                    <a:lnTo>
                      <a:pt x="90" y="46"/>
                    </a:lnTo>
                    <a:close/>
                  </a:path>
                </a:pathLst>
              </a:custGeom>
              <a:solidFill>
                <a:srgbClr val="000000"/>
              </a:solidFill>
              <a:ln w="9525">
                <a:noFill/>
                <a:round/>
                <a:headEnd/>
                <a:tailEnd/>
              </a:ln>
            </p:spPr>
            <p:txBody>
              <a:bodyPr/>
              <a:lstStyle/>
              <a:p>
                <a:endParaRPr lang="en-US"/>
              </a:p>
            </p:txBody>
          </p:sp>
        </p:grpSp>
        <p:sp>
          <p:nvSpPr>
            <p:cNvPr id="423333" name="Rectangle 421"/>
            <p:cNvSpPr>
              <a:spLocks noChangeArrowheads="1"/>
            </p:cNvSpPr>
            <p:nvPr/>
          </p:nvSpPr>
          <p:spPr bwMode="auto">
            <a:xfrm>
              <a:off x="1839" y="2614"/>
              <a:ext cx="1172" cy="242"/>
            </a:xfrm>
            <a:prstGeom prst="rect">
              <a:avLst/>
            </a:prstGeom>
            <a:noFill/>
            <a:ln w="9525">
              <a:noFill/>
              <a:miter lim="800000"/>
              <a:headEnd/>
              <a:tailEnd/>
            </a:ln>
          </p:spPr>
          <p:txBody>
            <a:bodyPr/>
            <a:lstStyle/>
            <a:p>
              <a:endParaRPr lang="en-US"/>
            </a:p>
          </p:txBody>
        </p:sp>
        <p:sp>
          <p:nvSpPr>
            <p:cNvPr id="423334" name="Rectangle 422"/>
            <p:cNvSpPr>
              <a:spLocks noChangeArrowheads="1"/>
            </p:cNvSpPr>
            <p:nvPr/>
          </p:nvSpPr>
          <p:spPr bwMode="auto">
            <a:xfrm>
              <a:off x="2113" y="2648"/>
              <a:ext cx="592" cy="106"/>
            </a:xfrm>
            <a:prstGeom prst="rect">
              <a:avLst/>
            </a:prstGeom>
            <a:noFill/>
            <a:ln w="9525">
              <a:noFill/>
              <a:miter lim="800000"/>
              <a:headEnd/>
              <a:tailEnd/>
            </a:ln>
          </p:spPr>
          <p:txBody>
            <a:bodyPr wrap="none" lIns="0" tIns="0" rIns="0" bIns="0">
              <a:spAutoFit/>
            </a:bodyPr>
            <a:lstStyle/>
            <a:p>
              <a:r>
                <a:rPr lang="en-US" sz="1100">
                  <a:solidFill>
                    <a:srgbClr val="000000"/>
                  </a:solidFill>
                </a:rPr>
                <a:t>weight updates</a:t>
              </a:r>
              <a:endParaRPr lang="en-US"/>
            </a:p>
          </p:txBody>
        </p:sp>
      </p:grpSp>
      <p:sp>
        <p:nvSpPr>
          <p:cNvPr id="423335" name="Rectangle 423"/>
          <p:cNvSpPr>
            <a:spLocks noChangeArrowheads="1"/>
          </p:cNvSpPr>
          <p:nvPr/>
        </p:nvSpPr>
        <p:spPr bwMode="auto">
          <a:xfrm>
            <a:off x="4344988" y="4127500"/>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36" name="Rectangle 424"/>
          <p:cNvSpPr>
            <a:spLocks noChangeArrowheads="1"/>
          </p:cNvSpPr>
          <p:nvPr/>
        </p:nvSpPr>
        <p:spPr bwMode="auto">
          <a:xfrm>
            <a:off x="7135813" y="1676400"/>
            <a:ext cx="1593850" cy="511175"/>
          </a:xfrm>
          <a:prstGeom prst="rect">
            <a:avLst/>
          </a:prstGeom>
          <a:noFill/>
          <a:ln w="9525">
            <a:noFill/>
            <a:miter lim="800000"/>
            <a:headEnd/>
            <a:tailEnd/>
          </a:ln>
        </p:spPr>
        <p:txBody>
          <a:bodyPr/>
          <a:lstStyle/>
          <a:p>
            <a:endParaRPr lang="en-US"/>
          </a:p>
        </p:txBody>
      </p:sp>
      <p:sp>
        <p:nvSpPr>
          <p:cNvPr id="423337" name="Rectangle 425"/>
          <p:cNvSpPr>
            <a:spLocks noChangeArrowheads="1"/>
          </p:cNvSpPr>
          <p:nvPr/>
        </p:nvSpPr>
        <p:spPr bwMode="auto">
          <a:xfrm>
            <a:off x="7427913" y="1731963"/>
            <a:ext cx="954087" cy="168275"/>
          </a:xfrm>
          <a:prstGeom prst="rect">
            <a:avLst/>
          </a:prstGeom>
          <a:noFill/>
          <a:ln w="9525">
            <a:noFill/>
            <a:miter lim="800000"/>
            <a:headEnd/>
            <a:tailEnd/>
          </a:ln>
        </p:spPr>
        <p:txBody>
          <a:bodyPr wrap="none" lIns="0" tIns="0" rIns="0" bIns="0">
            <a:spAutoFit/>
          </a:bodyPr>
          <a:lstStyle/>
          <a:p>
            <a:r>
              <a:rPr lang="en-US" sz="1100">
                <a:solidFill>
                  <a:srgbClr val="000000"/>
                </a:solidFill>
              </a:rPr>
              <a:t>team controlled</a:t>
            </a:r>
            <a:endParaRPr lang="en-US"/>
          </a:p>
        </p:txBody>
      </p:sp>
      <p:sp>
        <p:nvSpPr>
          <p:cNvPr id="423338" name="Rectangle 426"/>
          <p:cNvSpPr>
            <a:spLocks noChangeArrowheads="1"/>
          </p:cNvSpPr>
          <p:nvPr/>
        </p:nvSpPr>
        <p:spPr bwMode="auto">
          <a:xfrm>
            <a:off x="8434388" y="17319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39" name="Rectangle 427"/>
          <p:cNvSpPr>
            <a:spLocks noChangeArrowheads="1"/>
          </p:cNvSpPr>
          <p:nvPr/>
        </p:nvSpPr>
        <p:spPr bwMode="auto">
          <a:xfrm>
            <a:off x="7386638" y="1893888"/>
            <a:ext cx="1031875" cy="168275"/>
          </a:xfrm>
          <a:prstGeom prst="rect">
            <a:avLst/>
          </a:prstGeom>
          <a:noFill/>
          <a:ln w="9525">
            <a:noFill/>
            <a:miter lim="800000"/>
            <a:headEnd/>
            <a:tailEnd/>
          </a:ln>
        </p:spPr>
        <p:txBody>
          <a:bodyPr wrap="none" lIns="0" tIns="0" rIns="0" bIns="0">
            <a:spAutoFit/>
          </a:bodyPr>
          <a:lstStyle/>
          <a:p>
            <a:r>
              <a:rPr lang="en-US" sz="1100">
                <a:solidFill>
                  <a:srgbClr val="000000"/>
                </a:solidFill>
              </a:rPr>
              <a:t>by human player</a:t>
            </a:r>
            <a:endParaRPr lang="en-US"/>
          </a:p>
        </p:txBody>
      </p:sp>
      <p:sp>
        <p:nvSpPr>
          <p:cNvPr id="423340" name="Rectangle 428"/>
          <p:cNvSpPr>
            <a:spLocks noChangeArrowheads="1"/>
          </p:cNvSpPr>
          <p:nvPr/>
        </p:nvSpPr>
        <p:spPr bwMode="auto">
          <a:xfrm>
            <a:off x="8475663" y="189388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41" name="Rectangle 429"/>
          <p:cNvSpPr>
            <a:spLocks noChangeArrowheads="1"/>
          </p:cNvSpPr>
          <p:nvPr/>
        </p:nvSpPr>
        <p:spPr bwMode="auto">
          <a:xfrm>
            <a:off x="4611688" y="1654175"/>
            <a:ext cx="1595437" cy="511175"/>
          </a:xfrm>
          <a:prstGeom prst="rect">
            <a:avLst/>
          </a:prstGeom>
          <a:noFill/>
          <a:ln w="9525">
            <a:noFill/>
            <a:miter lim="800000"/>
            <a:headEnd/>
            <a:tailEnd/>
          </a:ln>
        </p:spPr>
        <p:txBody>
          <a:bodyPr/>
          <a:lstStyle/>
          <a:p>
            <a:endParaRPr lang="en-US"/>
          </a:p>
        </p:txBody>
      </p:sp>
      <p:sp>
        <p:nvSpPr>
          <p:cNvPr id="423342" name="Rectangle 430"/>
          <p:cNvSpPr>
            <a:spLocks noChangeArrowheads="1"/>
          </p:cNvSpPr>
          <p:nvPr/>
        </p:nvSpPr>
        <p:spPr bwMode="auto">
          <a:xfrm>
            <a:off x="4903788" y="1709738"/>
            <a:ext cx="954087" cy="168275"/>
          </a:xfrm>
          <a:prstGeom prst="rect">
            <a:avLst/>
          </a:prstGeom>
          <a:noFill/>
          <a:ln w="9525">
            <a:noFill/>
            <a:miter lim="800000"/>
            <a:headEnd/>
            <a:tailEnd/>
          </a:ln>
        </p:spPr>
        <p:txBody>
          <a:bodyPr wrap="none" lIns="0" tIns="0" rIns="0" bIns="0">
            <a:spAutoFit/>
          </a:bodyPr>
          <a:lstStyle/>
          <a:p>
            <a:r>
              <a:rPr lang="en-US" sz="1100">
                <a:solidFill>
                  <a:srgbClr val="000000"/>
                </a:solidFill>
              </a:rPr>
              <a:t>team controlled</a:t>
            </a:r>
            <a:endParaRPr lang="en-US"/>
          </a:p>
        </p:txBody>
      </p:sp>
      <p:sp>
        <p:nvSpPr>
          <p:cNvPr id="423343" name="Rectangle 431"/>
          <p:cNvSpPr>
            <a:spLocks noChangeArrowheads="1"/>
          </p:cNvSpPr>
          <p:nvPr/>
        </p:nvSpPr>
        <p:spPr bwMode="auto">
          <a:xfrm>
            <a:off x="5911850" y="1709738"/>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44" name="Rectangle 432"/>
          <p:cNvSpPr>
            <a:spLocks noChangeArrowheads="1"/>
          </p:cNvSpPr>
          <p:nvPr/>
        </p:nvSpPr>
        <p:spPr bwMode="auto">
          <a:xfrm>
            <a:off x="5003800" y="1871663"/>
            <a:ext cx="77788" cy="168275"/>
          </a:xfrm>
          <a:prstGeom prst="rect">
            <a:avLst/>
          </a:prstGeom>
          <a:noFill/>
          <a:ln w="9525">
            <a:noFill/>
            <a:miter lim="800000"/>
            <a:headEnd/>
            <a:tailEnd/>
          </a:ln>
        </p:spPr>
        <p:txBody>
          <a:bodyPr wrap="none" lIns="0" tIns="0" rIns="0" bIns="0">
            <a:spAutoFit/>
          </a:bodyPr>
          <a:lstStyle/>
          <a:p>
            <a:r>
              <a:rPr lang="en-US" sz="1100">
                <a:solidFill>
                  <a:srgbClr val="000000"/>
                </a:solidFill>
              </a:rPr>
              <a:t>b</a:t>
            </a:r>
            <a:endParaRPr lang="en-US"/>
          </a:p>
        </p:txBody>
      </p:sp>
      <p:sp>
        <p:nvSpPr>
          <p:cNvPr id="423345" name="Rectangle 433"/>
          <p:cNvSpPr>
            <a:spLocks noChangeArrowheads="1"/>
          </p:cNvSpPr>
          <p:nvPr/>
        </p:nvSpPr>
        <p:spPr bwMode="auto">
          <a:xfrm>
            <a:off x="5086350" y="1871663"/>
            <a:ext cx="688975" cy="168275"/>
          </a:xfrm>
          <a:prstGeom prst="rect">
            <a:avLst/>
          </a:prstGeom>
          <a:noFill/>
          <a:ln w="9525">
            <a:noFill/>
            <a:miter lim="800000"/>
            <a:headEnd/>
            <a:tailEnd/>
          </a:ln>
        </p:spPr>
        <p:txBody>
          <a:bodyPr wrap="none" lIns="0" tIns="0" rIns="0" bIns="0">
            <a:spAutoFit/>
          </a:bodyPr>
          <a:lstStyle/>
          <a:p>
            <a:r>
              <a:rPr lang="en-US" sz="1100">
                <a:solidFill>
                  <a:srgbClr val="000000"/>
                </a:solidFill>
              </a:rPr>
              <a:t>y computer</a:t>
            </a:r>
            <a:endParaRPr lang="en-US"/>
          </a:p>
        </p:txBody>
      </p:sp>
      <p:sp>
        <p:nvSpPr>
          <p:cNvPr id="423346" name="Rectangle 434"/>
          <p:cNvSpPr>
            <a:spLocks noChangeArrowheads="1"/>
          </p:cNvSpPr>
          <p:nvPr/>
        </p:nvSpPr>
        <p:spPr bwMode="auto">
          <a:xfrm>
            <a:off x="5815013" y="1871663"/>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47" name="Rectangle 435"/>
          <p:cNvSpPr>
            <a:spLocks noChangeArrowheads="1"/>
          </p:cNvSpPr>
          <p:nvPr/>
        </p:nvSpPr>
        <p:spPr bwMode="auto">
          <a:xfrm>
            <a:off x="5441950" y="2927350"/>
            <a:ext cx="533400" cy="384175"/>
          </a:xfrm>
          <a:prstGeom prst="rect">
            <a:avLst/>
          </a:prstGeom>
          <a:noFill/>
          <a:ln w="9525">
            <a:noFill/>
            <a:miter lim="800000"/>
            <a:headEnd/>
            <a:tailEnd/>
          </a:ln>
        </p:spPr>
        <p:txBody>
          <a:bodyPr/>
          <a:lstStyle/>
          <a:p>
            <a:endParaRPr lang="en-US"/>
          </a:p>
        </p:txBody>
      </p:sp>
      <p:sp>
        <p:nvSpPr>
          <p:cNvPr id="423348" name="Rectangle 436"/>
          <p:cNvSpPr>
            <a:spLocks noChangeArrowheads="1"/>
          </p:cNvSpPr>
          <p:nvPr/>
        </p:nvSpPr>
        <p:spPr bwMode="auto">
          <a:xfrm>
            <a:off x="5659438" y="2981325"/>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rPr>
              <a:t>A</a:t>
            </a:r>
            <a:endParaRPr lang="en-US"/>
          </a:p>
        </p:txBody>
      </p:sp>
      <p:sp>
        <p:nvSpPr>
          <p:cNvPr id="423349" name="Rectangle 437"/>
          <p:cNvSpPr>
            <a:spLocks noChangeArrowheads="1"/>
          </p:cNvSpPr>
          <p:nvPr/>
        </p:nvSpPr>
        <p:spPr bwMode="auto">
          <a:xfrm>
            <a:off x="5756275" y="298132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50" name="Rectangle 438"/>
          <p:cNvSpPr>
            <a:spLocks noChangeArrowheads="1"/>
          </p:cNvSpPr>
          <p:nvPr/>
        </p:nvSpPr>
        <p:spPr bwMode="auto">
          <a:xfrm>
            <a:off x="5441950" y="4965700"/>
            <a:ext cx="533400" cy="382588"/>
          </a:xfrm>
          <a:prstGeom prst="rect">
            <a:avLst/>
          </a:prstGeom>
          <a:noFill/>
          <a:ln w="9525">
            <a:noFill/>
            <a:miter lim="800000"/>
            <a:headEnd/>
            <a:tailEnd/>
          </a:ln>
        </p:spPr>
        <p:txBody>
          <a:bodyPr/>
          <a:lstStyle/>
          <a:p>
            <a:endParaRPr lang="en-US"/>
          </a:p>
        </p:txBody>
      </p:sp>
      <p:sp>
        <p:nvSpPr>
          <p:cNvPr id="423351" name="Rectangle 439"/>
          <p:cNvSpPr>
            <a:spLocks noChangeArrowheads="1"/>
          </p:cNvSpPr>
          <p:nvPr/>
        </p:nvSpPr>
        <p:spPr bwMode="auto">
          <a:xfrm>
            <a:off x="5659438" y="5019675"/>
            <a:ext cx="93662" cy="168275"/>
          </a:xfrm>
          <a:prstGeom prst="rect">
            <a:avLst/>
          </a:prstGeom>
          <a:noFill/>
          <a:ln w="9525">
            <a:noFill/>
            <a:miter lim="800000"/>
            <a:headEnd/>
            <a:tailEnd/>
          </a:ln>
        </p:spPr>
        <p:txBody>
          <a:bodyPr wrap="none" lIns="0" tIns="0" rIns="0" bIns="0">
            <a:spAutoFit/>
          </a:bodyPr>
          <a:lstStyle/>
          <a:p>
            <a:r>
              <a:rPr lang="en-US" sz="1100">
                <a:solidFill>
                  <a:srgbClr val="000000"/>
                </a:solidFill>
              </a:rPr>
              <a:t>B</a:t>
            </a:r>
            <a:endParaRPr lang="en-US"/>
          </a:p>
        </p:txBody>
      </p:sp>
      <p:sp>
        <p:nvSpPr>
          <p:cNvPr id="423352" name="Rectangle 440"/>
          <p:cNvSpPr>
            <a:spLocks noChangeArrowheads="1"/>
          </p:cNvSpPr>
          <p:nvPr/>
        </p:nvSpPr>
        <p:spPr bwMode="auto">
          <a:xfrm>
            <a:off x="5756275" y="5019675"/>
            <a:ext cx="38100" cy="168275"/>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3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23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23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23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A28391-3A2B-47F1-BC71-122D8A7016F1}" type="slidenum">
              <a:rPr lang="en-US"/>
              <a:pPr/>
              <a:t>17</a:t>
            </a:fld>
            <a:endParaRPr lang="en-US"/>
          </a:p>
        </p:txBody>
      </p:sp>
      <p:sp>
        <p:nvSpPr>
          <p:cNvPr id="515074" name="Rectangle 2"/>
          <p:cNvSpPr>
            <a:spLocks noGrp="1" noChangeArrowheads="1"/>
          </p:cNvSpPr>
          <p:nvPr>
            <p:ph type="title"/>
          </p:nvPr>
        </p:nvSpPr>
        <p:spPr/>
        <p:txBody>
          <a:bodyPr/>
          <a:lstStyle/>
          <a:p>
            <a:r>
              <a:rPr lang="en-US" sz="4000"/>
              <a:t>Dynamic Scripting and Requirements</a:t>
            </a:r>
            <a:endParaRPr lang="en-GB" sz="4000"/>
          </a:p>
        </p:txBody>
      </p:sp>
      <p:sp>
        <p:nvSpPr>
          <p:cNvPr id="515075" name="Rectangle 3"/>
          <p:cNvSpPr>
            <a:spLocks noGrp="1" noChangeArrowheads="1"/>
          </p:cNvSpPr>
          <p:nvPr>
            <p:ph type="body" idx="1"/>
          </p:nvPr>
        </p:nvSpPr>
        <p:spPr>
          <a:xfrm>
            <a:off x="742950" y="1828800"/>
            <a:ext cx="8997950" cy="4343400"/>
          </a:xfrm>
        </p:spPr>
        <p:txBody>
          <a:bodyPr/>
          <a:lstStyle/>
          <a:p>
            <a:r>
              <a:rPr lang="en-US"/>
              <a:t>Computationally Cheap - Script generation and weight updates once per encounter</a:t>
            </a:r>
          </a:p>
          <a:p>
            <a:r>
              <a:rPr lang="en-US"/>
              <a:t>Effective - Rules are manually designed</a:t>
            </a:r>
          </a:p>
          <a:p>
            <a:r>
              <a:rPr lang="en-US"/>
              <a:t>Robust - Reward/penalty system</a:t>
            </a:r>
          </a:p>
          <a:p>
            <a:r>
              <a:rPr lang="en-US"/>
              <a:t>Fast Learning – Experiments showed that DS is able to adapt fast to an unchanging tactic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5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5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5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5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300D89A-6461-42F9-A5B8-6D82A730FE4C}" type="slidenum">
              <a:rPr lang="en-US"/>
              <a:pPr/>
              <a:t>18</a:t>
            </a:fld>
            <a:endParaRPr lang="en-US"/>
          </a:p>
        </p:txBody>
      </p:sp>
      <p:sp>
        <p:nvSpPr>
          <p:cNvPr id="545794" name="Rectangle 2"/>
          <p:cNvSpPr>
            <a:spLocks noGrp="1" noChangeArrowheads="1"/>
          </p:cNvSpPr>
          <p:nvPr>
            <p:ph type="title"/>
          </p:nvPr>
        </p:nvSpPr>
        <p:spPr/>
        <p:txBody>
          <a:bodyPr/>
          <a:lstStyle/>
          <a:p>
            <a:r>
              <a:rPr lang="en-US"/>
              <a:t>Wargus: A Real-Time Strategy Game</a:t>
            </a:r>
          </a:p>
        </p:txBody>
      </p:sp>
      <p:pic>
        <p:nvPicPr>
          <p:cNvPr id="545795" name="Picture 3" descr="smallmap_screenshot"/>
          <p:cNvPicPr>
            <a:picLocks noGrp="1" noChangeAspect="1" noChangeArrowheads="1"/>
          </p:cNvPicPr>
          <p:nvPr>
            <p:ph type="body" sz="half" idx="2"/>
          </p:nvPr>
        </p:nvPicPr>
        <p:blipFill>
          <a:blip r:embed="rId3" cstate="print">
            <a:lum bright="12000" contrast="32000"/>
          </a:blip>
          <a:srcRect/>
          <a:stretch>
            <a:fillRect/>
          </a:stretch>
        </p:blipFill>
        <p:spPr>
          <a:xfrm>
            <a:off x="1382713" y="1865313"/>
            <a:ext cx="7031037" cy="4916487"/>
          </a:xfrm>
          <a:noFill/>
          <a:ln w="22225">
            <a:solidFill>
              <a:schemeClr val="tx1"/>
            </a:solidFill>
          </a:ln>
        </p:spPr>
      </p:pic>
      <p:sp>
        <p:nvSpPr>
          <p:cNvPr id="545796" name="Text Box 4"/>
          <p:cNvSpPr txBox="1">
            <a:spLocks noChangeArrowheads="1"/>
          </p:cNvSpPr>
          <p:nvPr/>
        </p:nvSpPr>
        <p:spPr bwMode="auto">
          <a:xfrm rot="20707555">
            <a:off x="2311400" y="2508201"/>
            <a:ext cx="5502275" cy="2308324"/>
          </a:xfrm>
          <a:prstGeom prst="rect">
            <a:avLst/>
          </a:prstGeom>
          <a:solidFill>
            <a:srgbClr val="FFFF00"/>
          </a:solidFill>
          <a:ln w="9525">
            <a:solidFill>
              <a:schemeClr val="tx1"/>
            </a:solidFill>
            <a:miter lim="800000"/>
            <a:headEnd/>
            <a:tailEnd/>
          </a:ln>
          <a:effectLst/>
        </p:spPr>
        <p:txBody>
          <a:bodyPr>
            <a:spAutoFit/>
          </a:bodyPr>
          <a:lstStyle/>
          <a:p>
            <a:pPr algn="ctr" eaLnBrk="1" hangingPunct="1">
              <a:spcBef>
                <a:spcPct val="50000"/>
              </a:spcBef>
            </a:pPr>
            <a:r>
              <a:rPr lang="en-US" sz="3200" b="1" dirty="0">
                <a:latin typeface="Times New Roman" pitchFamily="18" charset="0"/>
              </a:rPr>
              <a:t>Complex: large state and decision space</a:t>
            </a:r>
            <a:r>
              <a:rPr lang="en-US" sz="3200" b="1" dirty="0" smtClean="0">
                <a:latin typeface="Times New Roman" pitchFamily="18" charset="0"/>
              </a:rPr>
              <a:t>!</a:t>
            </a:r>
          </a:p>
          <a:p>
            <a:pPr algn="ctr" eaLnBrk="1" hangingPunct="1">
              <a:spcBef>
                <a:spcPct val="50000"/>
              </a:spcBef>
            </a:pPr>
            <a:r>
              <a:rPr lang="en-US" sz="3200" b="1" dirty="0" smtClean="0">
                <a:latin typeface="Times New Roman" pitchFamily="18" charset="0"/>
              </a:rPr>
              <a:t>(Not as large as Civilization but larger than DOM)</a:t>
            </a:r>
            <a:endParaRPr lang="en-US" sz="3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5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573DDD-30D6-467C-BB7F-8F887F8D4342}" type="slidenum">
              <a:rPr lang="en-US"/>
              <a:pPr/>
              <a:t>19</a:t>
            </a:fld>
            <a:endParaRPr lang="en-US"/>
          </a:p>
        </p:txBody>
      </p:sp>
      <p:sp>
        <p:nvSpPr>
          <p:cNvPr id="400386" name="Rectangle 2"/>
          <p:cNvSpPr>
            <a:spLocks noGrp="1" noChangeArrowheads="1"/>
          </p:cNvSpPr>
          <p:nvPr>
            <p:ph type="title"/>
          </p:nvPr>
        </p:nvSpPr>
        <p:spPr/>
        <p:txBody>
          <a:bodyPr/>
          <a:lstStyle/>
          <a:p>
            <a:r>
              <a:rPr lang="en-US"/>
              <a:t>Dynamic Scripting in Wargus</a:t>
            </a:r>
          </a:p>
        </p:txBody>
      </p:sp>
      <p:sp>
        <p:nvSpPr>
          <p:cNvPr id="400387" name="Rectangle 3"/>
          <p:cNvSpPr>
            <a:spLocks noGrp="1" noChangeArrowheads="1"/>
          </p:cNvSpPr>
          <p:nvPr>
            <p:ph type="body" idx="1"/>
          </p:nvPr>
        </p:nvSpPr>
        <p:spPr/>
        <p:txBody>
          <a:bodyPr/>
          <a:lstStyle/>
          <a:p>
            <a:r>
              <a:rPr lang="en-US"/>
              <a:t>Different rulebases for different game states</a:t>
            </a:r>
          </a:p>
          <a:p>
            <a:r>
              <a:rPr lang="en-US"/>
              <a:t>State transition on constructing a building that allows new units or new research</a:t>
            </a:r>
          </a:p>
        </p:txBody>
      </p:sp>
      <p:sp>
        <p:nvSpPr>
          <p:cNvPr id="5" name="AutoShape 5"/>
          <p:cNvSpPr>
            <a:spLocks noChangeArrowheads="1"/>
          </p:cNvSpPr>
          <p:nvPr/>
        </p:nvSpPr>
        <p:spPr bwMode="auto">
          <a:xfrm>
            <a:off x="3733800" y="3733800"/>
            <a:ext cx="3581400" cy="2590800"/>
          </a:xfrm>
          <a:prstGeom prst="foldedCorner">
            <a:avLst>
              <a:gd name="adj" fmla="val 12500"/>
            </a:avLst>
          </a:prstGeom>
          <a:solidFill>
            <a:srgbClr val="FFCC00"/>
          </a:solidFill>
          <a:ln w="15875">
            <a:solidFill>
              <a:schemeClr val="tx1"/>
            </a:solidFill>
            <a:round/>
            <a:headEnd/>
            <a:tailEnd/>
          </a:ln>
          <a:effectLst/>
        </p:spPr>
        <p:txBody>
          <a:bodyPr wrap="none" anchor="ctr"/>
          <a:lstStyle/>
          <a:p>
            <a:pPr eaLnBrk="1" hangingPunct="1">
              <a:spcBef>
                <a:spcPct val="50000"/>
              </a:spcBef>
            </a:pPr>
            <a:endParaRPr lang="en-US" b="1" dirty="0"/>
          </a:p>
          <a:p>
            <a:pPr eaLnBrk="1" hangingPunct="1">
              <a:spcBef>
                <a:spcPct val="50000"/>
              </a:spcBef>
            </a:pPr>
            <a:r>
              <a:rPr lang="en-US" b="1" dirty="0" err="1"/>
              <a:t>AiNeed</a:t>
            </a:r>
            <a:r>
              <a:rPr lang="en-US" b="1" dirty="0"/>
              <a:t>(</a:t>
            </a:r>
            <a:r>
              <a:rPr lang="en-US" b="1" dirty="0" err="1"/>
              <a:t>AiBarracks</a:t>
            </a:r>
            <a:r>
              <a:rPr lang="en-US" b="1" dirty="0"/>
              <a:t>)</a:t>
            </a:r>
          </a:p>
          <a:p>
            <a:pPr eaLnBrk="1" hangingPunct="1">
              <a:spcBef>
                <a:spcPct val="50000"/>
              </a:spcBef>
            </a:pPr>
            <a:r>
              <a:rPr lang="en-US" b="1" dirty="0" err="1"/>
              <a:t>AiResearch</a:t>
            </a:r>
            <a:r>
              <a:rPr lang="en-US" b="1" dirty="0"/>
              <a:t>(AiUpgradeArmor1)</a:t>
            </a:r>
          </a:p>
          <a:p>
            <a:pPr eaLnBrk="1" hangingPunct="1">
              <a:spcBef>
                <a:spcPct val="50000"/>
              </a:spcBef>
            </a:pPr>
            <a:r>
              <a:rPr lang="en-US" b="1" dirty="0" err="1"/>
              <a:t>AiNeed</a:t>
            </a:r>
            <a:r>
              <a:rPr lang="en-US" b="1" dirty="0"/>
              <a:t>(</a:t>
            </a:r>
            <a:r>
              <a:rPr lang="en-US" b="1" dirty="0" err="1"/>
              <a:t>AiWorker</a:t>
            </a:r>
            <a:r>
              <a:rPr lang="en-US" b="1" dirty="0"/>
              <a:t>)</a:t>
            </a:r>
          </a:p>
          <a:p>
            <a:pPr eaLnBrk="1" hangingPunct="1">
              <a:spcBef>
                <a:spcPct val="50000"/>
              </a:spcBef>
            </a:pPr>
            <a:r>
              <a:rPr lang="en-US" b="1" dirty="0" err="1"/>
              <a:t>AiForce</a:t>
            </a:r>
            <a:r>
              <a:rPr lang="en-US" b="1" dirty="0"/>
              <a:t>(1, {</a:t>
            </a:r>
            <a:r>
              <a:rPr lang="en-US" b="1" dirty="0" err="1"/>
              <a:t>AiSoldier</a:t>
            </a:r>
            <a:r>
              <a:rPr lang="en-US" b="1" dirty="0"/>
              <a:t>, 9})</a:t>
            </a:r>
          </a:p>
          <a:p>
            <a:r>
              <a:rPr lang="en-US" b="1" dirty="0" err="1"/>
              <a:t>AiWaitForce</a:t>
            </a:r>
            <a:r>
              <a:rPr lang="en-US" b="1" dirty="0"/>
              <a:t>(1)</a:t>
            </a:r>
          </a:p>
          <a:p>
            <a:r>
              <a:rPr lang="en-US" b="1" dirty="0" err="1"/>
              <a:t>AiAttackWithForce</a:t>
            </a:r>
            <a:r>
              <a:rPr lang="en-US" b="1" dirty="0"/>
              <a:t>(1)</a:t>
            </a:r>
          </a:p>
          <a:p>
            <a:pPr eaLnBrk="1" hangingPunct="1">
              <a:spcBef>
                <a:spcPct val="50000"/>
              </a:spcBef>
            </a:pPr>
            <a:endParaRPr lang="en-US" sz="1400" b="1" dirty="0">
              <a:latin typeface="Courier"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CC840E-D69B-4612-BCA7-BEDDDCFD4657}" type="slidenum">
              <a:rPr lang="en-US"/>
              <a:pPr/>
              <a:t>2</a:t>
            </a:fld>
            <a:endParaRPr lang="en-US"/>
          </a:p>
        </p:txBody>
      </p:sp>
      <p:sp>
        <p:nvSpPr>
          <p:cNvPr id="491522" name="Rectangle 2"/>
          <p:cNvSpPr>
            <a:spLocks noGrp="1" noChangeArrowheads="1"/>
          </p:cNvSpPr>
          <p:nvPr>
            <p:ph type="title"/>
          </p:nvPr>
        </p:nvSpPr>
        <p:spPr/>
        <p:txBody>
          <a:bodyPr/>
          <a:lstStyle/>
          <a:p>
            <a:r>
              <a:rPr lang="en-US"/>
              <a:t>Game AI: The Last Frontier</a:t>
            </a:r>
          </a:p>
        </p:txBody>
      </p:sp>
      <p:sp>
        <p:nvSpPr>
          <p:cNvPr id="491523" name="Rectangle 3"/>
          <p:cNvSpPr>
            <a:spLocks noGrp="1" noChangeArrowheads="1"/>
          </p:cNvSpPr>
          <p:nvPr>
            <p:ph type="body" idx="1"/>
          </p:nvPr>
        </p:nvSpPr>
        <p:spPr/>
        <p:txBody>
          <a:bodyPr/>
          <a:lstStyle/>
          <a:p>
            <a:pPr>
              <a:lnSpc>
                <a:spcPct val="90000"/>
              </a:lnSpc>
              <a:buFont typeface="Wingdings" pitchFamily="2" charset="2"/>
              <a:buNone/>
            </a:pPr>
            <a:r>
              <a:rPr lang="en-US" sz="2800"/>
              <a:t>	</a:t>
            </a:r>
            <a:r>
              <a:rPr lang="en-US" sz="2800" i="1"/>
              <a:t>“Progress in graphics and sound has slowed in recent years… Now, more than ever, good game play is at the forefront and AI is one of the most critical components (Rabin 2004).”</a:t>
            </a:r>
          </a:p>
          <a:p>
            <a:pPr>
              <a:lnSpc>
                <a:spcPct val="90000"/>
              </a:lnSpc>
            </a:pPr>
            <a:endParaRPr lang="en-US" sz="2800"/>
          </a:p>
          <a:p>
            <a:pPr>
              <a:lnSpc>
                <a:spcPct val="90000"/>
              </a:lnSpc>
              <a:buFont typeface="Wingdings" pitchFamily="2" charset="2"/>
              <a:buNone/>
            </a:pPr>
            <a:r>
              <a:rPr lang="en-US" sz="2800" i="1"/>
              <a:t>	 “… Interactive computer games provide a rich environment for incremental research on human-level AI… Populating games with realistic, human-level characters will lead to fun, challenging games with great game play (Laird 2000).”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8979579E-5F9D-4944-AB27-099546E0C5DF}" type="slidenum">
              <a:rPr lang="en-US"/>
              <a:pPr/>
              <a:t>20</a:t>
            </a:fld>
            <a:endParaRPr lang="en-US"/>
          </a:p>
        </p:txBody>
      </p:sp>
      <p:pic>
        <p:nvPicPr>
          <p:cNvPr id="547842" name="Picture 2" descr="StateDiagram_Wargus"/>
          <p:cNvPicPr>
            <a:picLocks noChangeAspect="1" noChangeArrowheads="1"/>
          </p:cNvPicPr>
          <p:nvPr/>
        </p:nvPicPr>
        <p:blipFill>
          <a:blip r:embed="rId3" cstate="print"/>
          <a:srcRect/>
          <a:stretch>
            <a:fillRect/>
          </a:stretch>
        </p:blipFill>
        <p:spPr bwMode="auto">
          <a:xfrm>
            <a:off x="908050" y="1524000"/>
            <a:ext cx="2806700" cy="4953000"/>
          </a:xfrm>
          <a:prstGeom prst="rect">
            <a:avLst/>
          </a:prstGeom>
          <a:noFill/>
        </p:spPr>
      </p:pic>
      <p:sp>
        <p:nvSpPr>
          <p:cNvPr id="547843" name="Rectangle 3"/>
          <p:cNvSpPr>
            <a:spLocks noGrp="1" noChangeArrowheads="1"/>
          </p:cNvSpPr>
          <p:nvPr>
            <p:ph type="title"/>
          </p:nvPr>
        </p:nvSpPr>
        <p:spPr/>
        <p:txBody>
          <a:bodyPr/>
          <a:lstStyle/>
          <a:p>
            <a:pPr algn="ctr"/>
            <a:r>
              <a:rPr lang="en-US" sz="4600">
                <a:latin typeface="Times New Roman" pitchFamily="18" charset="0"/>
              </a:rPr>
              <a:t>Domain Knowledge in Wargus</a:t>
            </a:r>
            <a:r>
              <a:rPr lang="en-US" sz="2800"/>
              <a:t> Abstraction of the state space</a:t>
            </a:r>
          </a:p>
        </p:txBody>
      </p:sp>
      <p:sp>
        <p:nvSpPr>
          <p:cNvPr id="547844" name="Rectangle 4"/>
          <p:cNvSpPr>
            <a:spLocks noChangeArrowheads="1"/>
          </p:cNvSpPr>
          <p:nvPr/>
        </p:nvSpPr>
        <p:spPr bwMode="auto">
          <a:xfrm>
            <a:off x="742950" y="228600"/>
            <a:ext cx="8420100" cy="762000"/>
          </a:xfrm>
          <a:prstGeom prst="rect">
            <a:avLst/>
          </a:prstGeom>
          <a:noFill/>
          <a:ln w="9525">
            <a:noFill/>
            <a:miter lim="800000"/>
            <a:headEnd/>
            <a:tailEnd/>
          </a:ln>
          <a:effectLst/>
        </p:spPr>
        <p:txBody>
          <a:bodyPr anchor="ctr"/>
          <a:lstStyle/>
          <a:p>
            <a:pPr algn="ctr" eaLnBrk="1" hangingPunct="1"/>
            <a:endParaRPr lang="en-US" sz="4400">
              <a:solidFill>
                <a:schemeClr val="tx2"/>
              </a:solidFill>
              <a:latin typeface="Times New Roman" pitchFamily="18" charset="0"/>
            </a:endParaRPr>
          </a:p>
        </p:txBody>
      </p:sp>
      <p:sp>
        <p:nvSpPr>
          <p:cNvPr id="547845" name="Text Box 5"/>
          <p:cNvSpPr txBox="1">
            <a:spLocks noChangeArrowheads="1"/>
          </p:cNvSpPr>
          <p:nvPr/>
        </p:nvSpPr>
        <p:spPr bwMode="auto">
          <a:xfrm>
            <a:off x="4457700" y="2073275"/>
            <a:ext cx="4953000" cy="1446550"/>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r>
              <a:rPr lang="en-US" sz="2200" b="1" dirty="0" smtClean="0"/>
              <a:t>Abstraction: </a:t>
            </a:r>
            <a:r>
              <a:rPr lang="en-US" sz="2200" dirty="0" smtClean="0"/>
              <a:t>States </a:t>
            </a:r>
            <a:r>
              <a:rPr lang="en-US" sz="2200" dirty="0"/>
              <a:t>in </a:t>
            </a:r>
            <a:r>
              <a:rPr lang="en-US" sz="2200" dirty="0" err="1"/>
              <a:t>Wargus</a:t>
            </a:r>
            <a:r>
              <a:rPr lang="en-US" sz="2200" dirty="0"/>
              <a:t> are manually predefined and represent game phases that inform the AI </a:t>
            </a:r>
            <a:r>
              <a:rPr lang="en-US" sz="2200" dirty="0">
                <a:cs typeface="Times New Roman" pitchFamily="18" charset="0"/>
              </a:rPr>
              <a:t>on the possible tactics during a game</a:t>
            </a:r>
            <a:endParaRPr lang="en-US" sz="2200" dirty="0">
              <a:latin typeface="Verdana" pitchFamily="34" charset="0"/>
            </a:endParaRPr>
          </a:p>
        </p:txBody>
      </p:sp>
      <p:sp>
        <p:nvSpPr>
          <p:cNvPr id="547846" name="Rectangle 6"/>
          <p:cNvSpPr>
            <a:spLocks noGrp="1" noChangeArrowheads="1"/>
          </p:cNvSpPr>
          <p:nvPr>
            <p:ph type="body" idx="1"/>
          </p:nvPr>
        </p:nvSpPr>
        <p:spPr>
          <a:xfrm>
            <a:off x="4730750" y="3484563"/>
            <a:ext cx="4622800" cy="2157412"/>
          </a:xfrm>
          <a:ln/>
        </p:spPr>
        <p:txBody>
          <a:bodyPr/>
          <a:lstStyle/>
          <a:p>
            <a:pPr>
              <a:lnSpc>
                <a:spcPct val="90000"/>
              </a:lnSpc>
            </a:pPr>
            <a:r>
              <a:rPr lang="en-US" sz="2200"/>
              <a:t>The possible tactics during a game mainly depend on available units and technology</a:t>
            </a:r>
          </a:p>
          <a:p>
            <a:pPr>
              <a:lnSpc>
                <a:spcPct val="90000"/>
              </a:lnSpc>
            </a:pPr>
            <a:r>
              <a:rPr lang="en-US" sz="2200"/>
              <a:t>The availability of units and technology depends on the buildings the player possesses</a:t>
            </a:r>
          </a:p>
          <a:p>
            <a:pPr>
              <a:lnSpc>
                <a:spcPct val="90000"/>
              </a:lnSpc>
            </a:pPr>
            <a:r>
              <a:rPr lang="en-US" sz="2200"/>
              <a:t>Therefore, the utility of tactics depends on the available buildings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78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78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0"/>
          </p:nvPr>
        </p:nvSpPr>
        <p:spPr/>
        <p:txBody>
          <a:bodyPr/>
          <a:lstStyle/>
          <a:p>
            <a:fld id="{C82180F2-1C1D-40DE-A4B4-DCDB11E723E4}" type="slidenum">
              <a:rPr lang="en-US"/>
              <a:pPr/>
              <a:t>21</a:t>
            </a:fld>
            <a:endParaRPr lang="en-US"/>
          </a:p>
        </p:txBody>
      </p:sp>
      <p:sp>
        <p:nvSpPr>
          <p:cNvPr id="549890" name="Rectangle 2"/>
          <p:cNvSpPr>
            <a:spLocks noGrp="1" noChangeArrowheads="1"/>
          </p:cNvSpPr>
          <p:nvPr>
            <p:ph type="body" idx="1"/>
          </p:nvPr>
        </p:nvSpPr>
        <p:spPr>
          <a:xfrm>
            <a:off x="933450" y="2046288"/>
            <a:ext cx="8420100" cy="3529012"/>
          </a:xfrm>
        </p:spPr>
        <p:txBody>
          <a:bodyPr/>
          <a:lstStyle/>
          <a:p>
            <a:r>
              <a:rPr lang="en-US" sz="2400"/>
              <a:t>A library of tactics for each state</a:t>
            </a:r>
          </a:p>
          <a:p>
            <a:r>
              <a:rPr lang="en-US" sz="2400"/>
              <a:t>Tactics are action sequences consisting of 1 or more game actions (e.g., building, combat, research etc.)</a:t>
            </a:r>
          </a:p>
        </p:txBody>
      </p:sp>
      <p:sp>
        <p:nvSpPr>
          <p:cNvPr id="549891" name="Rectangle 3"/>
          <p:cNvSpPr>
            <a:spLocks noGrp="1" noChangeArrowheads="1"/>
          </p:cNvSpPr>
          <p:nvPr>
            <p:ph type="title"/>
          </p:nvPr>
        </p:nvSpPr>
        <p:spPr/>
        <p:txBody>
          <a:bodyPr/>
          <a:lstStyle/>
          <a:p>
            <a:pPr algn="ctr"/>
            <a:r>
              <a:rPr lang="en-US" sz="4600">
                <a:latin typeface="Times New Roman" pitchFamily="18" charset="0"/>
              </a:rPr>
              <a:t>Domain Knowledge in Wargus</a:t>
            </a:r>
            <a:br>
              <a:rPr lang="en-US" sz="4600">
                <a:latin typeface="Times New Roman" pitchFamily="18" charset="0"/>
              </a:rPr>
            </a:br>
            <a:r>
              <a:rPr lang="en-US" sz="2800"/>
              <a:t>Abstraction of the decision space</a:t>
            </a:r>
          </a:p>
        </p:txBody>
      </p:sp>
      <p:sp>
        <p:nvSpPr>
          <p:cNvPr id="549892" name="Line 4"/>
          <p:cNvSpPr>
            <a:spLocks noChangeShapeType="1"/>
          </p:cNvSpPr>
          <p:nvPr/>
        </p:nvSpPr>
        <p:spPr bwMode="auto">
          <a:xfrm flipH="1">
            <a:off x="1835150" y="4191000"/>
            <a:ext cx="268288"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3" name="Line 5"/>
          <p:cNvSpPr>
            <a:spLocks noChangeShapeType="1"/>
          </p:cNvSpPr>
          <p:nvPr/>
        </p:nvSpPr>
        <p:spPr bwMode="auto">
          <a:xfrm>
            <a:off x="2373313" y="4191000"/>
            <a:ext cx="268287"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4" name="Line 6"/>
          <p:cNvSpPr>
            <a:spLocks noChangeShapeType="1"/>
          </p:cNvSpPr>
          <p:nvPr/>
        </p:nvSpPr>
        <p:spPr bwMode="auto">
          <a:xfrm flipH="1">
            <a:off x="2103438" y="4191000"/>
            <a:ext cx="8890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5" name="Line 7"/>
          <p:cNvSpPr>
            <a:spLocks noChangeShapeType="1"/>
          </p:cNvSpPr>
          <p:nvPr/>
        </p:nvSpPr>
        <p:spPr bwMode="auto">
          <a:xfrm>
            <a:off x="2284413" y="4191000"/>
            <a:ext cx="8890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6" name="Line 8"/>
          <p:cNvSpPr>
            <a:spLocks noChangeShapeType="1"/>
          </p:cNvSpPr>
          <p:nvPr/>
        </p:nvSpPr>
        <p:spPr bwMode="auto">
          <a:xfrm flipH="1">
            <a:off x="4505325" y="4191000"/>
            <a:ext cx="268288"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7" name="Line 9"/>
          <p:cNvSpPr>
            <a:spLocks noChangeShapeType="1"/>
          </p:cNvSpPr>
          <p:nvPr/>
        </p:nvSpPr>
        <p:spPr bwMode="auto">
          <a:xfrm>
            <a:off x="5043488" y="4191000"/>
            <a:ext cx="268287"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8" name="Line 10"/>
          <p:cNvSpPr>
            <a:spLocks noChangeShapeType="1"/>
          </p:cNvSpPr>
          <p:nvPr/>
        </p:nvSpPr>
        <p:spPr bwMode="auto">
          <a:xfrm flipH="1">
            <a:off x="4773613" y="4191000"/>
            <a:ext cx="90487"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9" name="Line 11"/>
          <p:cNvSpPr>
            <a:spLocks noChangeShapeType="1"/>
          </p:cNvSpPr>
          <p:nvPr/>
        </p:nvSpPr>
        <p:spPr bwMode="auto">
          <a:xfrm>
            <a:off x="4954588" y="4191000"/>
            <a:ext cx="80962" cy="638175"/>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0" name="Line 12"/>
          <p:cNvSpPr>
            <a:spLocks noChangeShapeType="1"/>
          </p:cNvSpPr>
          <p:nvPr/>
        </p:nvSpPr>
        <p:spPr bwMode="auto">
          <a:xfrm flipH="1">
            <a:off x="7169150" y="4191000"/>
            <a:ext cx="268288"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1" name="Line 13"/>
          <p:cNvSpPr>
            <a:spLocks noChangeShapeType="1"/>
          </p:cNvSpPr>
          <p:nvPr/>
        </p:nvSpPr>
        <p:spPr bwMode="auto">
          <a:xfrm>
            <a:off x="7726363" y="4191000"/>
            <a:ext cx="268287"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2" name="Line 14"/>
          <p:cNvSpPr>
            <a:spLocks noChangeShapeType="1"/>
          </p:cNvSpPr>
          <p:nvPr/>
        </p:nvSpPr>
        <p:spPr bwMode="auto">
          <a:xfrm flipH="1">
            <a:off x="7437438" y="4191000"/>
            <a:ext cx="90487"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3" name="Line 15"/>
          <p:cNvSpPr>
            <a:spLocks noChangeShapeType="1"/>
          </p:cNvSpPr>
          <p:nvPr/>
        </p:nvSpPr>
        <p:spPr bwMode="auto">
          <a:xfrm>
            <a:off x="7637463" y="4191000"/>
            <a:ext cx="8890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4" name="AutoShape 16"/>
          <p:cNvSpPr>
            <a:spLocks noChangeArrowheads="1"/>
          </p:cNvSpPr>
          <p:nvPr/>
        </p:nvSpPr>
        <p:spPr bwMode="auto">
          <a:xfrm>
            <a:off x="1155700" y="4800600"/>
            <a:ext cx="2228850" cy="990600"/>
          </a:xfrm>
          <a:prstGeom prst="foldedCorner">
            <a:avLst>
              <a:gd name="adj" fmla="val 12500"/>
            </a:avLst>
          </a:prstGeom>
          <a:solidFill>
            <a:srgbClr val="FFCC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Construct </a:t>
            </a:r>
            <a:r>
              <a:rPr lang="en-US" sz="1100" i="1">
                <a:latin typeface="Courier" pitchFamily="49" charset="0"/>
              </a:rPr>
              <a:t>City Center</a:t>
            </a:r>
          </a:p>
          <a:p>
            <a:pPr eaLnBrk="1" hangingPunct="1">
              <a:spcBef>
                <a:spcPct val="50000"/>
              </a:spcBef>
            </a:pPr>
            <a:r>
              <a:rPr lang="en-US" sz="1100" b="1">
                <a:latin typeface="Courier" pitchFamily="49" charset="0"/>
              </a:rPr>
              <a:t> Train </a:t>
            </a:r>
            <a:r>
              <a:rPr lang="en-US" sz="1100" i="1">
                <a:latin typeface="Courier" pitchFamily="49" charset="0"/>
              </a:rPr>
              <a:t>4 workers</a:t>
            </a:r>
          </a:p>
          <a:p>
            <a:pPr eaLnBrk="1" hangingPunct="1">
              <a:spcBef>
                <a:spcPct val="50000"/>
              </a:spcBef>
            </a:pPr>
            <a:r>
              <a:rPr lang="en-US" sz="1100" b="1">
                <a:latin typeface="Courier" pitchFamily="49" charset="0"/>
              </a:rPr>
              <a:t> Defend </a:t>
            </a:r>
            <a:r>
              <a:rPr lang="en-US" sz="1100" i="1">
                <a:latin typeface="Courier" pitchFamily="49" charset="0"/>
              </a:rPr>
              <a:t>with 1 Soldier</a:t>
            </a:r>
          </a:p>
        </p:txBody>
      </p:sp>
      <p:sp>
        <p:nvSpPr>
          <p:cNvPr id="549905" name="AutoShape 17"/>
          <p:cNvSpPr>
            <a:spLocks noChangeArrowheads="1"/>
          </p:cNvSpPr>
          <p:nvPr/>
        </p:nvSpPr>
        <p:spPr bwMode="auto">
          <a:xfrm>
            <a:off x="1485900" y="5334000"/>
            <a:ext cx="2228850" cy="1066800"/>
          </a:xfrm>
          <a:prstGeom prst="foldedCorner">
            <a:avLst>
              <a:gd name="adj" fmla="val 12500"/>
            </a:avLst>
          </a:prstGeom>
          <a:solidFill>
            <a:srgbClr val="FFCC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Construct </a:t>
            </a:r>
            <a:r>
              <a:rPr lang="en-US" sz="1100" i="1">
                <a:latin typeface="Courier" pitchFamily="49" charset="0"/>
              </a:rPr>
              <a:t>Blacksmith</a:t>
            </a:r>
          </a:p>
          <a:p>
            <a:pPr eaLnBrk="1" hangingPunct="1">
              <a:spcBef>
                <a:spcPct val="50000"/>
              </a:spcBef>
            </a:pPr>
            <a:r>
              <a:rPr lang="en-US" sz="1100" b="1">
                <a:latin typeface="Courier" pitchFamily="49" charset="0"/>
              </a:rPr>
              <a:t> Research </a:t>
            </a:r>
            <a:r>
              <a:rPr lang="en-US" sz="1100" i="1">
                <a:latin typeface="Courier" pitchFamily="49" charset="0"/>
              </a:rPr>
              <a:t>better Weapons</a:t>
            </a:r>
          </a:p>
          <a:p>
            <a:pPr eaLnBrk="1" hangingPunct="1">
              <a:spcBef>
                <a:spcPct val="50000"/>
              </a:spcBef>
            </a:pPr>
            <a:r>
              <a:rPr lang="en-US" sz="1100" b="1">
                <a:latin typeface="Courier" pitchFamily="49" charset="0"/>
              </a:rPr>
              <a:t> Attack </a:t>
            </a:r>
            <a:r>
              <a:rPr lang="en-US" sz="1100" i="1">
                <a:latin typeface="Courier" pitchFamily="49" charset="0"/>
              </a:rPr>
              <a:t>with 2 Soldiers</a:t>
            </a:r>
          </a:p>
        </p:txBody>
      </p:sp>
      <p:sp>
        <p:nvSpPr>
          <p:cNvPr id="549906" name="AutoShape 18"/>
          <p:cNvSpPr>
            <a:spLocks noChangeArrowheads="1"/>
          </p:cNvSpPr>
          <p:nvPr/>
        </p:nvSpPr>
        <p:spPr bwMode="auto">
          <a:xfrm>
            <a:off x="3962400" y="4800600"/>
            <a:ext cx="2228850" cy="990600"/>
          </a:xfrm>
          <a:prstGeom prst="foldedCorner">
            <a:avLst>
              <a:gd name="adj" fmla="val 12500"/>
            </a:avLst>
          </a:prstGeom>
          <a:solidFill>
            <a:srgbClr val="FF9900"/>
          </a:solidFill>
          <a:ln w="15875">
            <a:solidFill>
              <a:schemeClr val="tx1"/>
            </a:solidFill>
            <a:round/>
            <a:headEnd/>
            <a:tailEnd/>
          </a:ln>
          <a:effectLst/>
        </p:spPr>
        <p:txBody>
          <a:bodyPr wrap="none" lIns="0" tIns="54000" rIns="0" bIns="54000" anchor="ctr"/>
          <a:lstStyle/>
          <a:p>
            <a:pPr eaLnBrk="1" hangingPunct="1">
              <a:spcBef>
                <a:spcPct val="50000"/>
              </a:spcBef>
            </a:pPr>
            <a:endParaRPr lang="en-US" sz="1100" b="1">
              <a:latin typeface="Courier" pitchFamily="49" charset="0"/>
            </a:endParaRPr>
          </a:p>
          <a:p>
            <a:pPr eaLnBrk="1" hangingPunct="1">
              <a:spcBef>
                <a:spcPct val="50000"/>
              </a:spcBef>
            </a:pPr>
            <a:r>
              <a:rPr lang="en-US" sz="1100" b="1">
                <a:latin typeface="Courier" pitchFamily="49" charset="0"/>
              </a:rPr>
              <a:t> Construct </a:t>
            </a:r>
            <a:r>
              <a:rPr lang="en-US" sz="1100" i="1">
                <a:latin typeface="Courier" pitchFamily="49" charset="0"/>
              </a:rPr>
              <a:t>Keep</a:t>
            </a:r>
          </a:p>
          <a:p>
            <a:pPr eaLnBrk="1" hangingPunct="1">
              <a:spcBef>
                <a:spcPct val="50000"/>
              </a:spcBef>
            </a:pPr>
            <a:r>
              <a:rPr lang="en-US" sz="1100" b="1">
                <a:latin typeface="Courier" pitchFamily="49" charset="0"/>
              </a:rPr>
              <a:t> Train </a:t>
            </a:r>
            <a:r>
              <a:rPr lang="en-US" sz="1100" i="1">
                <a:latin typeface="Courier" pitchFamily="49" charset="0"/>
              </a:rPr>
              <a:t>30 workers</a:t>
            </a:r>
          </a:p>
          <a:p>
            <a:pPr eaLnBrk="1" hangingPunct="1">
              <a:spcBef>
                <a:spcPct val="50000"/>
              </a:spcBef>
            </a:pPr>
            <a:r>
              <a:rPr lang="en-US" sz="1100" b="1">
                <a:latin typeface="Courier" pitchFamily="49" charset="0"/>
              </a:rPr>
              <a:t> Defend </a:t>
            </a:r>
            <a:r>
              <a:rPr lang="en-US" sz="1100" i="1">
                <a:latin typeface="Courier" pitchFamily="49" charset="0"/>
              </a:rPr>
              <a:t>with 1 Knight</a:t>
            </a:r>
          </a:p>
          <a:p>
            <a:pPr eaLnBrk="1" hangingPunct="1">
              <a:spcBef>
                <a:spcPct val="50000"/>
              </a:spcBef>
              <a:buFontTx/>
              <a:buChar char="-"/>
            </a:pPr>
            <a:r>
              <a:rPr lang="en-US" sz="1100" b="1">
                <a:latin typeface="Courier" pitchFamily="49" charset="0"/>
              </a:rPr>
              <a:t> </a:t>
            </a:r>
          </a:p>
        </p:txBody>
      </p:sp>
      <p:sp>
        <p:nvSpPr>
          <p:cNvPr id="549907" name="AutoShape 19"/>
          <p:cNvSpPr>
            <a:spLocks noChangeArrowheads="1"/>
          </p:cNvSpPr>
          <p:nvPr/>
        </p:nvSpPr>
        <p:spPr bwMode="auto">
          <a:xfrm>
            <a:off x="4292600" y="5334000"/>
            <a:ext cx="2228850" cy="1066800"/>
          </a:xfrm>
          <a:prstGeom prst="foldedCorner">
            <a:avLst>
              <a:gd name="adj" fmla="val 12500"/>
            </a:avLst>
          </a:prstGeom>
          <a:solidFill>
            <a:srgbClr val="FF99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Attack </a:t>
            </a:r>
            <a:r>
              <a:rPr lang="en-US" sz="1100" i="1">
                <a:latin typeface="Courier" pitchFamily="49" charset="0"/>
              </a:rPr>
              <a:t>with 10 Knights</a:t>
            </a:r>
          </a:p>
          <a:p>
            <a:pPr eaLnBrk="1" hangingPunct="1">
              <a:spcBef>
                <a:spcPct val="50000"/>
              </a:spcBef>
            </a:pPr>
            <a:r>
              <a:rPr lang="en-US" sz="1100" b="1">
                <a:latin typeface="Courier" pitchFamily="49" charset="0"/>
              </a:rPr>
              <a:t> Research </a:t>
            </a:r>
            <a:r>
              <a:rPr lang="en-US" sz="1100" i="1">
                <a:latin typeface="Courier" pitchFamily="49" charset="0"/>
              </a:rPr>
              <a:t>magic spell</a:t>
            </a:r>
          </a:p>
          <a:p>
            <a:pPr eaLnBrk="1" hangingPunct="1">
              <a:spcBef>
                <a:spcPct val="50000"/>
              </a:spcBef>
            </a:pPr>
            <a:r>
              <a:rPr lang="en-US" sz="1100" b="1">
                <a:latin typeface="Courier" pitchFamily="49" charset="0"/>
              </a:rPr>
              <a:t> Defend </a:t>
            </a:r>
            <a:r>
              <a:rPr lang="en-US" sz="1100" i="1">
                <a:latin typeface="Courier" pitchFamily="49" charset="0"/>
              </a:rPr>
              <a:t>with 2 Mages</a:t>
            </a:r>
          </a:p>
        </p:txBody>
      </p:sp>
      <p:sp>
        <p:nvSpPr>
          <p:cNvPr id="549908" name="AutoShape 20"/>
          <p:cNvSpPr>
            <a:spLocks noChangeArrowheads="1"/>
          </p:cNvSpPr>
          <p:nvPr/>
        </p:nvSpPr>
        <p:spPr bwMode="auto">
          <a:xfrm>
            <a:off x="1651000" y="3276600"/>
            <a:ext cx="1168400" cy="1190625"/>
          </a:xfrm>
          <a:prstGeom prst="can">
            <a:avLst>
              <a:gd name="adj" fmla="val 25476"/>
            </a:avLst>
          </a:prstGeom>
          <a:solidFill>
            <a:srgbClr val="C0C0C0"/>
          </a:solidFill>
          <a:ln w="9525">
            <a:solidFill>
              <a:schemeClr val="tx1"/>
            </a:solidFill>
            <a:round/>
            <a:headEnd/>
            <a:tailEnd/>
          </a:ln>
          <a:effectLst/>
        </p:spPr>
        <p:txBody>
          <a:bodyPr wrap="none" anchor="ctr"/>
          <a:lstStyle/>
          <a:p>
            <a:pPr algn="ctr">
              <a:spcBef>
                <a:spcPct val="20000"/>
              </a:spcBef>
              <a:buClr>
                <a:schemeClr val="accent1"/>
              </a:buClr>
              <a:buSzPct val="75000"/>
            </a:pPr>
            <a:r>
              <a:rPr kumimoji="1" lang="en-GB" sz="1400">
                <a:latin typeface="Verdana" pitchFamily="34" charset="0"/>
              </a:rPr>
              <a:t>State 1</a:t>
            </a:r>
          </a:p>
          <a:p>
            <a:pPr algn="ctr">
              <a:spcBef>
                <a:spcPct val="20000"/>
              </a:spcBef>
              <a:buClr>
                <a:schemeClr val="accent1"/>
              </a:buClr>
              <a:buSzPct val="75000"/>
            </a:pPr>
            <a:r>
              <a:rPr kumimoji="1" lang="en-GB" sz="1400">
                <a:latin typeface="Verdana" pitchFamily="34" charset="0"/>
              </a:rPr>
              <a:t>Knowledge </a:t>
            </a:r>
          </a:p>
          <a:p>
            <a:pPr algn="ctr">
              <a:spcBef>
                <a:spcPct val="20000"/>
              </a:spcBef>
              <a:buClr>
                <a:schemeClr val="accent1"/>
              </a:buClr>
              <a:buSzPct val="75000"/>
            </a:pPr>
            <a:r>
              <a:rPr kumimoji="1" lang="en-GB" sz="1400">
                <a:latin typeface="Verdana" pitchFamily="34" charset="0"/>
              </a:rPr>
              <a:t>base</a:t>
            </a:r>
            <a:endParaRPr kumimoji="1" lang="en-US" sz="1400">
              <a:latin typeface="Verdana" pitchFamily="34" charset="0"/>
            </a:endParaRPr>
          </a:p>
        </p:txBody>
      </p:sp>
      <p:sp>
        <p:nvSpPr>
          <p:cNvPr id="549909" name="AutoShape 21"/>
          <p:cNvSpPr>
            <a:spLocks noChangeArrowheads="1"/>
          </p:cNvSpPr>
          <p:nvPr/>
        </p:nvSpPr>
        <p:spPr bwMode="auto">
          <a:xfrm>
            <a:off x="4375150" y="3352800"/>
            <a:ext cx="1166813" cy="1114425"/>
          </a:xfrm>
          <a:prstGeom prst="can">
            <a:avLst>
              <a:gd name="adj" fmla="val 25000"/>
            </a:avLst>
          </a:prstGeom>
          <a:solidFill>
            <a:srgbClr val="C0C0C0"/>
          </a:solidFill>
          <a:ln w="9525">
            <a:solidFill>
              <a:schemeClr val="tx1"/>
            </a:solidFill>
            <a:round/>
            <a:headEnd/>
            <a:tailEnd/>
          </a:ln>
          <a:effectLst/>
        </p:spPr>
        <p:txBody>
          <a:bodyPr wrap="none" anchor="ctr"/>
          <a:lstStyle/>
          <a:p>
            <a:pPr algn="ctr">
              <a:spcBef>
                <a:spcPct val="20000"/>
              </a:spcBef>
              <a:buClr>
                <a:schemeClr val="accent1"/>
              </a:buClr>
              <a:buSzPct val="75000"/>
            </a:pPr>
            <a:endParaRPr kumimoji="1" lang="en-GB" sz="1400">
              <a:latin typeface="Verdana" pitchFamily="34" charset="0"/>
            </a:endParaRPr>
          </a:p>
          <a:p>
            <a:pPr algn="ctr">
              <a:spcBef>
                <a:spcPct val="20000"/>
              </a:spcBef>
              <a:buClr>
                <a:schemeClr val="accent1"/>
              </a:buClr>
              <a:buSzPct val="75000"/>
            </a:pPr>
            <a:r>
              <a:rPr kumimoji="1" lang="en-GB" sz="1400">
                <a:latin typeface="Verdana" pitchFamily="34" charset="0"/>
              </a:rPr>
              <a:t>State </a:t>
            </a:r>
            <a:r>
              <a:rPr kumimoji="1" lang="en-GB" sz="1400" i="1">
                <a:latin typeface="Verdana" pitchFamily="34" charset="0"/>
              </a:rPr>
              <a:t>n</a:t>
            </a:r>
          </a:p>
          <a:p>
            <a:pPr algn="ctr">
              <a:spcBef>
                <a:spcPct val="20000"/>
              </a:spcBef>
              <a:buClr>
                <a:schemeClr val="accent1"/>
              </a:buClr>
              <a:buSzPct val="75000"/>
            </a:pPr>
            <a:r>
              <a:rPr kumimoji="1" lang="en-GB" sz="1400">
                <a:latin typeface="Verdana" pitchFamily="34" charset="0"/>
              </a:rPr>
              <a:t>Knowledge </a:t>
            </a:r>
          </a:p>
          <a:p>
            <a:pPr algn="ctr">
              <a:spcBef>
                <a:spcPct val="20000"/>
              </a:spcBef>
              <a:buClr>
                <a:schemeClr val="accent1"/>
              </a:buClr>
              <a:buSzPct val="75000"/>
            </a:pPr>
            <a:r>
              <a:rPr kumimoji="1" lang="en-GB" sz="1400">
                <a:latin typeface="Verdana" pitchFamily="34" charset="0"/>
              </a:rPr>
              <a:t>base</a:t>
            </a:r>
            <a:endParaRPr kumimoji="1" lang="en-US" sz="1400">
              <a:latin typeface="Verdana" pitchFamily="34" charset="0"/>
            </a:endParaRPr>
          </a:p>
          <a:p>
            <a:pPr algn="ctr">
              <a:spcBef>
                <a:spcPct val="20000"/>
              </a:spcBef>
              <a:buClr>
                <a:schemeClr val="accent1"/>
              </a:buClr>
              <a:buSzPct val="75000"/>
            </a:pPr>
            <a:endParaRPr kumimoji="1" lang="en-US" sz="1400">
              <a:latin typeface="Verdana" pitchFamily="34" charset="0"/>
            </a:endParaRPr>
          </a:p>
        </p:txBody>
      </p:sp>
      <p:sp>
        <p:nvSpPr>
          <p:cNvPr id="549910" name="AutoShape 22"/>
          <p:cNvSpPr>
            <a:spLocks noChangeArrowheads="1"/>
          </p:cNvSpPr>
          <p:nvPr/>
        </p:nvSpPr>
        <p:spPr bwMode="auto">
          <a:xfrm>
            <a:off x="7004050" y="3352800"/>
            <a:ext cx="1168400" cy="1114425"/>
          </a:xfrm>
          <a:prstGeom prst="can">
            <a:avLst>
              <a:gd name="adj" fmla="val 25000"/>
            </a:avLst>
          </a:prstGeom>
          <a:solidFill>
            <a:srgbClr val="C0C0C0"/>
          </a:solidFill>
          <a:ln w="9525">
            <a:solidFill>
              <a:schemeClr val="tx1"/>
            </a:solidFill>
            <a:round/>
            <a:headEnd/>
            <a:tailEnd/>
          </a:ln>
          <a:effectLst/>
        </p:spPr>
        <p:txBody>
          <a:bodyPr wrap="none" anchor="ctr"/>
          <a:lstStyle/>
          <a:p>
            <a:pPr algn="ctr">
              <a:spcBef>
                <a:spcPct val="20000"/>
              </a:spcBef>
              <a:buClr>
                <a:schemeClr val="accent1"/>
              </a:buClr>
              <a:buSzPct val="75000"/>
            </a:pPr>
            <a:endParaRPr kumimoji="1" lang="en-GB" sz="1400">
              <a:latin typeface="Verdana" pitchFamily="34" charset="0"/>
            </a:endParaRPr>
          </a:p>
          <a:p>
            <a:pPr algn="ctr">
              <a:spcBef>
                <a:spcPct val="20000"/>
              </a:spcBef>
              <a:buClr>
                <a:schemeClr val="accent1"/>
              </a:buClr>
              <a:buSzPct val="75000"/>
            </a:pPr>
            <a:r>
              <a:rPr kumimoji="1" lang="en-GB" sz="1400">
                <a:latin typeface="Verdana" pitchFamily="34" charset="0"/>
              </a:rPr>
              <a:t>State 20</a:t>
            </a:r>
          </a:p>
          <a:p>
            <a:pPr algn="ctr">
              <a:spcBef>
                <a:spcPct val="20000"/>
              </a:spcBef>
              <a:buClr>
                <a:schemeClr val="accent1"/>
              </a:buClr>
              <a:buSzPct val="75000"/>
            </a:pPr>
            <a:r>
              <a:rPr kumimoji="1" lang="en-GB" sz="1400">
                <a:latin typeface="Verdana" pitchFamily="34" charset="0"/>
              </a:rPr>
              <a:t>Knowledge </a:t>
            </a:r>
          </a:p>
          <a:p>
            <a:pPr algn="ctr">
              <a:spcBef>
                <a:spcPct val="20000"/>
              </a:spcBef>
              <a:buClr>
                <a:schemeClr val="accent1"/>
              </a:buClr>
              <a:buSzPct val="75000"/>
            </a:pPr>
            <a:r>
              <a:rPr kumimoji="1" lang="en-GB" sz="1400">
                <a:latin typeface="Verdana" pitchFamily="34" charset="0"/>
              </a:rPr>
              <a:t>base</a:t>
            </a:r>
            <a:endParaRPr kumimoji="1" lang="en-US" sz="1400">
              <a:latin typeface="Verdana" pitchFamily="34" charset="0"/>
            </a:endParaRPr>
          </a:p>
          <a:p>
            <a:pPr algn="ctr">
              <a:spcBef>
                <a:spcPct val="20000"/>
              </a:spcBef>
              <a:buClr>
                <a:schemeClr val="accent1"/>
              </a:buClr>
              <a:buSzPct val="75000"/>
            </a:pPr>
            <a:endParaRPr kumimoji="1" lang="en-US" sz="1400">
              <a:latin typeface="Verdana" pitchFamily="34" charset="0"/>
            </a:endParaRPr>
          </a:p>
        </p:txBody>
      </p:sp>
      <p:sp>
        <p:nvSpPr>
          <p:cNvPr id="549911" name="Text Box 23"/>
          <p:cNvSpPr txBox="1">
            <a:spLocks noChangeArrowheads="1"/>
          </p:cNvSpPr>
          <p:nvPr/>
        </p:nvSpPr>
        <p:spPr bwMode="auto">
          <a:xfrm>
            <a:off x="3384550" y="3748088"/>
            <a:ext cx="412750" cy="366712"/>
          </a:xfrm>
          <a:prstGeom prst="rect">
            <a:avLst/>
          </a:prstGeom>
          <a:noFill/>
          <a:ln w="9525">
            <a:noFill/>
            <a:miter lim="800000"/>
            <a:headEnd/>
            <a:tailEnd/>
          </a:ln>
          <a:effectLst/>
        </p:spPr>
        <p:txBody>
          <a:bodyPr>
            <a:spAutoFit/>
          </a:bodyPr>
          <a:lstStyle/>
          <a:p>
            <a:pPr eaLnBrk="1" hangingPunct="1">
              <a:spcBef>
                <a:spcPct val="50000"/>
              </a:spcBef>
            </a:pPr>
            <a:r>
              <a:rPr lang="en-US">
                <a:latin typeface="Verdana" pitchFamily="34" charset="0"/>
              </a:rPr>
              <a:t>…</a:t>
            </a:r>
          </a:p>
        </p:txBody>
      </p:sp>
      <p:sp>
        <p:nvSpPr>
          <p:cNvPr id="549912" name="Text Box 24"/>
          <p:cNvSpPr txBox="1">
            <a:spLocks noChangeArrowheads="1"/>
          </p:cNvSpPr>
          <p:nvPr/>
        </p:nvSpPr>
        <p:spPr bwMode="auto">
          <a:xfrm>
            <a:off x="6026150" y="3733800"/>
            <a:ext cx="41275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Verdana" pitchFamily="34" charset="0"/>
              </a:rPr>
              <a:t>…</a:t>
            </a:r>
          </a:p>
        </p:txBody>
      </p:sp>
      <p:sp>
        <p:nvSpPr>
          <p:cNvPr id="549913" name="AutoShape 25"/>
          <p:cNvSpPr>
            <a:spLocks noChangeArrowheads="1"/>
          </p:cNvSpPr>
          <p:nvPr/>
        </p:nvSpPr>
        <p:spPr bwMode="auto">
          <a:xfrm>
            <a:off x="6769100" y="4800600"/>
            <a:ext cx="2228850" cy="990600"/>
          </a:xfrm>
          <a:prstGeom prst="foldedCorner">
            <a:avLst>
              <a:gd name="adj" fmla="val 12500"/>
            </a:avLst>
          </a:prstGeom>
          <a:solidFill>
            <a:srgbClr val="FF6600"/>
          </a:solidFill>
          <a:ln w="15875">
            <a:solidFill>
              <a:schemeClr val="tx1"/>
            </a:solidFill>
            <a:round/>
            <a:headEnd/>
            <a:tailEnd/>
          </a:ln>
          <a:effectLst/>
        </p:spPr>
        <p:txBody>
          <a:bodyPr wrap="none" lIns="0" tIns="54000" rIns="0" bIns="54000" anchor="ctr"/>
          <a:lstStyle/>
          <a:p>
            <a:pPr eaLnBrk="1" hangingPunct="1">
              <a:spcBef>
                <a:spcPct val="50000"/>
              </a:spcBef>
            </a:pPr>
            <a:endParaRPr lang="en-US" sz="1100" b="1">
              <a:latin typeface="Courier" pitchFamily="49" charset="0"/>
            </a:endParaRPr>
          </a:p>
          <a:p>
            <a:pPr eaLnBrk="1" hangingPunct="1">
              <a:spcBef>
                <a:spcPct val="50000"/>
              </a:spcBef>
            </a:pPr>
            <a:r>
              <a:rPr lang="en-US" sz="1100" b="1">
                <a:latin typeface="Courier" pitchFamily="49" charset="0"/>
              </a:rPr>
              <a:t> Construct </a:t>
            </a:r>
            <a:r>
              <a:rPr lang="en-US" sz="1100" i="1">
                <a:latin typeface="Courier" pitchFamily="49" charset="0"/>
              </a:rPr>
              <a:t>Castle</a:t>
            </a:r>
          </a:p>
          <a:p>
            <a:pPr eaLnBrk="1" hangingPunct="1">
              <a:spcBef>
                <a:spcPct val="50000"/>
              </a:spcBef>
            </a:pPr>
            <a:r>
              <a:rPr lang="en-US" sz="1100" b="1">
                <a:latin typeface="Courier" pitchFamily="49" charset="0"/>
              </a:rPr>
              <a:t> Train </a:t>
            </a:r>
            <a:r>
              <a:rPr lang="en-US" sz="1100" i="1">
                <a:latin typeface="Courier" pitchFamily="49" charset="0"/>
              </a:rPr>
              <a:t>30 workers</a:t>
            </a:r>
          </a:p>
          <a:p>
            <a:pPr eaLnBrk="1" hangingPunct="1">
              <a:spcBef>
                <a:spcPct val="50000"/>
              </a:spcBef>
            </a:pPr>
            <a:r>
              <a:rPr lang="en-US" sz="1100" b="1">
                <a:latin typeface="Courier" pitchFamily="49" charset="0"/>
              </a:rPr>
              <a:t> </a:t>
            </a:r>
          </a:p>
        </p:txBody>
      </p:sp>
      <p:sp>
        <p:nvSpPr>
          <p:cNvPr id="549914" name="AutoShape 26"/>
          <p:cNvSpPr>
            <a:spLocks noChangeArrowheads="1"/>
          </p:cNvSpPr>
          <p:nvPr/>
        </p:nvSpPr>
        <p:spPr bwMode="auto">
          <a:xfrm>
            <a:off x="7099300" y="5334000"/>
            <a:ext cx="2228850" cy="1066800"/>
          </a:xfrm>
          <a:prstGeom prst="foldedCorner">
            <a:avLst>
              <a:gd name="adj" fmla="val 12500"/>
            </a:avLst>
          </a:prstGeom>
          <a:solidFill>
            <a:srgbClr val="FF66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Attack </a:t>
            </a:r>
            <a:r>
              <a:rPr lang="en-US" sz="1100" i="1">
                <a:latin typeface="Courier" pitchFamily="49" charset="0"/>
              </a:rPr>
              <a:t>with 10 Knights</a:t>
            </a:r>
          </a:p>
          <a:p>
            <a:pPr eaLnBrk="1" hangingPunct="1">
              <a:spcBef>
                <a:spcPct val="50000"/>
              </a:spcBef>
            </a:pPr>
            <a:r>
              <a:rPr lang="en-US" sz="1100" b="1">
                <a:latin typeface="Courier" pitchFamily="49" charset="0"/>
              </a:rPr>
              <a:t> Research </a:t>
            </a:r>
            <a:r>
              <a:rPr lang="en-US" sz="1100" i="1">
                <a:latin typeface="Courier" pitchFamily="49" charset="0"/>
              </a:rPr>
              <a:t>magic spell</a:t>
            </a:r>
          </a:p>
          <a:p>
            <a:pPr eaLnBrk="1" hangingPunct="1">
              <a:spcBef>
                <a:spcPct val="50000"/>
              </a:spcBef>
            </a:pPr>
            <a:r>
              <a:rPr lang="en-US" sz="1100" b="1">
                <a:latin typeface="Courier" pitchFamily="49" charset="0"/>
              </a:rPr>
              <a:t> Defend </a:t>
            </a:r>
            <a:r>
              <a:rPr lang="en-US" sz="1100" i="1">
                <a:latin typeface="Courier" pitchFamily="49" charset="0"/>
              </a:rPr>
              <a:t>with 2 Mages</a:t>
            </a:r>
          </a:p>
          <a:p>
            <a:pPr eaLnBrk="1" hangingPunct="1">
              <a:spcBef>
                <a:spcPct val="50000"/>
              </a:spcBef>
            </a:pPr>
            <a:r>
              <a:rPr lang="en-US" sz="1100" i="1">
                <a:latin typeface="Courier" pitchFamily="49" charset="0"/>
              </a:rPr>
              <a:t> </a:t>
            </a:r>
            <a:r>
              <a:rPr lang="en-US" sz="1100" b="1">
                <a:latin typeface="Courier" pitchFamily="49" charset="0"/>
              </a:rPr>
              <a:t>Construct </a:t>
            </a:r>
            <a:r>
              <a:rPr lang="en-US" sz="1100" i="1">
                <a:latin typeface="Courier" pitchFamily="49" charset="0"/>
              </a:rPr>
              <a:t>Guard tower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6E5B72FE-DC56-49AE-A145-F70922747540}" type="slidenum">
              <a:rPr lang="en-US"/>
              <a:pPr/>
              <a:t>22</a:t>
            </a:fld>
            <a:endParaRPr lang="en-US"/>
          </a:p>
        </p:txBody>
      </p:sp>
      <p:sp>
        <p:nvSpPr>
          <p:cNvPr id="550914" name="Rectangle 2"/>
          <p:cNvSpPr>
            <a:spLocks noChangeArrowheads="1"/>
          </p:cNvSpPr>
          <p:nvPr/>
        </p:nvSpPr>
        <p:spPr bwMode="auto">
          <a:xfrm>
            <a:off x="742950" y="228600"/>
            <a:ext cx="8420100" cy="762000"/>
          </a:xfrm>
          <a:prstGeom prst="rect">
            <a:avLst/>
          </a:prstGeom>
          <a:noFill/>
          <a:ln w="9525">
            <a:noFill/>
            <a:miter lim="800000"/>
            <a:headEnd/>
            <a:tailEnd/>
          </a:ln>
          <a:effectLst/>
        </p:spPr>
        <p:txBody>
          <a:bodyPr anchor="ctr"/>
          <a:lstStyle/>
          <a:p>
            <a:pPr algn="ctr" eaLnBrk="1" hangingPunct="1"/>
            <a:endParaRPr lang="en-US" sz="4400">
              <a:solidFill>
                <a:schemeClr val="tx2"/>
              </a:solidFill>
              <a:latin typeface="Times New Roman" pitchFamily="18" charset="0"/>
            </a:endParaRPr>
          </a:p>
        </p:txBody>
      </p:sp>
      <p:sp>
        <p:nvSpPr>
          <p:cNvPr id="550915" name="Text Box 3"/>
          <p:cNvSpPr txBox="1">
            <a:spLocks noChangeArrowheads="1"/>
          </p:cNvSpPr>
          <p:nvPr/>
        </p:nvSpPr>
        <p:spPr bwMode="auto">
          <a:xfrm>
            <a:off x="4457700" y="1828800"/>
            <a:ext cx="189865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Times New Roman" pitchFamily="18" charset="0"/>
              </a:rPr>
              <a:t>State abstraction</a:t>
            </a:r>
          </a:p>
        </p:txBody>
      </p:sp>
      <p:sp>
        <p:nvSpPr>
          <p:cNvPr id="550916" name="AutoShape 4"/>
          <p:cNvSpPr>
            <a:spLocks noChangeArrowheads="1"/>
          </p:cNvSpPr>
          <p:nvPr/>
        </p:nvSpPr>
        <p:spPr bwMode="auto">
          <a:xfrm rot="-10800000">
            <a:off x="4540250" y="2209800"/>
            <a:ext cx="1238250" cy="381000"/>
          </a:xfrm>
          <a:prstGeom prst="rightArrow">
            <a:avLst>
              <a:gd name="adj1" fmla="val 26667"/>
              <a:gd name="adj2" fmla="val 81250"/>
            </a:avLst>
          </a:prstGeom>
          <a:solidFill>
            <a:srgbClr val="FF0000"/>
          </a:solidFill>
          <a:ln w="9525">
            <a:solidFill>
              <a:schemeClr val="tx1"/>
            </a:solidFill>
            <a:miter lim="800000"/>
            <a:headEnd/>
            <a:tailEnd/>
          </a:ln>
          <a:effectLst/>
        </p:spPr>
        <p:txBody>
          <a:bodyPr wrap="none" anchor="ctr"/>
          <a:lstStyle/>
          <a:p>
            <a:endParaRPr lang="en-US"/>
          </a:p>
        </p:txBody>
      </p:sp>
      <p:sp>
        <p:nvSpPr>
          <p:cNvPr id="550917" name="AutoShape 5"/>
          <p:cNvSpPr>
            <a:spLocks noChangeArrowheads="1"/>
          </p:cNvSpPr>
          <p:nvPr/>
        </p:nvSpPr>
        <p:spPr bwMode="auto">
          <a:xfrm rot="-5400377">
            <a:off x="2428875" y="3489325"/>
            <a:ext cx="838200" cy="412750"/>
          </a:xfrm>
          <a:prstGeom prst="rightArrow">
            <a:avLst>
              <a:gd name="adj1" fmla="val 26667"/>
              <a:gd name="adj2" fmla="val 50769"/>
            </a:avLst>
          </a:prstGeom>
          <a:solidFill>
            <a:srgbClr val="FF0000"/>
          </a:solidFill>
          <a:ln w="9525">
            <a:solidFill>
              <a:schemeClr val="tx1"/>
            </a:solidFill>
            <a:miter lim="800000"/>
            <a:headEnd/>
            <a:tailEnd/>
          </a:ln>
          <a:effectLst/>
        </p:spPr>
        <p:txBody>
          <a:bodyPr vert="eaVert" wrap="none" anchor="ctr"/>
          <a:lstStyle/>
          <a:p>
            <a:pPr algn="ctr" eaLnBrk="1" hangingPunct="1"/>
            <a:endParaRPr lang="en-US">
              <a:latin typeface="Verdana" pitchFamily="34" charset="0"/>
            </a:endParaRPr>
          </a:p>
        </p:txBody>
      </p:sp>
      <p:sp>
        <p:nvSpPr>
          <p:cNvPr id="550918" name="Rectangle 6"/>
          <p:cNvSpPr>
            <a:spLocks noGrp="1" noChangeArrowheads="1"/>
          </p:cNvSpPr>
          <p:nvPr>
            <p:ph type="title"/>
          </p:nvPr>
        </p:nvSpPr>
        <p:spPr/>
        <p:txBody>
          <a:bodyPr/>
          <a:lstStyle/>
          <a:p>
            <a:pPr algn="ctr"/>
            <a:r>
              <a:rPr lang="en-US" sz="4600">
                <a:latin typeface="Times New Roman" pitchFamily="18" charset="0"/>
              </a:rPr>
              <a:t>Domain Knowledge in Wargus</a:t>
            </a:r>
          </a:p>
        </p:txBody>
      </p:sp>
      <p:pic>
        <p:nvPicPr>
          <p:cNvPr id="550919" name="Picture 7" descr="smallmap_screenshot"/>
          <p:cNvPicPr>
            <a:picLocks noChangeAspect="1" noChangeArrowheads="1"/>
          </p:cNvPicPr>
          <p:nvPr/>
        </p:nvPicPr>
        <p:blipFill>
          <a:blip r:embed="rId3" cstate="print">
            <a:lum bright="12000" contrast="32000"/>
          </a:blip>
          <a:srcRect/>
          <a:stretch>
            <a:fillRect/>
          </a:stretch>
        </p:blipFill>
        <p:spPr bwMode="auto">
          <a:xfrm>
            <a:off x="1898650" y="1524000"/>
            <a:ext cx="2393950" cy="1674813"/>
          </a:xfrm>
          <a:prstGeom prst="rect">
            <a:avLst/>
          </a:prstGeom>
          <a:noFill/>
          <a:ln w="22225">
            <a:solidFill>
              <a:schemeClr val="tx1"/>
            </a:solidFill>
            <a:miter lim="800000"/>
            <a:headEnd/>
            <a:tailEnd/>
          </a:ln>
          <a:effectLst/>
        </p:spPr>
      </p:pic>
      <p:pic>
        <p:nvPicPr>
          <p:cNvPr id="550920" name="Picture 8" descr="dknowledge"/>
          <p:cNvPicPr>
            <a:picLocks noChangeAspect="1" noChangeArrowheads="1"/>
          </p:cNvPicPr>
          <p:nvPr/>
        </p:nvPicPr>
        <p:blipFill>
          <a:blip r:embed="rId4" cstate="print"/>
          <a:srcRect/>
          <a:stretch>
            <a:fillRect/>
          </a:stretch>
        </p:blipFill>
        <p:spPr bwMode="auto">
          <a:xfrm>
            <a:off x="1073150" y="3886200"/>
            <a:ext cx="4292600" cy="2544763"/>
          </a:xfrm>
          <a:prstGeom prst="rect">
            <a:avLst/>
          </a:prstGeom>
          <a:noFill/>
          <a:ln w="9525">
            <a:noFill/>
            <a:miter lim="800000"/>
            <a:headEnd/>
            <a:tailEnd/>
          </a:ln>
        </p:spPr>
      </p:pic>
      <p:sp>
        <p:nvSpPr>
          <p:cNvPr id="550921" name="Text Box 9"/>
          <p:cNvSpPr txBox="1">
            <a:spLocks noChangeArrowheads="1"/>
          </p:cNvSpPr>
          <p:nvPr/>
        </p:nvSpPr>
        <p:spPr bwMode="auto">
          <a:xfrm>
            <a:off x="3054350" y="3352800"/>
            <a:ext cx="2559050" cy="396875"/>
          </a:xfrm>
          <a:prstGeom prst="rect">
            <a:avLst/>
          </a:prstGeom>
          <a:noFill/>
          <a:ln w="9525">
            <a:noFill/>
            <a:miter lim="800000"/>
            <a:headEnd/>
            <a:tailEnd/>
          </a:ln>
          <a:effectLst/>
        </p:spPr>
        <p:txBody>
          <a:bodyPr>
            <a:spAutoFit/>
          </a:bodyPr>
          <a:lstStyle/>
          <a:p>
            <a:pPr eaLnBrk="1" hangingPunct="1">
              <a:spcBef>
                <a:spcPct val="50000"/>
              </a:spcBef>
            </a:pPr>
            <a:r>
              <a:rPr lang="en-US" sz="2000">
                <a:latin typeface="Times New Roman" pitchFamily="18" charset="0"/>
              </a:rPr>
              <a:t>Decision abstraction</a:t>
            </a:r>
          </a:p>
        </p:txBody>
      </p:sp>
      <p:pic>
        <p:nvPicPr>
          <p:cNvPr id="550922" name="Picture 10" descr="StateDiagram_Wargus"/>
          <p:cNvPicPr>
            <a:picLocks noChangeAspect="1" noChangeArrowheads="1"/>
          </p:cNvPicPr>
          <p:nvPr/>
        </p:nvPicPr>
        <p:blipFill>
          <a:blip r:embed="rId5" cstate="print"/>
          <a:srcRect/>
          <a:stretch>
            <a:fillRect/>
          </a:stretch>
        </p:blipFill>
        <p:spPr bwMode="auto">
          <a:xfrm>
            <a:off x="6191250" y="1524000"/>
            <a:ext cx="2806700" cy="4953000"/>
          </a:xfrm>
          <a:prstGeom prst="rect">
            <a:avLst/>
          </a:prstGeom>
          <a:noFill/>
        </p:spPr>
      </p:pic>
      <p:sp>
        <p:nvSpPr>
          <p:cNvPr id="550923" name="Text Box 11"/>
          <p:cNvSpPr txBox="1">
            <a:spLocks noChangeArrowheads="1"/>
          </p:cNvSpPr>
          <p:nvPr/>
        </p:nvSpPr>
        <p:spPr bwMode="auto">
          <a:xfrm rot="20707555">
            <a:off x="577850" y="2598738"/>
            <a:ext cx="8580438" cy="1076325"/>
          </a:xfrm>
          <a:prstGeom prst="rect">
            <a:avLst/>
          </a:prstGeom>
          <a:solidFill>
            <a:srgbClr val="FFFF00"/>
          </a:solidFill>
          <a:ln w="9525">
            <a:solidFill>
              <a:schemeClr val="tx1"/>
            </a:solidFill>
            <a:miter lim="800000"/>
            <a:headEnd/>
            <a:tailEnd/>
          </a:ln>
          <a:effectLst/>
        </p:spPr>
        <p:txBody>
          <a:bodyPr>
            <a:spAutoFit/>
          </a:bodyPr>
          <a:lstStyle/>
          <a:p>
            <a:pPr algn="ctr" eaLnBrk="1" hangingPunct="1">
              <a:spcBef>
                <a:spcPct val="50000"/>
              </a:spcBef>
            </a:pPr>
            <a:r>
              <a:rPr lang="en-US" sz="3200" b="1">
                <a:latin typeface="Times New Roman" pitchFamily="18" charset="0"/>
              </a:rPr>
              <a:t> Dynamic Scripting learns to win efficiently against static opponents! </a:t>
            </a:r>
            <a:r>
              <a:rPr lang="en-US" sz="2600"/>
              <a:t>(Ponsen </a:t>
            </a:r>
            <a:r>
              <a:rPr lang="en-US" sz="2600" i="1"/>
              <a:t>et al</a:t>
            </a:r>
            <a:r>
              <a:rPr lang="en-US" sz="2600"/>
              <a:t>. 2004)</a:t>
            </a:r>
            <a:endParaRPr lang="en-US" sz="3200" b="1">
              <a:latin typeface="Times New Roman" pitchFamily="18" charset="0"/>
            </a:endParaRPr>
          </a:p>
        </p:txBody>
      </p:sp>
      <p:sp>
        <p:nvSpPr>
          <p:cNvPr id="550924" name="Text Box 12"/>
          <p:cNvSpPr txBox="1">
            <a:spLocks noChangeArrowheads="1"/>
          </p:cNvSpPr>
          <p:nvPr/>
        </p:nvSpPr>
        <p:spPr bwMode="auto">
          <a:xfrm rot="20707555">
            <a:off x="2451100" y="2108200"/>
            <a:ext cx="1428750" cy="406400"/>
          </a:xfrm>
          <a:prstGeom prst="rect">
            <a:avLst/>
          </a:prstGeom>
          <a:solidFill>
            <a:srgbClr val="FF0000"/>
          </a:solidFill>
          <a:ln w="9525">
            <a:solidFill>
              <a:schemeClr val="tx1"/>
            </a:solidFill>
            <a:miter lim="800000"/>
            <a:headEnd/>
            <a:tailEnd/>
          </a:ln>
          <a:effectLst/>
        </p:spPr>
        <p:txBody>
          <a:bodyPr>
            <a:spAutoFit/>
          </a:bodyPr>
          <a:lstStyle/>
          <a:p>
            <a:pPr algn="ctr" eaLnBrk="1" hangingPunct="1">
              <a:spcBef>
                <a:spcPct val="50000"/>
              </a:spcBef>
            </a:pPr>
            <a:r>
              <a:rPr lang="en-US" sz="2000" b="1">
                <a:solidFill>
                  <a:schemeClr val="bg1"/>
                </a:solidFill>
                <a:latin typeface="Times New Roman" pitchFamily="18" charset="0"/>
              </a:rPr>
              <a:t>complex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0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2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B0EB090-92EE-48CC-A025-F71FC10CC5CE}" type="slidenum">
              <a:rPr lang="en-US"/>
              <a:pPr/>
              <a:t>23</a:t>
            </a:fld>
            <a:endParaRPr lang="en-US"/>
          </a:p>
        </p:txBody>
      </p:sp>
      <p:sp>
        <p:nvSpPr>
          <p:cNvPr id="418818" name="Rectangle 2"/>
          <p:cNvSpPr>
            <a:spLocks noGrp="1" noChangeArrowheads="1"/>
          </p:cNvSpPr>
          <p:nvPr>
            <p:ph type="title"/>
          </p:nvPr>
        </p:nvSpPr>
        <p:spPr/>
        <p:txBody>
          <a:bodyPr/>
          <a:lstStyle/>
          <a:p>
            <a:r>
              <a:rPr lang="en-GB"/>
              <a:t>Rules in Rulebases</a:t>
            </a:r>
          </a:p>
        </p:txBody>
      </p:sp>
      <p:sp>
        <p:nvSpPr>
          <p:cNvPr id="418819" name="Rectangle 3"/>
          <p:cNvSpPr>
            <a:spLocks noGrp="1" noChangeArrowheads="1"/>
          </p:cNvSpPr>
          <p:nvPr>
            <p:ph type="body" idx="1"/>
          </p:nvPr>
        </p:nvSpPr>
        <p:spPr/>
        <p:txBody>
          <a:bodyPr/>
          <a:lstStyle/>
          <a:p>
            <a:r>
              <a:rPr lang="en-US"/>
              <a:t>12 Build rules</a:t>
            </a:r>
          </a:p>
          <a:p>
            <a:r>
              <a:rPr lang="en-US"/>
              <a:t>9 Research rules</a:t>
            </a:r>
          </a:p>
          <a:p>
            <a:r>
              <a:rPr lang="en-US"/>
              <a:t>4 Economy rules</a:t>
            </a:r>
          </a:p>
          <a:p>
            <a:r>
              <a:rPr lang="en-US"/>
              <a:t>25 Combat rules</a:t>
            </a:r>
          </a:p>
          <a:p>
            <a:endParaRPr lang="en-US"/>
          </a:p>
          <a:p>
            <a:pPr>
              <a:buFont typeface="Wingdings" pitchFamily="2" charset="2"/>
              <a:buNone/>
            </a:pPr>
            <a:endParaRPr lang="en-US"/>
          </a:p>
        </p:txBody>
      </p:sp>
      <p:sp>
        <p:nvSpPr>
          <p:cNvPr id="418821" name="AutoShape 5"/>
          <p:cNvSpPr>
            <a:spLocks noChangeArrowheads="1"/>
          </p:cNvSpPr>
          <p:nvPr/>
        </p:nvSpPr>
        <p:spPr bwMode="auto">
          <a:xfrm>
            <a:off x="5257800" y="1905000"/>
            <a:ext cx="3581400" cy="2590800"/>
          </a:xfrm>
          <a:prstGeom prst="foldedCorner">
            <a:avLst>
              <a:gd name="adj" fmla="val 12500"/>
            </a:avLst>
          </a:prstGeom>
          <a:solidFill>
            <a:srgbClr val="FFCC00"/>
          </a:solidFill>
          <a:ln w="15875">
            <a:solidFill>
              <a:schemeClr val="tx1"/>
            </a:solidFill>
            <a:round/>
            <a:headEnd/>
            <a:tailEnd/>
          </a:ln>
          <a:effectLst/>
        </p:spPr>
        <p:txBody>
          <a:bodyPr wrap="none" anchor="ctr"/>
          <a:lstStyle/>
          <a:p>
            <a:pPr eaLnBrk="1" hangingPunct="1">
              <a:spcBef>
                <a:spcPct val="50000"/>
              </a:spcBef>
            </a:pPr>
            <a:endParaRPr lang="en-US" b="1"/>
          </a:p>
          <a:p>
            <a:pPr eaLnBrk="1" hangingPunct="1">
              <a:spcBef>
                <a:spcPct val="50000"/>
              </a:spcBef>
            </a:pPr>
            <a:r>
              <a:rPr lang="en-US" b="1"/>
              <a:t>AiNeed(AiBarracks)</a:t>
            </a:r>
          </a:p>
          <a:p>
            <a:pPr eaLnBrk="1" hangingPunct="1">
              <a:spcBef>
                <a:spcPct val="50000"/>
              </a:spcBef>
            </a:pPr>
            <a:r>
              <a:rPr lang="en-US" b="1"/>
              <a:t>AiResearch(AiUpgradeArmor1)</a:t>
            </a:r>
          </a:p>
          <a:p>
            <a:pPr eaLnBrk="1" hangingPunct="1">
              <a:spcBef>
                <a:spcPct val="50000"/>
              </a:spcBef>
            </a:pPr>
            <a:r>
              <a:rPr lang="en-US" b="1"/>
              <a:t>AiNeed(AiWorker)</a:t>
            </a:r>
          </a:p>
          <a:p>
            <a:pPr eaLnBrk="1" hangingPunct="1">
              <a:spcBef>
                <a:spcPct val="50000"/>
              </a:spcBef>
            </a:pPr>
            <a:r>
              <a:rPr lang="en-US" b="1"/>
              <a:t>AiForce(1, {AiSoldier, 9})</a:t>
            </a:r>
          </a:p>
          <a:p>
            <a:r>
              <a:rPr lang="en-US" b="1"/>
              <a:t>AiWaitForce(1)</a:t>
            </a:r>
          </a:p>
          <a:p>
            <a:r>
              <a:rPr lang="en-US" b="1"/>
              <a:t>AiAttackWithForce(1)</a:t>
            </a:r>
          </a:p>
          <a:p>
            <a:pPr eaLnBrk="1" hangingPunct="1">
              <a:spcBef>
                <a:spcPct val="50000"/>
              </a:spcBef>
            </a:pPr>
            <a:endParaRPr lang="en-US" sz="1400" b="1">
              <a:latin typeface="Courier"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8928911-600E-45EF-BBA6-D3DDA5F138B1}" type="slidenum">
              <a:rPr lang="en-US"/>
              <a:pPr/>
              <a:t>24</a:t>
            </a:fld>
            <a:endParaRPr lang="en-US"/>
          </a:p>
        </p:txBody>
      </p:sp>
      <p:sp>
        <p:nvSpPr>
          <p:cNvPr id="359426" name="Rectangle 2"/>
          <p:cNvSpPr>
            <a:spLocks noGrp="1" noChangeArrowheads="1"/>
          </p:cNvSpPr>
          <p:nvPr>
            <p:ph type="title"/>
          </p:nvPr>
        </p:nvSpPr>
        <p:spPr/>
        <p:txBody>
          <a:bodyPr/>
          <a:lstStyle/>
          <a:p>
            <a:r>
              <a:rPr lang="en-GB"/>
              <a:t>Tactics</a:t>
            </a:r>
          </a:p>
        </p:txBody>
      </p:sp>
      <p:sp>
        <p:nvSpPr>
          <p:cNvPr id="359427" name="Rectangle 3"/>
          <p:cNvSpPr>
            <a:spLocks noGrp="1" noChangeArrowheads="1"/>
          </p:cNvSpPr>
          <p:nvPr>
            <p:ph type="body" idx="1"/>
          </p:nvPr>
        </p:nvSpPr>
        <p:spPr>
          <a:xfrm>
            <a:off x="685800" y="1752600"/>
            <a:ext cx="8915400" cy="3886200"/>
          </a:xfrm>
        </p:spPr>
        <p:txBody>
          <a:bodyPr/>
          <a:lstStyle/>
          <a:p>
            <a:r>
              <a:rPr lang="en-US"/>
              <a:t>Two `balanced’ tactics</a:t>
            </a:r>
          </a:p>
          <a:p>
            <a:pPr lvl="1"/>
            <a:r>
              <a:rPr lang="en-US"/>
              <a:t>Small Balanced Land Attack (SBLA)</a:t>
            </a:r>
          </a:p>
          <a:p>
            <a:pPr lvl="1"/>
            <a:r>
              <a:rPr lang="en-US"/>
              <a:t>Large Balanced Land Attack (LBLA)</a:t>
            </a:r>
          </a:p>
          <a:p>
            <a:r>
              <a:rPr lang="en-US"/>
              <a:t>Two `rush’ tactics</a:t>
            </a:r>
          </a:p>
          <a:p>
            <a:pPr lvl="1"/>
            <a:r>
              <a:rPr lang="en-US"/>
              <a:t>Soldier Rush (SR)</a:t>
            </a:r>
          </a:p>
          <a:p>
            <a:pPr lvl="1"/>
            <a:r>
              <a:rPr lang="en-US"/>
              <a:t>Knight Rush (KR)</a:t>
            </a:r>
          </a:p>
        </p:txBody>
      </p:sp>
      <p:pic>
        <p:nvPicPr>
          <p:cNvPr id="359428" name="Picture 4" descr="Maps"/>
          <p:cNvPicPr>
            <a:picLocks noChangeAspect="1" noChangeArrowheads="1"/>
          </p:cNvPicPr>
          <p:nvPr/>
        </p:nvPicPr>
        <p:blipFill>
          <a:blip r:embed="rId3" cstate="print"/>
          <a:srcRect/>
          <a:stretch>
            <a:fillRect/>
          </a:stretch>
        </p:blipFill>
        <p:spPr bwMode="auto">
          <a:xfrm>
            <a:off x="4648200" y="3471863"/>
            <a:ext cx="5105400" cy="323373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02258D3-B4C5-44B8-A34A-18F97805938D}" type="slidenum">
              <a:rPr lang="en-US"/>
              <a:pPr/>
              <a:t>25</a:t>
            </a:fld>
            <a:endParaRPr lang="en-US"/>
          </a:p>
        </p:txBody>
      </p:sp>
      <p:sp>
        <p:nvSpPr>
          <p:cNvPr id="427010" name="Rectangle 2"/>
          <p:cNvSpPr>
            <a:spLocks noGrp="1" noChangeArrowheads="1"/>
          </p:cNvSpPr>
          <p:nvPr>
            <p:ph type="title"/>
          </p:nvPr>
        </p:nvSpPr>
        <p:spPr/>
        <p:txBody>
          <a:bodyPr/>
          <a:lstStyle/>
          <a:p>
            <a:r>
              <a:rPr lang="en-GB"/>
              <a:t>Dynamic Scripting Test</a:t>
            </a:r>
          </a:p>
        </p:txBody>
      </p:sp>
      <p:sp>
        <p:nvSpPr>
          <p:cNvPr id="427011" name="Rectangle 3"/>
          <p:cNvSpPr>
            <a:spLocks noGrp="1" noChangeArrowheads="1"/>
          </p:cNvSpPr>
          <p:nvPr>
            <p:ph type="body" idx="1"/>
          </p:nvPr>
        </p:nvSpPr>
        <p:spPr/>
        <p:txBody>
          <a:bodyPr/>
          <a:lstStyle/>
          <a:p>
            <a:r>
              <a:rPr lang="en-US"/>
              <a:t>Dynamic player (using dynamic scripting) plays 100 consecutive games against static player</a:t>
            </a:r>
          </a:p>
          <a:p>
            <a:r>
              <a:rPr lang="en-US"/>
              <a:t>Randomisation Turning Point (RTP): First game that dynamic player outperforms static player with 90% probability according to a randomisation test (Cohen, 1995)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3"/>
          <p:cNvSpPr>
            <a:spLocks noGrp="1"/>
          </p:cNvSpPr>
          <p:nvPr>
            <p:ph type="sldNum" sz="quarter" idx="10"/>
          </p:nvPr>
        </p:nvSpPr>
        <p:spPr/>
        <p:txBody>
          <a:bodyPr/>
          <a:lstStyle/>
          <a:p>
            <a:fld id="{798CFE5E-7624-494F-B9C8-96C431CF057A}" type="slidenum">
              <a:rPr lang="en-US"/>
              <a:pPr/>
              <a:t>26</a:t>
            </a:fld>
            <a:endParaRPr lang="en-US"/>
          </a:p>
        </p:txBody>
      </p:sp>
      <p:sp>
        <p:nvSpPr>
          <p:cNvPr id="505858" name="Rectangle 2"/>
          <p:cNvSpPr>
            <a:spLocks noGrp="1" noChangeArrowheads="1"/>
          </p:cNvSpPr>
          <p:nvPr>
            <p:ph type="title"/>
          </p:nvPr>
        </p:nvSpPr>
        <p:spPr/>
        <p:txBody>
          <a:bodyPr/>
          <a:lstStyle/>
          <a:p>
            <a:r>
              <a:rPr lang="en-US"/>
              <a:t>Dynamic Scripting RTP Results</a:t>
            </a:r>
          </a:p>
        </p:txBody>
      </p:sp>
      <p:graphicFrame>
        <p:nvGraphicFramePr>
          <p:cNvPr id="505859" name="Group 3"/>
          <p:cNvGraphicFramePr>
            <a:graphicFrameLocks noGrp="1"/>
          </p:cNvGraphicFramePr>
          <p:nvPr/>
        </p:nvGraphicFramePr>
        <p:xfrm>
          <a:off x="152400" y="1905000"/>
          <a:ext cx="9525000" cy="3429000"/>
        </p:xfrm>
        <a:graphic>
          <a:graphicData uri="http://schemas.openxmlformats.org/drawingml/2006/table">
            <a:tbl>
              <a:tblPr/>
              <a:tblGrid>
                <a:gridCol w="1190625"/>
                <a:gridCol w="1190625"/>
                <a:gridCol w="1192213"/>
                <a:gridCol w="1189037"/>
                <a:gridCol w="1190625"/>
                <a:gridCol w="1190625"/>
                <a:gridCol w="1190625"/>
                <a:gridCol w="1190625"/>
              </a:tblGrid>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Tactic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Tests</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Low</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High</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Avg.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Med.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&gt;100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Won</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SBLA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31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99</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50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39</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59.3</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LBLA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21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49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47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60.2</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SR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1.2</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KR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2.3</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05919" name="Group 63"/>
          <p:cNvGrpSpPr>
            <a:grpSpLocks/>
          </p:cNvGrpSpPr>
          <p:nvPr/>
        </p:nvGrpSpPr>
        <p:grpSpPr bwMode="auto">
          <a:xfrm>
            <a:off x="1447800" y="2667000"/>
            <a:ext cx="7239000" cy="3603625"/>
            <a:chOff x="912" y="1680"/>
            <a:chExt cx="4560" cy="2270"/>
          </a:xfrm>
        </p:grpSpPr>
        <p:sp>
          <p:nvSpPr>
            <p:cNvPr id="505909" name="Text Box 53"/>
            <p:cNvSpPr txBox="1">
              <a:spLocks noChangeArrowheads="1"/>
            </p:cNvSpPr>
            <p:nvPr/>
          </p:nvSpPr>
          <p:spPr bwMode="auto">
            <a:xfrm>
              <a:off x="912" y="3408"/>
              <a:ext cx="4560" cy="542"/>
            </a:xfrm>
            <a:prstGeom prst="rect">
              <a:avLst/>
            </a:prstGeom>
            <a:solidFill>
              <a:srgbClr val="C4A37E">
                <a:alpha val="89999"/>
              </a:srgbClr>
            </a:solidFill>
            <a:ln w="38100">
              <a:solidFill>
                <a:srgbClr val="715333"/>
              </a:solidFill>
              <a:miter lim="800000"/>
              <a:headEnd/>
              <a:tailEnd/>
            </a:ln>
            <a:effectLst/>
          </p:spPr>
          <p:txBody>
            <a:bodyPr>
              <a:spAutoFit/>
            </a:bodyPr>
            <a:lstStyle/>
            <a:p>
              <a:pPr>
                <a:spcBef>
                  <a:spcPct val="50000"/>
                </a:spcBef>
              </a:pPr>
              <a:r>
                <a:rPr lang="en-US" sz="2400" b="1"/>
                <a:t>Dynamic Scripting WORKS! It adapts efficiently against SBLA and LBLA</a:t>
              </a:r>
            </a:p>
          </p:txBody>
        </p:sp>
        <p:sp>
          <p:nvSpPr>
            <p:cNvPr id="505915" name="Rectangle 59"/>
            <p:cNvSpPr>
              <a:spLocks noChangeArrowheads="1"/>
            </p:cNvSpPr>
            <p:nvPr/>
          </p:nvSpPr>
          <p:spPr bwMode="auto">
            <a:xfrm>
              <a:off x="3302" y="1680"/>
              <a:ext cx="336" cy="672"/>
            </a:xfrm>
            <a:prstGeom prst="rect">
              <a:avLst/>
            </a:prstGeom>
            <a:noFill/>
            <a:ln w="25400">
              <a:solidFill>
                <a:srgbClr val="FF0000"/>
              </a:solidFill>
              <a:miter lim="800000"/>
              <a:headEnd/>
              <a:tailEnd/>
            </a:ln>
            <a:effectLst/>
          </p:spPr>
          <p:txBody>
            <a:bodyPr wrap="none" anchor="ctr"/>
            <a:lstStyle/>
            <a:p>
              <a:endParaRPr lang="en-US"/>
            </a:p>
          </p:txBody>
        </p:sp>
      </p:grpSp>
      <p:grpSp>
        <p:nvGrpSpPr>
          <p:cNvPr id="505918" name="Group 62"/>
          <p:cNvGrpSpPr>
            <a:grpSpLocks/>
          </p:cNvGrpSpPr>
          <p:nvPr/>
        </p:nvGrpSpPr>
        <p:grpSpPr bwMode="auto">
          <a:xfrm>
            <a:off x="1447800" y="4038600"/>
            <a:ext cx="7940675" cy="2232025"/>
            <a:chOff x="912" y="2544"/>
            <a:chExt cx="5002" cy="1406"/>
          </a:xfrm>
        </p:grpSpPr>
        <p:sp>
          <p:nvSpPr>
            <p:cNvPr id="505911" name="Text Box 55"/>
            <p:cNvSpPr txBox="1">
              <a:spLocks noChangeArrowheads="1"/>
            </p:cNvSpPr>
            <p:nvPr/>
          </p:nvSpPr>
          <p:spPr bwMode="auto">
            <a:xfrm>
              <a:off x="912" y="3408"/>
              <a:ext cx="4560" cy="542"/>
            </a:xfrm>
            <a:prstGeom prst="rect">
              <a:avLst/>
            </a:prstGeom>
            <a:solidFill>
              <a:srgbClr val="C4A37E">
                <a:alpha val="60001"/>
              </a:srgbClr>
            </a:solidFill>
            <a:ln w="38100">
              <a:solidFill>
                <a:srgbClr val="715333"/>
              </a:solidFill>
              <a:miter lim="800000"/>
              <a:headEnd/>
              <a:tailEnd/>
            </a:ln>
            <a:effectLst/>
          </p:spPr>
          <p:txBody>
            <a:bodyPr>
              <a:spAutoFit/>
            </a:bodyPr>
            <a:lstStyle/>
            <a:p>
              <a:pPr>
                <a:spcBef>
                  <a:spcPct val="50000"/>
                </a:spcBef>
              </a:pPr>
              <a:r>
                <a:rPr lang="en-US" sz="2400" b="1"/>
                <a:t>Dynamic Scripting is unable to adapt to the optimized tactics SR and KR</a:t>
              </a:r>
            </a:p>
          </p:txBody>
        </p:sp>
        <p:sp>
          <p:nvSpPr>
            <p:cNvPr id="505917" name="Rectangle 61"/>
            <p:cNvSpPr>
              <a:spLocks noChangeArrowheads="1"/>
            </p:cNvSpPr>
            <p:nvPr/>
          </p:nvSpPr>
          <p:spPr bwMode="auto">
            <a:xfrm>
              <a:off x="5530" y="2544"/>
              <a:ext cx="384" cy="672"/>
            </a:xfrm>
            <a:prstGeom prst="rect">
              <a:avLst/>
            </a:prstGeom>
            <a:noFill/>
            <a:ln w="25400">
              <a:solidFill>
                <a:srgbClr val="FF0000"/>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919"/>
                                        </p:tgtEl>
                                        <p:attrNameLst>
                                          <p:attrName>style.visibility</p:attrName>
                                        </p:attrNameLst>
                                      </p:cBhvr>
                                      <p:to>
                                        <p:strVal val="visible"/>
                                      </p:to>
                                    </p:set>
                                  </p:childTnLst>
                                  <p:subTnLst>
                                    <p:set>
                                      <p:cBhvr override="childStyle">
                                        <p:cTn dur="1" fill="hold" display="0" masterRel="nextClick" afterEffect="1"/>
                                        <p:tgtEl>
                                          <p:spTgt spid="5059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BB1251-0922-4EBC-826C-9CD58592E295}" type="slidenum">
              <a:rPr lang="en-US"/>
              <a:pPr/>
              <a:t>27</a:t>
            </a:fld>
            <a:endParaRPr lang="en-US"/>
          </a:p>
        </p:txBody>
      </p:sp>
      <p:sp>
        <p:nvSpPr>
          <p:cNvPr id="541698" name="Rectangle 2"/>
          <p:cNvSpPr>
            <a:spLocks noGrp="1" noChangeArrowheads="1"/>
          </p:cNvSpPr>
          <p:nvPr>
            <p:ph type="title"/>
          </p:nvPr>
        </p:nvSpPr>
        <p:spPr/>
        <p:txBody>
          <a:bodyPr/>
          <a:lstStyle/>
          <a:p>
            <a:r>
              <a:rPr lang="en-US"/>
              <a:t>Wargus Demo</a:t>
            </a:r>
          </a:p>
        </p:txBody>
      </p:sp>
      <p:pic>
        <p:nvPicPr>
          <p:cNvPr id="541699" name="Picture 3" descr="C:\Documents and Settings\Marc\Desktop\wg.jpg"/>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099300" y="6619876"/>
            <a:ext cx="2311400" cy="233363"/>
          </a:xfrm>
          <a:prstGeom prst="rect">
            <a:avLst/>
          </a:prstGeom>
        </p:spPr>
        <p:txBody>
          <a:bodyPr/>
          <a:lstStyle/>
          <a:p>
            <a:pPr>
              <a:defRPr/>
            </a:pPr>
            <a:fld id="{A0BCD5AC-F9F0-4DAB-AAD9-1AEC283C0D9C}" type="slidenum">
              <a:rPr lang="en-US" altLang="en-US"/>
              <a:pPr>
                <a:defRPr/>
              </a:pPr>
              <a:t>28</a:t>
            </a:fld>
            <a:endParaRPr lang="en-US" altLang="en-US"/>
          </a:p>
        </p:txBody>
      </p:sp>
      <p:sp>
        <p:nvSpPr>
          <p:cNvPr id="13315" name="Rectangle 2"/>
          <p:cNvSpPr>
            <a:spLocks noGrp="1" noChangeArrowheads="1"/>
          </p:cNvSpPr>
          <p:nvPr>
            <p:ph type="title"/>
          </p:nvPr>
        </p:nvSpPr>
        <p:spPr/>
        <p:txBody>
          <a:bodyPr/>
          <a:lstStyle/>
          <a:p>
            <a:pPr eaLnBrk="1" hangingPunct="1"/>
            <a:r>
              <a:rPr lang="en-US" dirty="0" smtClean="0"/>
              <a:t>Solution 3.3: Evolutionary Computation</a:t>
            </a:r>
          </a:p>
        </p:txBody>
      </p:sp>
      <p:sp>
        <p:nvSpPr>
          <p:cNvPr id="13316" name="Rectangle 3"/>
          <p:cNvSpPr>
            <a:spLocks noGrp="1" noChangeArrowheads="1"/>
          </p:cNvSpPr>
          <p:nvPr>
            <p:ph type="body" idx="1"/>
          </p:nvPr>
        </p:nvSpPr>
        <p:spPr/>
        <p:txBody>
          <a:bodyPr/>
          <a:lstStyle/>
          <a:p>
            <a:pPr eaLnBrk="1" hangingPunct="1"/>
            <a:r>
              <a:rPr lang="en-US" sz="2600" dirty="0" smtClean="0"/>
              <a:t>Dynamic Scripting was unable to cope with some tougher static opponents (Ponsen </a:t>
            </a:r>
            <a:r>
              <a:rPr lang="en-US" sz="2600" i="1" dirty="0" smtClean="0"/>
              <a:t>et al</a:t>
            </a:r>
            <a:r>
              <a:rPr lang="en-US" sz="2600" dirty="0" smtClean="0"/>
              <a:t>. 2004)</a:t>
            </a:r>
          </a:p>
          <a:p>
            <a:pPr eaLnBrk="1" hangingPunct="1"/>
            <a:r>
              <a:rPr lang="en-US" sz="2600" dirty="0" smtClean="0"/>
              <a:t>Can we increase the efficiency of Dynamic Scripting (i.e., speed up learning and win more games) by improving the domain knowledge?</a:t>
            </a:r>
          </a:p>
          <a:p>
            <a:pPr eaLnBrk="1" hangingPunct="1"/>
            <a:r>
              <a:rPr lang="en-US" sz="2600" dirty="0" smtClean="0"/>
              <a:t>Our proposed solution: revision of tactic library with evolutionary computation:</a:t>
            </a:r>
          </a:p>
          <a:p>
            <a:pPr lvl="1" eaLnBrk="1" hangingPunct="1"/>
            <a:r>
              <a:rPr lang="en-US" sz="2200" dirty="0" smtClean="0"/>
              <a:t>Semi-Automatic domain knowledge revision</a:t>
            </a:r>
          </a:p>
          <a:p>
            <a:pPr lvl="1" eaLnBrk="1" hangingPunct="1"/>
            <a:r>
              <a:rPr lang="en-US" sz="2200" dirty="0" smtClean="0"/>
              <a:t>Automatic domain knowledge revision</a:t>
            </a:r>
          </a:p>
        </p:txBody>
      </p:sp>
      <p:grpSp>
        <p:nvGrpSpPr>
          <p:cNvPr id="5" name="Group 25"/>
          <p:cNvGrpSpPr>
            <a:grpSpLocks/>
          </p:cNvGrpSpPr>
          <p:nvPr/>
        </p:nvGrpSpPr>
        <p:grpSpPr bwMode="auto">
          <a:xfrm>
            <a:off x="8255000" y="4495800"/>
            <a:ext cx="1651000" cy="2209800"/>
            <a:chOff x="7620000" y="4495800"/>
            <a:chExt cx="1524000" cy="2209800"/>
          </a:xfrm>
        </p:grpSpPr>
        <p:sp>
          <p:nvSpPr>
            <p:cNvPr id="6" name="Rounded Rectangular Callout 24"/>
            <p:cNvSpPr>
              <a:spLocks noChangeArrowheads="1"/>
            </p:cNvSpPr>
            <p:nvPr/>
          </p:nvSpPr>
          <p:spPr bwMode="auto">
            <a:xfrm>
              <a:off x="7620000" y="4495800"/>
              <a:ext cx="1524000" cy="990600"/>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wrap="none"/>
            <a:lstStyle/>
            <a:p>
              <a:endParaRPr lang="en-US"/>
            </a:p>
          </p:txBody>
        </p:sp>
        <p:pic>
          <p:nvPicPr>
            <p:cNvPr id="7" name="Picture 2"/>
            <p:cNvPicPr>
              <a:picLocks noChangeAspect="1" noChangeArrowheads="1"/>
            </p:cNvPicPr>
            <p:nvPr/>
          </p:nvPicPr>
          <p:blipFill>
            <a:blip r:embed="rId3" cstate="print"/>
            <a:srcRect/>
            <a:stretch>
              <a:fillRect/>
            </a:stretch>
          </p:blipFill>
          <p:spPr bwMode="auto">
            <a:xfrm>
              <a:off x="7772400" y="5572125"/>
              <a:ext cx="1181100" cy="1133475"/>
            </a:xfrm>
            <a:prstGeom prst="rect">
              <a:avLst/>
            </a:prstGeom>
            <a:noFill/>
            <a:ln w="9525">
              <a:noFill/>
              <a:miter lim="800000"/>
              <a:headEnd/>
              <a:tailEnd/>
            </a:ln>
          </p:spPr>
        </p:pic>
        <p:sp>
          <p:nvSpPr>
            <p:cNvPr id="8" name="TextBox 23"/>
            <p:cNvSpPr txBox="1">
              <a:spLocks noChangeArrowheads="1"/>
            </p:cNvSpPr>
            <p:nvPr/>
          </p:nvSpPr>
          <p:spPr bwMode="auto">
            <a:xfrm>
              <a:off x="7924800" y="4495800"/>
              <a:ext cx="1066800" cy="923330"/>
            </a:xfrm>
            <a:prstGeom prst="rect">
              <a:avLst/>
            </a:prstGeom>
            <a:noFill/>
            <a:ln w="9525">
              <a:noFill/>
              <a:miter lim="800000"/>
              <a:headEnd/>
              <a:tailEnd/>
            </a:ln>
          </p:spPr>
          <p:txBody>
            <a:bodyPr>
              <a:spAutoFit/>
            </a:bodyPr>
            <a:lstStyle/>
            <a:p>
              <a:r>
                <a:rPr lang="en-US"/>
                <a:t>Now we are talking!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4294967295"/>
          </p:nvPr>
        </p:nvSpPr>
        <p:spPr>
          <a:xfrm>
            <a:off x="7099300" y="6619876"/>
            <a:ext cx="2311400" cy="233363"/>
          </a:xfrm>
          <a:prstGeom prst="rect">
            <a:avLst/>
          </a:prstGeom>
        </p:spPr>
        <p:txBody>
          <a:bodyPr/>
          <a:lstStyle/>
          <a:p>
            <a:pPr>
              <a:defRPr/>
            </a:pPr>
            <a:fld id="{02C539C6-CBBA-49FE-ACF9-5B6094A48742}" type="slidenum">
              <a:rPr lang="en-US" altLang="en-US"/>
              <a:pPr>
                <a:defRPr/>
              </a:pPr>
              <a:t>29</a:t>
            </a:fld>
            <a:endParaRPr lang="en-US" altLang="en-US"/>
          </a:p>
        </p:txBody>
      </p:sp>
      <p:sp>
        <p:nvSpPr>
          <p:cNvPr id="14339" name="Rectangle 2"/>
          <p:cNvSpPr>
            <a:spLocks noGrp="1" noChangeArrowheads="1"/>
          </p:cNvSpPr>
          <p:nvPr>
            <p:ph type="title"/>
          </p:nvPr>
        </p:nvSpPr>
        <p:spPr/>
        <p:txBody>
          <a:bodyPr/>
          <a:lstStyle/>
          <a:p>
            <a:pPr eaLnBrk="1" hangingPunct="1"/>
            <a:r>
              <a:rPr lang="en-GB" sz="3800" smtClean="0"/>
              <a:t>Semi-Automatic Improvement of Domain-Knowledge</a:t>
            </a:r>
            <a:endParaRPr lang="en-US" smtClean="0"/>
          </a:p>
        </p:txBody>
      </p:sp>
      <p:sp>
        <p:nvSpPr>
          <p:cNvPr id="14340" name="AutoShape 3"/>
          <p:cNvSpPr>
            <a:spLocks noChangeArrowheads="1"/>
          </p:cNvSpPr>
          <p:nvPr/>
        </p:nvSpPr>
        <p:spPr bwMode="auto">
          <a:xfrm>
            <a:off x="1073150" y="2209800"/>
            <a:ext cx="1403350" cy="1676400"/>
          </a:xfrm>
          <a:prstGeom prst="flowChartMagneticDisk">
            <a:avLst/>
          </a:prstGeom>
          <a:solidFill>
            <a:srgbClr val="C0C0C0"/>
          </a:solidFill>
          <a:ln w="9525">
            <a:solidFill>
              <a:schemeClr val="tx1"/>
            </a:solidFill>
            <a:round/>
            <a:headEnd/>
            <a:tailEnd/>
          </a:ln>
        </p:spPr>
        <p:txBody>
          <a:bodyPr wrap="none" anchor="ctr"/>
          <a:lstStyle/>
          <a:p>
            <a:pPr algn="ctr"/>
            <a:r>
              <a:rPr lang="en-US">
                <a:latin typeface="Times New Roman" pitchFamily="18" charset="0"/>
              </a:rPr>
              <a:t>Knowledge </a:t>
            </a:r>
          </a:p>
          <a:p>
            <a:pPr algn="ctr"/>
            <a:r>
              <a:rPr lang="en-US">
                <a:latin typeface="Times New Roman" pitchFamily="18" charset="0"/>
              </a:rPr>
              <a:t>Base</a:t>
            </a:r>
          </a:p>
        </p:txBody>
      </p:sp>
      <p:grpSp>
        <p:nvGrpSpPr>
          <p:cNvPr id="2" name="Group 4"/>
          <p:cNvGrpSpPr>
            <a:grpSpLocks/>
          </p:cNvGrpSpPr>
          <p:nvPr/>
        </p:nvGrpSpPr>
        <p:grpSpPr bwMode="auto">
          <a:xfrm>
            <a:off x="6887767" y="2073276"/>
            <a:ext cx="2065469" cy="2193925"/>
            <a:chOff x="4005" y="1306"/>
            <a:chExt cx="1201" cy="1382"/>
          </a:xfrm>
        </p:grpSpPr>
        <p:sp>
          <p:nvSpPr>
            <p:cNvPr id="14364" name="AutoShape 5"/>
            <p:cNvSpPr>
              <a:spLocks noChangeArrowheads="1"/>
            </p:cNvSpPr>
            <p:nvPr/>
          </p:nvSpPr>
          <p:spPr bwMode="auto">
            <a:xfrm>
              <a:off x="4005" y="1306"/>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Training script 1</a:t>
              </a:r>
            </a:p>
          </p:txBody>
        </p:sp>
        <p:sp>
          <p:nvSpPr>
            <p:cNvPr id="14365" name="AutoShape 6"/>
            <p:cNvSpPr>
              <a:spLocks noChangeArrowheads="1"/>
            </p:cNvSpPr>
            <p:nvPr/>
          </p:nvSpPr>
          <p:spPr bwMode="auto">
            <a:xfrm>
              <a:off x="4149" y="1450"/>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Training script 2</a:t>
              </a:r>
            </a:p>
          </p:txBody>
        </p:sp>
        <p:sp>
          <p:nvSpPr>
            <p:cNvPr id="14366" name="AutoShape 7"/>
            <p:cNvSpPr>
              <a:spLocks noChangeArrowheads="1"/>
            </p:cNvSpPr>
            <p:nvPr/>
          </p:nvSpPr>
          <p:spPr bwMode="auto">
            <a:xfrm>
              <a:off x="4293" y="1594"/>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a:t>
              </a:r>
            </a:p>
          </p:txBody>
        </p:sp>
        <p:sp>
          <p:nvSpPr>
            <p:cNvPr id="14367" name="AutoShape 8"/>
            <p:cNvSpPr>
              <a:spLocks noChangeArrowheads="1"/>
            </p:cNvSpPr>
            <p:nvPr/>
          </p:nvSpPr>
          <p:spPr bwMode="auto">
            <a:xfrm>
              <a:off x="4437" y="1729"/>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Training script n</a:t>
              </a:r>
            </a:p>
          </p:txBody>
        </p:sp>
      </p:grpSp>
      <p:grpSp>
        <p:nvGrpSpPr>
          <p:cNvPr id="3" name="Group 9"/>
          <p:cNvGrpSpPr>
            <a:grpSpLocks/>
          </p:cNvGrpSpPr>
          <p:nvPr/>
        </p:nvGrpSpPr>
        <p:grpSpPr bwMode="auto">
          <a:xfrm>
            <a:off x="3709591" y="4343401"/>
            <a:ext cx="1981200" cy="2176463"/>
            <a:chOff x="2112" y="2784"/>
            <a:chExt cx="1152" cy="1371"/>
          </a:xfrm>
        </p:grpSpPr>
        <p:sp>
          <p:nvSpPr>
            <p:cNvPr id="14360" name="AutoShape 10"/>
            <p:cNvSpPr>
              <a:spLocks noChangeArrowheads="1"/>
            </p:cNvSpPr>
            <p:nvPr/>
          </p:nvSpPr>
          <p:spPr bwMode="auto">
            <a:xfrm>
              <a:off x="2112" y="2784"/>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Counter Strategy 1</a:t>
              </a:r>
            </a:p>
          </p:txBody>
        </p:sp>
        <p:sp>
          <p:nvSpPr>
            <p:cNvPr id="14361" name="AutoShape 11"/>
            <p:cNvSpPr>
              <a:spLocks noChangeArrowheads="1"/>
            </p:cNvSpPr>
            <p:nvPr/>
          </p:nvSpPr>
          <p:spPr bwMode="auto">
            <a:xfrm>
              <a:off x="2256" y="2928"/>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Counter Strategy 2</a:t>
              </a:r>
            </a:p>
          </p:txBody>
        </p:sp>
        <p:sp>
          <p:nvSpPr>
            <p:cNvPr id="14362" name="AutoShape 12"/>
            <p:cNvSpPr>
              <a:spLocks noChangeArrowheads="1"/>
            </p:cNvSpPr>
            <p:nvPr/>
          </p:nvSpPr>
          <p:spPr bwMode="auto">
            <a:xfrm>
              <a:off x="2400" y="3072"/>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a:t>
              </a:r>
            </a:p>
          </p:txBody>
        </p:sp>
        <p:sp>
          <p:nvSpPr>
            <p:cNvPr id="14363" name="AutoShape 13"/>
            <p:cNvSpPr>
              <a:spLocks noChangeArrowheads="1"/>
            </p:cNvSpPr>
            <p:nvPr/>
          </p:nvSpPr>
          <p:spPr bwMode="auto">
            <a:xfrm>
              <a:off x="2496" y="3195"/>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Counter Strategy n</a:t>
              </a:r>
            </a:p>
          </p:txBody>
        </p:sp>
      </p:grpSp>
      <p:grpSp>
        <p:nvGrpSpPr>
          <p:cNvPr id="4" name="Group 32"/>
          <p:cNvGrpSpPr>
            <a:grpSpLocks/>
          </p:cNvGrpSpPr>
          <p:nvPr/>
        </p:nvGrpSpPr>
        <p:grpSpPr bwMode="auto">
          <a:xfrm>
            <a:off x="2440385" y="2565401"/>
            <a:ext cx="1485900" cy="974725"/>
            <a:chOff x="1419" y="1616"/>
            <a:chExt cx="864" cy="614"/>
          </a:xfrm>
        </p:grpSpPr>
        <p:sp>
          <p:nvSpPr>
            <p:cNvPr id="14358" name="Text Box 15"/>
            <p:cNvSpPr txBox="1">
              <a:spLocks noChangeArrowheads="1"/>
            </p:cNvSpPr>
            <p:nvPr/>
          </p:nvSpPr>
          <p:spPr bwMode="auto">
            <a:xfrm>
              <a:off x="1419" y="1616"/>
              <a:ext cx="864" cy="288"/>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Dynamic Scripting</a:t>
              </a:r>
            </a:p>
            <a:p>
              <a:pPr algn="ctr">
                <a:spcBef>
                  <a:spcPct val="50000"/>
                </a:spcBef>
              </a:pPr>
              <a:r>
                <a:rPr lang="en-US" sz="1200" i="1">
                  <a:latin typeface="Times New Roman" pitchFamily="18" charset="0"/>
                </a:rPr>
                <a:t>Generate Script</a:t>
              </a:r>
            </a:p>
          </p:txBody>
        </p:sp>
        <p:sp>
          <p:nvSpPr>
            <p:cNvPr id="14359" name="AutoShape 16"/>
            <p:cNvSpPr>
              <a:spLocks noChangeArrowheads="1"/>
            </p:cNvSpPr>
            <p:nvPr/>
          </p:nvSpPr>
          <p:spPr bwMode="auto">
            <a:xfrm>
              <a:off x="1498" y="1990"/>
              <a:ext cx="720" cy="240"/>
            </a:xfrm>
            <a:prstGeom prst="rightArrow">
              <a:avLst>
                <a:gd name="adj1" fmla="val 26667"/>
                <a:gd name="adj2" fmla="val 75000"/>
              </a:avLst>
            </a:prstGeom>
            <a:solidFill>
              <a:srgbClr val="CCFFCC"/>
            </a:solidFill>
            <a:ln w="9525">
              <a:solidFill>
                <a:schemeClr val="tx1"/>
              </a:solidFill>
              <a:miter lim="800000"/>
              <a:headEnd/>
              <a:tailEnd/>
            </a:ln>
          </p:spPr>
          <p:txBody>
            <a:bodyPr wrap="none" anchor="ctr"/>
            <a:lstStyle/>
            <a:p>
              <a:endParaRPr lang="en-US"/>
            </a:p>
          </p:txBody>
        </p:sp>
      </p:grpSp>
      <p:grpSp>
        <p:nvGrpSpPr>
          <p:cNvPr id="5" name="Group 17"/>
          <p:cNvGrpSpPr>
            <a:grpSpLocks/>
          </p:cNvGrpSpPr>
          <p:nvPr/>
        </p:nvGrpSpPr>
        <p:grpSpPr bwMode="auto">
          <a:xfrm>
            <a:off x="5448300" y="2317750"/>
            <a:ext cx="1239970" cy="1222374"/>
            <a:chOff x="3168" y="1390"/>
            <a:chExt cx="721" cy="770"/>
          </a:xfrm>
        </p:grpSpPr>
        <p:sp>
          <p:nvSpPr>
            <p:cNvPr id="14356" name="Text Box 18"/>
            <p:cNvSpPr txBox="1">
              <a:spLocks noChangeArrowheads="1"/>
            </p:cNvSpPr>
            <p:nvPr/>
          </p:nvSpPr>
          <p:spPr bwMode="auto">
            <a:xfrm>
              <a:off x="3168" y="1390"/>
              <a:ext cx="705" cy="523"/>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Performance Evaluation</a:t>
              </a:r>
            </a:p>
            <a:p>
              <a:pPr algn="ctr">
                <a:spcBef>
                  <a:spcPct val="50000"/>
                </a:spcBef>
              </a:pPr>
              <a:r>
                <a:rPr lang="en-US" sz="1200" i="1">
                  <a:latin typeface="Times New Roman" pitchFamily="18" charset="0"/>
                </a:rPr>
                <a:t>Compete against static scripts</a:t>
              </a:r>
            </a:p>
          </p:txBody>
        </p:sp>
        <p:sp>
          <p:nvSpPr>
            <p:cNvPr id="14357" name="AutoShape 19"/>
            <p:cNvSpPr>
              <a:spLocks noChangeArrowheads="1"/>
            </p:cNvSpPr>
            <p:nvPr/>
          </p:nvSpPr>
          <p:spPr bwMode="auto">
            <a:xfrm>
              <a:off x="3168" y="1920"/>
              <a:ext cx="721" cy="240"/>
            </a:xfrm>
            <a:prstGeom prst="rightArrow">
              <a:avLst>
                <a:gd name="adj1" fmla="val 26667"/>
                <a:gd name="adj2" fmla="val 75104"/>
              </a:avLst>
            </a:prstGeom>
            <a:solidFill>
              <a:srgbClr val="CCFFCC"/>
            </a:solidFill>
            <a:ln w="9525">
              <a:solidFill>
                <a:schemeClr val="tx1"/>
              </a:solidFill>
              <a:miter lim="800000"/>
              <a:headEnd/>
              <a:tailEnd/>
            </a:ln>
          </p:spPr>
          <p:txBody>
            <a:bodyPr wrap="none" anchor="ctr"/>
            <a:lstStyle/>
            <a:p>
              <a:endParaRPr lang="en-US"/>
            </a:p>
          </p:txBody>
        </p:sp>
      </p:grpSp>
      <p:grpSp>
        <p:nvGrpSpPr>
          <p:cNvPr id="6" name="Group 33"/>
          <p:cNvGrpSpPr>
            <a:grpSpLocks/>
          </p:cNvGrpSpPr>
          <p:nvPr/>
        </p:nvGrpSpPr>
        <p:grpSpPr bwMode="auto">
          <a:xfrm>
            <a:off x="6108700" y="4419600"/>
            <a:ext cx="2476500" cy="1981200"/>
            <a:chOff x="3552" y="2784"/>
            <a:chExt cx="1440" cy="1248"/>
          </a:xfrm>
        </p:grpSpPr>
        <p:sp>
          <p:nvSpPr>
            <p:cNvPr id="14354" name="AutoShape 21"/>
            <p:cNvSpPr>
              <a:spLocks noChangeArrowheads="1"/>
            </p:cNvSpPr>
            <p:nvPr/>
          </p:nvSpPr>
          <p:spPr bwMode="auto">
            <a:xfrm rot="10784034">
              <a:off x="3552" y="2784"/>
              <a:ext cx="1152" cy="1008"/>
            </a:xfrm>
            <a:custGeom>
              <a:avLst/>
              <a:gdLst>
                <a:gd name="T0" fmla="*/ 904 w 21600"/>
                <a:gd name="T1" fmla="*/ 0 h 21600"/>
                <a:gd name="T2" fmla="*/ 904 w 21600"/>
                <a:gd name="T3" fmla="*/ 567 h 21600"/>
                <a:gd name="T4" fmla="*/ 48 w 21600"/>
                <a:gd name="T5" fmla="*/ 1008 h 21600"/>
                <a:gd name="T6" fmla="*/ 1152 w 21600"/>
                <a:gd name="T7" fmla="*/ 284 h 21600"/>
                <a:gd name="T8" fmla="*/ 17694720 60000 65536"/>
                <a:gd name="T9" fmla="*/ 5898240 60000 65536"/>
                <a:gd name="T10" fmla="*/ 5898240 60000 65536"/>
                <a:gd name="T11" fmla="*/ 0 60000 65536"/>
                <a:gd name="T12" fmla="*/ 12431 w 21600"/>
                <a:gd name="T13" fmla="*/ 5207 h 21600"/>
                <a:gd name="T14" fmla="*/ 20925 w 21600"/>
                <a:gd name="T15" fmla="*/ 6964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endParaRPr lang="en-US"/>
            </a:p>
          </p:txBody>
        </p:sp>
        <p:sp>
          <p:nvSpPr>
            <p:cNvPr id="14355" name="Text Box 22"/>
            <p:cNvSpPr txBox="1">
              <a:spLocks noChangeArrowheads="1"/>
            </p:cNvSpPr>
            <p:nvPr/>
          </p:nvSpPr>
          <p:spPr bwMode="auto">
            <a:xfrm>
              <a:off x="3888" y="3744"/>
              <a:ext cx="1104" cy="288"/>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Evolutionary Algorithm</a:t>
              </a:r>
            </a:p>
            <a:p>
              <a:pPr algn="ctr">
                <a:spcBef>
                  <a:spcPct val="50000"/>
                </a:spcBef>
              </a:pPr>
              <a:r>
                <a:rPr lang="en-US" sz="1200" i="1">
                  <a:latin typeface="Times New Roman" pitchFamily="18" charset="0"/>
                </a:rPr>
                <a:t>Evolve Domain Knowledge</a:t>
              </a:r>
            </a:p>
          </p:txBody>
        </p:sp>
      </p:grpSp>
      <p:grpSp>
        <p:nvGrpSpPr>
          <p:cNvPr id="7" name="Group 34"/>
          <p:cNvGrpSpPr>
            <a:grpSpLocks/>
          </p:cNvGrpSpPr>
          <p:nvPr/>
        </p:nvGrpSpPr>
        <p:grpSpPr bwMode="auto">
          <a:xfrm>
            <a:off x="908050" y="3922714"/>
            <a:ext cx="2311400" cy="2590800"/>
            <a:chOff x="528" y="2495"/>
            <a:chExt cx="1344" cy="1632"/>
          </a:xfrm>
        </p:grpSpPr>
        <p:sp>
          <p:nvSpPr>
            <p:cNvPr id="14352" name="AutoShape 24"/>
            <p:cNvSpPr>
              <a:spLocks noChangeArrowheads="1"/>
            </p:cNvSpPr>
            <p:nvPr/>
          </p:nvSpPr>
          <p:spPr bwMode="auto">
            <a:xfrm rot="-5415967">
              <a:off x="669" y="2543"/>
              <a:ext cx="1154" cy="1058"/>
            </a:xfrm>
            <a:custGeom>
              <a:avLst/>
              <a:gdLst>
                <a:gd name="T0" fmla="*/ 905 w 21600"/>
                <a:gd name="T1" fmla="*/ 0 h 21600"/>
                <a:gd name="T2" fmla="*/ 905 w 21600"/>
                <a:gd name="T3" fmla="*/ 596 h 21600"/>
                <a:gd name="T4" fmla="*/ 48 w 21600"/>
                <a:gd name="T5" fmla="*/ 1058 h 21600"/>
                <a:gd name="T6" fmla="*/ 1154 w 21600"/>
                <a:gd name="T7" fmla="*/ 298 h 21600"/>
                <a:gd name="T8" fmla="*/ 17694720 60000 65536"/>
                <a:gd name="T9" fmla="*/ 5898240 60000 65536"/>
                <a:gd name="T10" fmla="*/ 5898240 60000 65536"/>
                <a:gd name="T11" fmla="*/ 0 60000 65536"/>
                <a:gd name="T12" fmla="*/ 12428 w 21600"/>
                <a:gd name="T13" fmla="*/ 5206 h 21600"/>
                <a:gd name="T14" fmla="*/ 20926 w 21600"/>
                <a:gd name="T15" fmla="*/ 6962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endParaRPr lang="en-US"/>
            </a:p>
          </p:txBody>
        </p:sp>
        <p:sp>
          <p:nvSpPr>
            <p:cNvPr id="14353" name="Text Box 25"/>
            <p:cNvSpPr txBox="1">
              <a:spLocks noChangeArrowheads="1"/>
            </p:cNvSpPr>
            <p:nvPr/>
          </p:nvSpPr>
          <p:spPr bwMode="auto">
            <a:xfrm>
              <a:off x="528" y="3720"/>
              <a:ext cx="1344" cy="407"/>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Knowledge Base Revision</a:t>
              </a:r>
            </a:p>
            <a:p>
              <a:pPr algn="ctr">
                <a:spcBef>
                  <a:spcPct val="50000"/>
                </a:spcBef>
              </a:pPr>
              <a:r>
                <a:rPr lang="en-US" sz="1200" b="1" i="1">
                  <a:solidFill>
                    <a:srgbClr val="FF0000"/>
                  </a:solidFill>
                  <a:latin typeface="Times New Roman" pitchFamily="18" charset="0"/>
                </a:rPr>
                <a:t>Manually</a:t>
              </a:r>
              <a:r>
                <a:rPr lang="en-US" sz="1200" i="1">
                  <a:latin typeface="Times New Roman" pitchFamily="18" charset="0"/>
                </a:rPr>
                <a:t> Extract Tactics from Evolved Counter Strategies</a:t>
              </a:r>
            </a:p>
          </p:txBody>
        </p:sp>
      </p:grpSp>
      <p:sp>
        <p:nvSpPr>
          <p:cNvPr id="147482" name="Text Box 26"/>
          <p:cNvSpPr txBox="1">
            <a:spLocks noChangeArrowheads="1"/>
          </p:cNvSpPr>
          <p:nvPr/>
        </p:nvSpPr>
        <p:spPr bwMode="auto">
          <a:xfrm rot="-1314289">
            <a:off x="474663" y="2209801"/>
            <a:ext cx="2476500" cy="650875"/>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Times New Roman" pitchFamily="18" charset="0"/>
              </a:rPr>
              <a:t>manually designed tactic library</a:t>
            </a:r>
          </a:p>
        </p:txBody>
      </p:sp>
      <p:sp>
        <p:nvSpPr>
          <p:cNvPr id="147483" name="Text Box 27"/>
          <p:cNvSpPr txBox="1">
            <a:spLocks noChangeArrowheads="1"/>
          </p:cNvSpPr>
          <p:nvPr/>
        </p:nvSpPr>
        <p:spPr bwMode="auto">
          <a:xfrm rot="-1314289">
            <a:off x="474662" y="2241551"/>
            <a:ext cx="2579688" cy="650875"/>
          </a:xfrm>
          <a:prstGeom prst="rect">
            <a:avLst/>
          </a:prstGeom>
          <a:solidFill>
            <a:srgbClr val="FFCC00"/>
          </a:solidFill>
          <a:ln w="9525">
            <a:solidFill>
              <a:schemeClr val="tx1"/>
            </a:solidFill>
            <a:miter lim="800000"/>
            <a:headEnd/>
            <a:tailEnd/>
          </a:ln>
        </p:spPr>
        <p:txBody>
          <a:bodyPr>
            <a:spAutoFit/>
          </a:bodyPr>
          <a:lstStyle/>
          <a:p>
            <a:pPr algn="ctr">
              <a:spcBef>
                <a:spcPct val="50000"/>
              </a:spcBef>
            </a:pPr>
            <a:r>
              <a:rPr lang="en-US" b="1">
                <a:latin typeface="Times New Roman" pitchFamily="18" charset="0"/>
              </a:rPr>
              <a:t>manually improved tactic library</a:t>
            </a:r>
          </a:p>
        </p:txBody>
      </p:sp>
      <p:grpSp>
        <p:nvGrpSpPr>
          <p:cNvPr id="8" name="Group 28"/>
          <p:cNvGrpSpPr>
            <a:grpSpLocks/>
          </p:cNvGrpSpPr>
          <p:nvPr/>
        </p:nvGrpSpPr>
        <p:grpSpPr bwMode="auto">
          <a:xfrm>
            <a:off x="3879850" y="2271713"/>
            <a:ext cx="1485900" cy="1905000"/>
            <a:chOff x="2208" y="1440"/>
            <a:chExt cx="864" cy="1200"/>
          </a:xfrm>
        </p:grpSpPr>
        <p:sp>
          <p:nvSpPr>
            <p:cNvPr id="14350" name="Rectangle 29"/>
            <p:cNvSpPr>
              <a:spLocks noChangeArrowheads="1"/>
            </p:cNvSpPr>
            <p:nvPr/>
          </p:nvSpPr>
          <p:spPr bwMode="auto">
            <a:xfrm>
              <a:off x="2208" y="1440"/>
              <a:ext cx="864" cy="1200"/>
            </a:xfrm>
            <a:prstGeom prst="rect">
              <a:avLst/>
            </a:prstGeom>
            <a:solidFill>
              <a:srgbClr val="FFCC99"/>
            </a:solidFill>
            <a:ln w="9525">
              <a:solidFill>
                <a:schemeClr val="tx1"/>
              </a:solidFill>
              <a:miter lim="800000"/>
              <a:headEnd/>
              <a:tailEnd/>
            </a:ln>
          </p:spPr>
          <p:txBody>
            <a:bodyPr wrap="none"/>
            <a:lstStyle/>
            <a:p>
              <a:pPr algn="ctr"/>
              <a:r>
                <a:rPr lang="en-US">
                  <a:latin typeface="Times New Roman" pitchFamily="18" charset="0"/>
                </a:rPr>
                <a:t>Adaptive </a:t>
              </a:r>
            </a:p>
            <a:p>
              <a:pPr algn="ctr"/>
              <a:r>
                <a:rPr lang="en-US">
                  <a:latin typeface="Times New Roman" pitchFamily="18" charset="0"/>
                </a:rPr>
                <a:t>Game AI </a:t>
              </a:r>
            </a:p>
            <a:p>
              <a:pPr algn="ctr"/>
              <a:endParaRPr lang="en-US">
                <a:latin typeface="Times New Roman" pitchFamily="18" charset="0"/>
              </a:endParaRPr>
            </a:p>
          </p:txBody>
        </p:sp>
        <p:pic>
          <p:nvPicPr>
            <p:cNvPr id="14351" name="Picture 30" descr="orc"/>
            <p:cNvPicPr>
              <a:picLocks noChangeArrowheads="1"/>
            </p:cNvPicPr>
            <p:nvPr/>
          </p:nvPicPr>
          <p:blipFill>
            <a:blip r:embed="rId3" cstate="print"/>
            <a:srcRect/>
            <a:stretch>
              <a:fillRect/>
            </a:stretch>
          </p:blipFill>
          <p:spPr bwMode="auto">
            <a:xfrm>
              <a:off x="2412" y="2016"/>
              <a:ext cx="468" cy="58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7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2" grpId="0" animBg="1" autoUpdateAnimBg="0"/>
      <p:bldP spid="14748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76200"/>
            <a:ext cx="9925050" cy="1143000"/>
          </a:xfrm>
        </p:spPr>
        <p:txBody>
          <a:bodyPr/>
          <a:lstStyle/>
          <a:p>
            <a:r>
              <a:rPr lang="en-US" dirty="0" smtClean="0"/>
              <a:t>Previous class: Large Decision </a:t>
            </a:r>
            <a:r>
              <a:rPr lang="en-US" dirty="0"/>
              <a:t>Space</a:t>
            </a:r>
          </a:p>
        </p:txBody>
      </p:sp>
      <p:sp>
        <p:nvSpPr>
          <p:cNvPr id="151555" name="AutoShape 3"/>
          <p:cNvSpPr>
            <a:spLocks noChangeArrowheads="1"/>
          </p:cNvSpPr>
          <p:nvPr/>
        </p:nvSpPr>
        <p:spPr bwMode="auto">
          <a:xfrm>
            <a:off x="330200" y="990600"/>
            <a:ext cx="1485900" cy="533400"/>
          </a:xfrm>
          <a:prstGeom prst="flowChartAlternateProcess">
            <a:avLst/>
          </a:prstGeom>
          <a:solidFill>
            <a:srgbClr val="000066"/>
          </a:solidFill>
          <a:ln w="9525" algn="ctr">
            <a:solidFill>
              <a:schemeClr val="tx1"/>
            </a:solidFill>
            <a:miter lim="800000"/>
            <a:headEnd/>
            <a:tailEnd/>
          </a:ln>
          <a:effectLst/>
        </p:spPr>
        <p:txBody>
          <a:bodyPr wrap="none" tIns="0" anchor="ctr"/>
          <a:lstStyle/>
          <a:p>
            <a:r>
              <a:rPr lang="en-US" sz="2000" b="1">
                <a:solidFill>
                  <a:schemeClr val="bg1"/>
                </a:solidFill>
                <a:latin typeface="Arial" charset="0"/>
              </a:rPr>
              <a:t>Variables </a:t>
            </a:r>
            <a:endParaRPr lang="en-US" sz="2000">
              <a:solidFill>
                <a:schemeClr val="bg1"/>
              </a:solidFill>
              <a:latin typeface="Arial" charset="0"/>
            </a:endParaRPr>
          </a:p>
        </p:txBody>
      </p:sp>
      <p:sp>
        <p:nvSpPr>
          <p:cNvPr id="151556" name="Text Box 4"/>
          <p:cNvSpPr txBox="1">
            <a:spLocks noChangeArrowheads="1"/>
          </p:cNvSpPr>
          <p:nvPr/>
        </p:nvSpPr>
        <p:spPr bwMode="auto">
          <a:xfrm>
            <a:off x="330200" y="1371601"/>
            <a:ext cx="9245600" cy="2752725"/>
          </a:xfrm>
          <a:prstGeom prst="rect">
            <a:avLst/>
          </a:prstGeom>
          <a:solidFill>
            <a:srgbClr val="FFFF99"/>
          </a:solidFill>
          <a:ln w="12700">
            <a:solidFill>
              <a:srgbClr val="000066"/>
            </a:solidFill>
            <a:miter lim="800000"/>
            <a:headEnd/>
            <a:tailEnd/>
          </a:ln>
          <a:effectLst>
            <a:outerShdw dist="107763" dir="2700000" algn="ctr" rotWithShape="0">
              <a:schemeClr val="bg2">
                <a:alpha val="50000"/>
              </a:schemeClr>
            </a:outerShdw>
          </a:effectLst>
        </p:spPr>
        <p:txBody>
          <a:bodyPr>
            <a:spAutoFit/>
          </a:bodyPr>
          <a:lstStyle/>
          <a:p>
            <a:pPr marL="173038" indent="-173038">
              <a:buFontTx/>
              <a:buChar char="•"/>
            </a:pPr>
            <a:r>
              <a:rPr lang="en-US" sz="1600">
                <a:solidFill>
                  <a:srgbClr val="000066"/>
                </a:solidFill>
                <a:latin typeface="Arial" charset="0"/>
                <a:sym typeface="Symbol" pitchFamily="18" charset="2"/>
              </a:rPr>
              <a:t>Civilization-wide variables</a:t>
            </a:r>
          </a:p>
          <a:p>
            <a:pPr lvl="1" indent="-169863">
              <a:buFontTx/>
              <a:buChar char="o"/>
            </a:pPr>
            <a:r>
              <a:rPr lang="en-US" sz="1400">
                <a:solidFill>
                  <a:srgbClr val="000066"/>
                </a:solidFill>
                <a:latin typeface="Arial" charset="0"/>
                <a:sym typeface="Symbol" pitchFamily="18" charset="2"/>
              </a:rPr>
              <a:t>N: Number of </a:t>
            </a:r>
            <a:r>
              <a:rPr lang="en-US" sz="1400" u="sng">
                <a:solidFill>
                  <a:srgbClr val="000066"/>
                </a:solidFill>
                <a:latin typeface="Arial" charset="0"/>
                <a:sym typeface="Symbol" pitchFamily="18" charset="2"/>
              </a:rPr>
              <a:t>civilizations</a:t>
            </a:r>
            <a:r>
              <a:rPr lang="en-US" sz="1400">
                <a:solidFill>
                  <a:srgbClr val="000066"/>
                </a:solidFill>
                <a:latin typeface="Arial" charset="0"/>
                <a:sym typeface="Symbol" pitchFamily="18" charset="2"/>
              </a:rPr>
              <a:t> encountered</a:t>
            </a:r>
          </a:p>
          <a:p>
            <a:pPr lvl="1" indent="-169863">
              <a:buFontTx/>
              <a:buChar char="o"/>
            </a:pPr>
            <a:r>
              <a:rPr lang="en-US" sz="1400">
                <a:solidFill>
                  <a:srgbClr val="000066"/>
                </a:solidFill>
                <a:latin typeface="Arial" charset="0"/>
                <a:sym typeface="Symbol" pitchFamily="18" charset="2"/>
              </a:rPr>
              <a:t>D: Number of </a:t>
            </a:r>
            <a:r>
              <a:rPr lang="en-US" sz="1400" u="sng">
                <a:solidFill>
                  <a:srgbClr val="000066"/>
                </a:solidFill>
                <a:latin typeface="Arial" charset="0"/>
                <a:sym typeface="Symbol" pitchFamily="18" charset="2"/>
              </a:rPr>
              <a:t>diplomatic states</a:t>
            </a:r>
            <a:r>
              <a:rPr lang="en-US" sz="1400">
                <a:solidFill>
                  <a:srgbClr val="000066"/>
                </a:solidFill>
                <a:latin typeface="Arial" charset="0"/>
                <a:sym typeface="Symbol" pitchFamily="18" charset="2"/>
              </a:rPr>
              <a:t> (that you can have with an opponent)</a:t>
            </a:r>
          </a:p>
          <a:p>
            <a:pPr lvl="1" indent="-169863">
              <a:buFontTx/>
              <a:buChar char="o"/>
            </a:pPr>
            <a:r>
              <a:rPr lang="en-US" sz="1400">
                <a:solidFill>
                  <a:srgbClr val="000066"/>
                </a:solidFill>
                <a:latin typeface="Arial" charset="0"/>
                <a:sym typeface="Symbol" pitchFamily="18" charset="2"/>
              </a:rPr>
              <a:t>G: Number of </a:t>
            </a:r>
            <a:r>
              <a:rPr lang="en-US" sz="1400" u="sng">
                <a:solidFill>
                  <a:srgbClr val="000066"/>
                </a:solidFill>
                <a:latin typeface="Arial" charset="0"/>
                <a:sym typeface="Symbol" pitchFamily="18" charset="2"/>
              </a:rPr>
              <a:t>government</a:t>
            </a:r>
            <a:r>
              <a:rPr lang="en-US" sz="1400">
                <a:solidFill>
                  <a:srgbClr val="000066"/>
                </a:solidFill>
                <a:latin typeface="Arial" charset="0"/>
                <a:sym typeface="Symbol" pitchFamily="18" charset="2"/>
              </a:rPr>
              <a:t> types available to you</a:t>
            </a:r>
          </a:p>
          <a:p>
            <a:pPr lvl="1" indent="-169863">
              <a:buFontTx/>
              <a:buChar char="o"/>
            </a:pPr>
            <a:r>
              <a:rPr lang="en-US" sz="1400">
                <a:solidFill>
                  <a:srgbClr val="000066"/>
                </a:solidFill>
                <a:latin typeface="Arial" charset="0"/>
                <a:sym typeface="Symbol" pitchFamily="18" charset="2"/>
              </a:rPr>
              <a:t>R: Number of </a:t>
            </a:r>
            <a:r>
              <a:rPr lang="en-US" sz="1400" u="sng">
                <a:solidFill>
                  <a:srgbClr val="000066"/>
                </a:solidFill>
                <a:latin typeface="Arial" charset="0"/>
                <a:sym typeface="Symbol" pitchFamily="18" charset="2"/>
              </a:rPr>
              <a:t>research</a:t>
            </a:r>
            <a:r>
              <a:rPr lang="en-US" sz="1400">
                <a:solidFill>
                  <a:srgbClr val="000066"/>
                </a:solidFill>
                <a:latin typeface="Arial" charset="0"/>
                <a:sym typeface="Symbol" pitchFamily="18" charset="2"/>
              </a:rPr>
              <a:t> advances that can be pursued </a:t>
            </a:r>
          </a:p>
          <a:p>
            <a:pPr lvl="1" indent="-169863">
              <a:buFontTx/>
              <a:buChar char="o"/>
            </a:pPr>
            <a:r>
              <a:rPr lang="en-US" sz="1400">
                <a:solidFill>
                  <a:srgbClr val="000066"/>
                </a:solidFill>
                <a:latin typeface="Arial" charset="0"/>
                <a:sym typeface="Symbol" pitchFamily="18" charset="2"/>
              </a:rPr>
              <a:t>I: Number of partitions of </a:t>
            </a:r>
            <a:r>
              <a:rPr lang="en-US" sz="1400" u="sng">
                <a:solidFill>
                  <a:srgbClr val="000066"/>
                </a:solidFill>
                <a:latin typeface="Arial" charset="0"/>
                <a:sym typeface="Symbol" pitchFamily="18" charset="2"/>
              </a:rPr>
              <a:t>income</a:t>
            </a:r>
            <a:r>
              <a:rPr lang="en-US" sz="1400">
                <a:solidFill>
                  <a:srgbClr val="000066"/>
                </a:solidFill>
                <a:latin typeface="Arial" charset="0"/>
                <a:sym typeface="Symbol" pitchFamily="18" charset="2"/>
              </a:rPr>
              <a:t> into entertainment, money, &amp; research</a:t>
            </a:r>
          </a:p>
          <a:p>
            <a:pPr marL="173038" indent="-173038">
              <a:buFontTx/>
              <a:buChar char="•"/>
            </a:pPr>
            <a:r>
              <a:rPr lang="en-US" sz="1600">
                <a:solidFill>
                  <a:srgbClr val="000066"/>
                </a:solidFill>
                <a:latin typeface="Arial" charset="0"/>
                <a:sym typeface="Symbol" pitchFamily="18" charset="2"/>
              </a:rPr>
              <a:t>U: #Units</a:t>
            </a:r>
          </a:p>
          <a:p>
            <a:pPr lvl="1" indent="-169863">
              <a:buFontTx/>
              <a:buChar char="o"/>
            </a:pPr>
            <a:r>
              <a:rPr lang="en-US" sz="1400">
                <a:solidFill>
                  <a:srgbClr val="000066"/>
                </a:solidFill>
                <a:latin typeface="Arial" charset="0"/>
                <a:sym typeface="Symbol" pitchFamily="18" charset="2"/>
              </a:rPr>
              <a:t>L: Number of </a:t>
            </a:r>
            <a:r>
              <a:rPr lang="en-US" sz="1400" u="sng">
                <a:solidFill>
                  <a:srgbClr val="000066"/>
                </a:solidFill>
                <a:latin typeface="Arial" charset="0"/>
                <a:sym typeface="Symbol" pitchFamily="18" charset="2"/>
              </a:rPr>
              <a:t>locations</a:t>
            </a:r>
            <a:r>
              <a:rPr lang="en-US" sz="1400">
                <a:solidFill>
                  <a:srgbClr val="000066"/>
                </a:solidFill>
                <a:latin typeface="Arial" charset="0"/>
                <a:sym typeface="Symbol" pitchFamily="18" charset="2"/>
              </a:rPr>
              <a:t> a unit can move to in a turn</a:t>
            </a:r>
          </a:p>
          <a:p>
            <a:pPr marL="173038" indent="-173038">
              <a:buFontTx/>
              <a:buChar char="•"/>
            </a:pPr>
            <a:r>
              <a:rPr lang="en-US" sz="1600">
                <a:solidFill>
                  <a:srgbClr val="000066"/>
                </a:solidFill>
                <a:latin typeface="Arial" charset="0"/>
                <a:sym typeface="Symbol" pitchFamily="18" charset="2"/>
              </a:rPr>
              <a:t>C: #Cities</a:t>
            </a:r>
          </a:p>
          <a:p>
            <a:pPr lvl="1" indent="-169863">
              <a:buFontTx/>
              <a:buChar char="o"/>
            </a:pPr>
            <a:r>
              <a:rPr lang="en-US" sz="1400">
                <a:solidFill>
                  <a:srgbClr val="000066"/>
                </a:solidFill>
                <a:latin typeface="Arial" charset="0"/>
                <a:sym typeface="Symbol" pitchFamily="18" charset="2"/>
              </a:rPr>
              <a:t>Z: Number of </a:t>
            </a:r>
            <a:r>
              <a:rPr lang="en-US" sz="1400" u="sng">
                <a:solidFill>
                  <a:srgbClr val="000066"/>
                </a:solidFill>
                <a:latin typeface="Arial" charset="0"/>
                <a:sym typeface="Symbol" pitchFamily="18" charset="2"/>
              </a:rPr>
              <a:t>citizens</a:t>
            </a:r>
            <a:r>
              <a:rPr lang="en-US" sz="1400">
                <a:solidFill>
                  <a:srgbClr val="000066"/>
                </a:solidFill>
                <a:latin typeface="Arial" charset="0"/>
                <a:sym typeface="Symbol" pitchFamily="18" charset="2"/>
              </a:rPr>
              <a:t> per city</a:t>
            </a:r>
          </a:p>
          <a:p>
            <a:pPr lvl="1" indent="-169863">
              <a:buFontTx/>
              <a:buChar char="o"/>
            </a:pPr>
            <a:r>
              <a:rPr lang="en-US" sz="1400">
                <a:solidFill>
                  <a:srgbClr val="000066"/>
                </a:solidFill>
                <a:latin typeface="Arial" charset="0"/>
                <a:sym typeface="Symbol" pitchFamily="18" charset="2"/>
              </a:rPr>
              <a:t>S: Citizen status (i.e., laborer, entertainer, doctor)</a:t>
            </a:r>
          </a:p>
          <a:p>
            <a:pPr lvl="1" indent="-169863">
              <a:buFontTx/>
              <a:buChar char="o"/>
            </a:pPr>
            <a:r>
              <a:rPr lang="en-US" sz="1400">
                <a:solidFill>
                  <a:srgbClr val="000066"/>
                </a:solidFill>
                <a:latin typeface="Arial" charset="0"/>
                <a:sym typeface="Symbol" pitchFamily="18" charset="2"/>
              </a:rPr>
              <a:t>B: Number of choices for city </a:t>
            </a:r>
            <a:r>
              <a:rPr lang="en-US" sz="1400" u="sng">
                <a:solidFill>
                  <a:srgbClr val="000066"/>
                </a:solidFill>
                <a:latin typeface="Arial" charset="0"/>
                <a:sym typeface="Symbol" pitchFamily="18" charset="2"/>
              </a:rPr>
              <a:t>production</a:t>
            </a:r>
            <a:endParaRPr lang="en-US" sz="1000" u="sng">
              <a:solidFill>
                <a:srgbClr val="000066"/>
              </a:solidFill>
              <a:latin typeface="Arial" charset="0"/>
              <a:sym typeface="Symbol" pitchFamily="18" charset="2"/>
            </a:endParaRPr>
          </a:p>
        </p:txBody>
      </p:sp>
      <p:sp>
        <p:nvSpPr>
          <p:cNvPr id="151557" name="AutoShape 5"/>
          <p:cNvSpPr>
            <a:spLocks noChangeArrowheads="1"/>
          </p:cNvSpPr>
          <p:nvPr/>
        </p:nvSpPr>
        <p:spPr bwMode="auto">
          <a:xfrm>
            <a:off x="330200" y="4572000"/>
            <a:ext cx="7181850" cy="533400"/>
          </a:xfrm>
          <a:prstGeom prst="flowChartAlternateProcess">
            <a:avLst/>
          </a:prstGeom>
          <a:solidFill>
            <a:srgbClr val="000066"/>
          </a:solidFill>
          <a:ln w="9525" algn="ctr">
            <a:solidFill>
              <a:schemeClr val="tx1"/>
            </a:solidFill>
            <a:miter lim="800000"/>
            <a:headEnd/>
            <a:tailEnd/>
          </a:ln>
          <a:effectLst/>
        </p:spPr>
        <p:txBody>
          <a:bodyPr wrap="none" tIns="0" anchor="ctr"/>
          <a:lstStyle/>
          <a:p>
            <a:r>
              <a:rPr lang="en-US" sz="2000" b="1">
                <a:solidFill>
                  <a:schemeClr val="bg1"/>
                </a:solidFill>
                <a:latin typeface="Arial" charset="0"/>
              </a:rPr>
              <a:t>Decision complexity per turn </a:t>
            </a:r>
            <a:r>
              <a:rPr lang="en-US" sz="2000">
                <a:solidFill>
                  <a:schemeClr val="bg1"/>
                </a:solidFill>
                <a:latin typeface="Arial" charset="0"/>
              </a:rPr>
              <a:t>(for a typical game state)</a:t>
            </a:r>
            <a:r>
              <a:rPr lang="en-US" sz="2000" b="1">
                <a:solidFill>
                  <a:schemeClr val="bg1"/>
                </a:solidFill>
                <a:latin typeface="Arial" charset="0"/>
              </a:rPr>
              <a:t> </a:t>
            </a:r>
            <a:endParaRPr lang="en-US" sz="2000">
              <a:solidFill>
                <a:schemeClr val="bg1"/>
              </a:solidFill>
              <a:latin typeface="Arial" charset="0"/>
            </a:endParaRPr>
          </a:p>
        </p:txBody>
      </p:sp>
      <p:sp>
        <p:nvSpPr>
          <p:cNvPr id="151558" name="Text Box 6"/>
          <p:cNvSpPr txBox="1">
            <a:spLocks noChangeArrowheads="1"/>
          </p:cNvSpPr>
          <p:nvPr/>
        </p:nvSpPr>
        <p:spPr bwMode="auto">
          <a:xfrm>
            <a:off x="330200" y="4953001"/>
            <a:ext cx="9080500" cy="1357313"/>
          </a:xfrm>
          <a:prstGeom prst="rect">
            <a:avLst/>
          </a:prstGeom>
          <a:solidFill>
            <a:srgbClr val="FFFF99"/>
          </a:solidFill>
          <a:ln w="12700">
            <a:solidFill>
              <a:srgbClr val="000066"/>
            </a:solidFill>
            <a:miter lim="800000"/>
            <a:headEnd/>
            <a:tailEnd/>
          </a:ln>
          <a:effectLst>
            <a:outerShdw dist="107763" dir="2700000" algn="ctr" rotWithShape="0">
              <a:schemeClr val="bg2">
                <a:alpha val="50000"/>
              </a:schemeClr>
            </a:outerShdw>
          </a:effectLst>
        </p:spPr>
        <p:txBody>
          <a:bodyPr>
            <a:spAutoFit/>
          </a:bodyPr>
          <a:lstStyle/>
          <a:p>
            <a:pPr marL="173038" indent="-173038">
              <a:buFontTx/>
              <a:buChar char="•"/>
            </a:pPr>
            <a:r>
              <a:rPr lang="en-US" sz="1800">
                <a:solidFill>
                  <a:srgbClr val="000066"/>
                </a:solidFill>
                <a:latin typeface="Arial" charset="0"/>
                <a:sym typeface="Symbol" pitchFamily="18" charset="2"/>
              </a:rPr>
              <a:t>O(D</a:t>
            </a:r>
            <a:r>
              <a:rPr lang="en-US" sz="1800" baseline="30000">
                <a:solidFill>
                  <a:srgbClr val="000066"/>
                </a:solidFill>
                <a:latin typeface="Arial" charset="0"/>
                <a:sym typeface="Symbol" pitchFamily="18" charset="2"/>
              </a:rPr>
              <a:t>N</a:t>
            </a:r>
            <a:r>
              <a:rPr lang="en-US" sz="1800">
                <a:solidFill>
                  <a:srgbClr val="000066"/>
                </a:solidFill>
                <a:latin typeface="Arial" charset="0"/>
                <a:sym typeface="Symbol" pitchFamily="18" charset="2"/>
              </a:rPr>
              <a:t>GRI*L</a:t>
            </a:r>
            <a:r>
              <a:rPr lang="en-US" sz="1800" baseline="30000">
                <a:solidFill>
                  <a:srgbClr val="000066"/>
                </a:solidFill>
                <a:latin typeface="Arial" charset="0"/>
                <a:sym typeface="Symbol" pitchFamily="18" charset="2"/>
              </a:rPr>
              <a:t>U</a:t>
            </a:r>
            <a:r>
              <a:rPr lang="en-US" sz="1800">
                <a:solidFill>
                  <a:srgbClr val="000066"/>
                </a:solidFill>
                <a:latin typeface="Arial" charset="0"/>
                <a:sym typeface="Symbol" pitchFamily="18" charset="2"/>
              </a:rPr>
              <a:t>*(S</a:t>
            </a:r>
            <a:r>
              <a:rPr lang="en-US" sz="1800" baseline="30000">
                <a:solidFill>
                  <a:srgbClr val="000066"/>
                </a:solidFill>
                <a:latin typeface="Arial" charset="0"/>
                <a:sym typeface="Symbol" pitchFamily="18" charset="2"/>
              </a:rPr>
              <a:t>Z</a:t>
            </a:r>
            <a:r>
              <a:rPr lang="en-US" sz="1800">
                <a:solidFill>
                  <a:srgbClr val="000066"/>
                </a:solidFill>
                <a:latin typeface="Arial" charset="0"/>
                <a:sym typeface="Symbol" pitchFamily="18" charset="2"/>
              </a:rPr>
              <a:t>B)</a:t>
            </a:r>
            <a:r>
              <a:rPr lang="en-US" sz="1800" baseline="30000">
                <a:solidFill>
                  <a:srgbClr val="000066"/>
                </a:solidFill>
                <a:latin typeface="Arial" charset="0"/>
                <a:sym typeface="Symbol" pitchFamily="18" charset="2"/>
              </a:rPr>
              <a:t>C</a:t>
            </a:r>
            <a:r>
              <a:rPr lang="en-US" sz="1800">
                <a:solidFill>
                  <a:srgbClr val="000066"/>
                </a:solidFill>
                <a:latin typeface="Arial" charset="0"/>
                <a:sym typeface="Symbol" pitchFamily="18" charset="2"/>
              </a:rPr>
              <a:t>)           </a:t>
            </a:r>
            <a:r>
              <a:rPr lang="en-US" sz="1600">
                <a:solidFill>
                  <a:srgbClr val="669900"/>
                </a:solidFill>
                <a:latin typeface="Arial" charset="0"/>
                <a:sym typeface="Symbol" pitchFamily="18" charset="2"/>
              </a:rPr>
              <a:t>; this ignores both other variables and domain knowledge</a:t>
            </a:r>
          </a:p>
          <a:p>
            <a:pPr lvl="1" indent="-169863">
              <a:buFontTx/>
              <a:buChar char="o"/>
            </a:pPr>
            <a:r>
              <a:rPr lang="en-US" sz="1600">
                <a:solidFill>
                  <a:srgbClr val="000066"/>
                </a:solidFill>
                <a:latin typeface="Arial" charset="0"/>
                <a:sym typeface="Symbol" pitchFamily="18" charset="2"/>
              </a:rPr>
              <a:t>This becomes large with the number of units and cities</a:t>
            </a:r>
          </a:p>
          <a:p>
            <a:pPr lvl="1" indent="-169863">
              <a:buFontTx/>
              <a:buChar char="o"/>
            </a:pPr>
            <a:r>
              <a:rPr lang="en-US" sz="1600">
                <a:solidFill>
                  <a:srgbClr val="000066"/>
                </a:solidFill>
                <a:latin typeface="Arial" charset="0"/>
                <a:sym typeface="Symbol" pitchFamily="18" charset="2"/>
              </a:rPr>
              <a:t>Example: N=3; D=5; G=3; R=4; I=10; U=25; L=4; C=8; Z=10; S=3; B=10</a:t>
            </a:r>
          </a:p>
          <a:p>
            <a:pPr lvl="1" indent="-169863">
              <a:buFontTx/>
              <a:buChar char="o"/>
            </a:pPr>
            <a:r>
              <a:rPr lang="en-US" sz="1600">
                <a:solidFill>
                  <a:srgbClr val="000066"/>
                </a:solidFill>
                <a:latin typeface="Arial" charset="0"/>
                <a:sym typeface="Symbol" pitchFamily="18" charset="2"/>
              </a:rPr>
              <a:t>Size of decision space (i.e., possible next states): 2.5*10</a:t>
            </a:r>
            <a:r>
              <a:rPr lang="en-US" sz="1600" baseline="30000">
                <a:solidFill>
                  <a:srgbClr val="000066"/>
                </a:solidFill>
                <a:latin typeface="Arial" charset="0"/>
                <a:sym typeface="Symbol" pitchFamily="18" charset="2"/>
              </a:rPr>
              <a:t>65</a:t>
            </a:r>
            <a:r>
              <a:rPr lang="en-US" sz="1600">
                <a:solidFill>
                  <a:srgbClr val="000066"/>
                </a:solidFill>
                <a:latin typeface="Arial" charset="0"/>
                <a:sym typeface="Symbol" pitchFamily="18" charset="2"/>
              </a:rPr>
              <a:t> (in one turn!)   </a:t>
            </a:r>
          </a:p>
          <a:p>
            <a:pPr marL="173038" indent="-173038">
              <a:buFontTx/>
              <a:buChar char="o"/>
            </a:pPr>
            <a:r>
              <a:rPr lang="en-US" sz="1600">
                <a:solidFill>
                  <a:srgbClr val="000066"/>
                </a:solidFill>
                <a:latin typeface="Arial" charset="0"/>
                <a:sym typeface="Symbol" pitchFamily="18" charset="2"/>
              </a:rPr>
              <a:t>Comparison: Decision space of chess per turn is well below 140 (e.g., 20 at first move)</a:t>
            </a:r>
          </a:p>
        </p:txBody>
      </p:sp>
      <p:sp>
        <p:nvSpPr>
          <p:cNvPr id="7" name="TextBox 6"/>
          <p:cNvSpPr txBox="1"/>
          <p:nvPr/>
        </p:nvSpPr>
        <p:spPr>
          <a:xfrm>
            <a:off x="7592418" y="6488668"/>
            <a:ext cx="2394695" cy="369332"/>
          </a:xfrm>
          <a:prstGeom prst="rect">
            <a:avLst/>
          </a:prstGeom>
          <a:noFill/>
        </p:spPr>
        <p:txBody>
          <a:bodyPr wrap="none" rtlCol="0">
            <a:spAutoFit/>
          </a:bodyPr>
          <a:lstStyle/>
          <a:p>
            <a:r>
              <a:rPr lang="en-US" b="1" dirty="0" smtClean="0"/>
              <a:t>(David W. Aha, NRL)</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099300" y="6619876"/>
            <a:ext cx="2311400" cy="233363"/>
          </a:xfrm>
          <a:prstGeom prst="rect">
            <a:avLst/>
          </a:prstGeom>
        </p:spPr>
        <p:txBody>
          <a:bodyPr/>
          <a:lstStyle/>
          <a:p>
            <a:pPr>
              <a:defRPr/>
            </a:pPr>
            <a:fld id="{94DEABE2-0A00-4FF1-84DC-D6A771B747E1}" type="slidenum">
              <a:rPr lang="en-US" altLang="en-US"/>
              <a:pPr>
                <a:defRPr/>
              </a:pPr>
              <a:t>30</a:t>
            </a:fld>
            <a:endParaRPr lang="en-US" altLang="en-US"/>
          </a:p>
        </p:txBody>
      </p:sp>
      <p:sp>
        <p:nvSpPr>
          <p:cNvPr id="15363" name="Rectangle 2"/>
          <p:cNvSpPr>
            <a:spLocks noGrp="1" noChangeArrowheads="1"/>
          </p:cNvSpPr>
          <p:nvPr>
            <p:ph type="title"/>
          </p:nvPr>
        </p:nvSpPr>
        <p:spPr>
          <a:xfrm>
            <a:off x="495300" y="735014"/>
            <a:ext cx="8997950" cy="1139825"/>
          </a:xfrm>
        </p:spPr>
        <p:txBody>
          <a:bodyPr/>
          <a:lstStyle/>
          <a:p>
            <a:pPr eaLnBrk="1" hangingPunct="1"/>
            <a:r>
              <a:rPr lang="en-US" smtClean="0"/>
              <a:t>Evaluation Semi-Automatic Approach</a:t>
            </a:r>
          </a:p>
        </p:txBody>
      </p:sp>
      <p:sp>
        <p:nvSpPr>
          <p:cNvPr id="15364" name="Rectangle 3"/>
          <p:cNvSpPr>
            <a:spLocks noGrp="1" noChangeArrowheads="1"/>
          </p:cNvSpPr>
          <p:nvPr>
            <p:ph type="body" idx="1"/>
          </p:nvPr>
        </p:nvSpPr>
        <p:spPr>
          <a:xfrm>
            <a:off x="495300" y="2057400"/>
            <a:ext cx="8915400" cy="2209800"/>
          </a:xfrm>
          <a:solidFill>
            <a:srgbClr val="CCFFFF"/>
          </a:solidFill>
          <a:ln>
            <a:solidFill>
              <a:schemeClr val="tx1"/>
            </a:solidFill>
          </a:ln>
        </p:spPr>
        <p:txBody>
          <a:bodyPr/>
          <a:lstStyle/>
          <a:p>
            <a:pPr eaLnBrk="1" hangingPunct="1">
              <a:lnSpc>
                <a:spcPct val="90000"/>
              </a:lnSpc>
              <a:buFont typeface="Wingdings" pitchFamily="2" charset="2"/>
              <a:buNone/>
            </a:pPr>
            <a:r>
              <a:rPr lang="en-US" sz="1800" smtClean="0"/>
              <a:t>Benefits</a:t>
            </a:r>
          </a:p>
          <a:p>
            <a:pPr eaLnBrk="1" hangingPunct="1">
              <a:lnSpc>
                <a:spcPct val="90000"/>
              </a:lnSpc>
            </a:pPr>
            <a:r>
              <a:rPr lang="en-US" sz="2400" smtClean="0"/>
              <a:t>Evolved tactics can be used to improve domain knowledge used by adaptive AI (Ponsen </a:t>
            </a:r>
            <a:r>
              <a:rPr lang="en-US" sz="2400" i="1" smtClean="0"/>
              <a:t>et al</a:t>
            </a:r>
            <a:r>
              <a:rPr lang="en-US" sz="2400" smtClean="0"/>
              <a:t>. 2004)</a:t>
            </a:r>
          </a:p>
          <a:p>
            <a:pPr eaLnBrk="1" hangingPunct="1">
              <a:lnSpc>
                <a:spcPct val="90000"/>
              </a:lnSpc>
            </a:pPr>
            <a:r>
              <a:rPr lang="en-US" sz="2400" smtClean="0"/>
              <a:t>Dynamic scripting converged to solution (i.e., learns to win) two times faster against medium-skilled opponents</a:t>
            </a:r>
          </a:p>
          <a:p>
            <a:pPr eaLnBrk="1" hangingPunct="1">
              <a:lnSpc>
                <a:spcPct val="90000"/>
              </a:lnSpc>
            </a:pPr>
            <a:r>
              <a:rPr lang="en-US" sz="2200" smtClean="0"/>
              <a:t>Overall </a:t>
            </a:r>
            <a:r>
              <a:rPr lang="en-US" sz="2400" smtClean="0"/>
              <a:t>40% more games are won</a:t>
            </a:r>
          </a:p>
        </p:txBody>
      </p:sp>
      <p:sp>
        <p:nvSpPr>
          <p:cNvPr id="15365" name="Text Box 5"/>
          <p:cNvSpPr txBox="1">
            <a:spLocks noChangeArrowheads="1"/>
          </p:cNvSpPr>
          <p:nvPr/>
        </p:nvSpPr>
        <p:spPr bwMode="auto">
          <a:xfrm>
            <a:off x="495300" y="4648201"/>
            <a:ext cx="8915400" cy="403225"/>
          </a:xfrm>
          <a:prstGeom prst="rect">
            <a:avLst/>
          </a:prstGeom>
          <a:solidFill>
            <a:srgbClr val="FF3300"/>
          </a:solidFill>
          <a:ln w="9525">
            <a:solidFill>
              <a:schemeClr val="tx1"/>
            </a:solidFill>
            <a:miter lim="800000"/>
            <a:headEnd/>
            <a:tailEnd/>
          </a:ln>
        </p:spPr>
        <p:txBody>
          <a:bodyPr>
            <a:spAutoFit/>
          </a:bodyPr>
          <a:lstStyle/>
          <a:p>
            <a:pPr>
              <a:lnSpc>
                <a:spcPct val="90000"/>
              </a:lnSpc>
              <a:spcBef>
                <a:spcPct val="20000"/>
              </a:spcBef>
              <a:buClr>
                <a:schemeClr val="accent1"/>
              </a:buClr>
              <a:buSzPct val="65000"/>
              <a:buFont typeface="Wingdings" pitchFamily="2" charset="2"/>
              <a:buChar char="n"/>
            </a:pPr>
            <a:endParaRPr lang="en-US" sz="2200">
              <a:latin typeface="Arial" pitchFamily="34" charset="0"/>
            </a:endParaRPr>
          </a:p>
        </p:txBody>
      </p:sp>
      <p:sp>
        <p:nvSpPr>
          <p:cNvPr id="15366" name="Rectangle 6"/>
          <p:cNvSpPr>
            <a:spLocks noChangeArrowheads="1"/>
          </p:cNvSpPr>
          <p:nvPr/>
        </p:nvSpPr>
        <p:spPr bwMode="auto">
          <a:xfrm>
            <a:off x="495300" y="4343400"/>
            <a:ext cx="8915400" cy="2057400"/>
          </a:xfrm>
          <a:prstGeom prst="rect">
            <a:avLst/>
          </a:prstGeom>
          <a:solidFill>
            <a:srgbClr val="FFCC00"/>
          </a:solid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en-US">
                <a:latin typeface="Arial" pitchFamily="34" charset="0"/>
              </a:rPr>
              <a:t>Limitations</a:t>
            </a:r>
          </a:p>
          <a:p>
            <a:pPr marL="342900" indent="-342900">
              <a:lnSpc>
                <a:spcPct val="90000"/>
              </a:lnSpc>
              <a:spcBef>
                <a:spcPct val="20000"/>
              </a:spcBef>
              <a:buClr>
                <a:schemeClr val="accent1"/>
              </a:buClr>
              <a:buSzPct val="65000"/>
              <a:buFont typeface="Wingdings" pitchFamily="2" charset="2"/>
              <a:buChar char="n"/>
            </a:pPr>
            <a:r>
              <a:rPr lang="en-US" sz="2600">
                <a:latin typeface="Arial" pitchFamily="34" charset="0"/>
              </a:rPr>
              <a:t>Time consuming</a:t>
            </a:r>
          </a:p>
          <a:p>
            <a:pPr marL="342900" indent="-342900">
              <a:lnSpc>
                <a:spcPct val="90000"/>
              </a:lnSpc>
              <a:spcBef>
                <a:spcPct val="20000"/>
              </a:spcBef>
              <a:buClr>
                <a:schemeClr val="accent1"/>
              </a:buClr>
              <a:buSzPct val="65000"/>
              <a:buFont typeface="Wingdings" pitchFamily="2" charset="2"/>
              <a:buChar char="n"/>
            </a:pPr>
            <a:r>
              <a:rPr lang="en-US" sz="2600">
                <a:latin typeface="Arial" pitchFamily="34" charset="0"/>
              </a:rPr>
              <a:t>Domain knowledge not optimal </a:t>
            </a:r>
            <a:r>
              <a:rPr lang="en-US" sz="2200">
                <a:latin typeface="Arial" pitchFamily="34" charset="0"/>
              </a:rPr>
              <a:t>(due to human factor)</a:t>
            </a:r>
            <a:endParaRPr lang="en-US" sz="2600">
              <a:latin typeface="Arial" pitchFamily="34" charset="0"/>
            </a:endParaRPr>
          </a:p>
          <a:p>
            <a:pPr marL="742950" lvl="1" indent="-285750">
              <a:lnSpc>
                <a:spcPct val="90000"/>
              </a:lnSpc>
              <a:spcBef>
                <a:spcPct val="20000"/>
              </a:spcBef>
              <a:buClr>
                <a:schemeClr val="accent2"/>
              </a:buClr>
              <a:buSzPct val="60000"/>
              <a:buFont typeface="Wingdings" pitchFamily="2" charset="2"/>
              <a:buChar char="q"/>
            </a:pPr>
            <a:r>
              <a:rPr lang="en-US" sz="2200">
                <a:latin typeface="Arial" pitchFamily="34" charset="0"/>
              </a:rPr>
              <a:t>Strong tactics not recognized in evolved scripts</a:t>
            </a:r>
          </a:p>
          <a:p>
            <a:pPr marL="742950" lvl="1" indent="-285750">
              <a:lnSpc>
                <a:spcPct val="90000"/>
              </a:lnSpc>
              <a:spcBef>
                <a:spcPct val="20000"/>
              </a:spcBef>
              <a:buClr>
                <a:schemeClr val="accent2"/>
              </a:buClr>
              <a:buSzPct val="60000"/>
              <a:buFont typeface="Wingdings" pitchFamily="2" charset="2"/>
              <a:buChar char="q"/>
            </a:pPr>
            <a:r>
              <a:rPr lang="en-US" sz="2200">
                <a:latin typeface="Arial" pitchFamily="34" charset="0"/>
              </a:rPr>
              <a:t>Inferior tactics added to knowledge base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4294967295"/>
          </p:nvPr>
        </p:nvSpPr>
        <p:spPr>
          <a:xfrm>
            <a:off x="7099300" y="6619876"/>
            <a:ext cx="2311400" cy="233363"/>
          </a:xfrm>
          <a:prstGeom prst="rect">
            <a:avLst/>
          </a:prstGeom>
        </p:spPr>
        <p:txBody>
          <a:bodyPr/>
          <a:lstStyle/>
          <a:p>
            <a:pPr>
              <a:defRPr/>
            </a:pPr>
            <a:fld id="{6E28532C-DB1B-46EA-9942-C16224522098}" type="slidenum">
              <a:rPr lang="en-US" altLang="en-US"/>
              <a:pPr>
                <a:defRPr/>
              </a:pPr>
              <a:t>31</a:t>
            </a:fld>
            <a:endParaRPr lang="en-US" altLang="en-US"/>
          </a:p>
        </p:txBody>
      </p:sp>
      <p:sp>
        <p:nvSpPr>
          <p:cNvPr id="16387" name="Rectangle 2"/>
          <p:cNvSpPr>
            <a:spLocks noGrp="1" noChangeArrowheads="1"/>
          </p:cNvSpPr>
          <p:nvPr>
            <p:ph type="title"/>
          </p:nvPr>
        </p:nvSpPr>
        <p:spPr>
          <a:xfrm>
            <a:off x="495300" y="731838"/>
            <a:ext cx="8832850" cy="1143000"/>
          </a:xfrm>
        </p:spPr>
        <p:txBody>
          <a:bodyPr/>
          <a:lstStyle/>
          <a:p>
            <a:pPr eaLnBrk="1" hangingPunct="1"/>
            <a:r>
              <a:rPr lang="en-US" b="1" smtClean="0"/>
              <a:t>A</a:t>
            </a:r>
            <a:r>
              <a:rPr lang="en-US" smtClean="0"/>
              <a:t>utomatic </a:t>
            </a:r>
            <a:r>
              <a:rPr lang="en-US" b="1" smtClean="0"/>
              <a:t>K</a:t>
            </a:r>
            <a:r>
              <a:rPr lang="en-US" smtClean="0"/>
              <a:t>nowledge </a:t>
            </a:r>
            <a:r>
              <a:rPr lang="en-US" b="1" smtClean="0"/>
              <a:t>A</a:t>
            </a:r>
            <a:r>
              <a:rPr lang="en-US" smtClean="0"/>
              <a:t>cquisition for </a:t>
            </a:r>
            <a:r>
              <a:rPr lang="en-US" b="1" smtClean="0"/>
              <a:t>D</a:t>
            </a:r>
            <a:r>
              <a:rPr lang="en-US" smtClean="0"/>
              <a:t>ynamic </a:t>
            </a:r>
            <a:r>
              <a:rPr lang="en-US" b="1" smtClean="0"/>
              <a:t>S</a:t>
            </a:r>
            <a:r>
              <a:rPr lang="en-US" smtClean="0"/>
              <a:t>cripting (AKADS)</a:t>
            </a:r>
            <a:endParaRPr lang="en-US" sz="3800" smtClean="0"/>
          </a:p>
        </p:txBody>
      </p:sp>
      <p:sp>
        <p:nvSpPr>
          <p:cNvPr id="151580" name="AutoShape 28"/>
          <p:cNvSpPr>
            <a:spLocks noChangeArrowheads="1"/>
          </p:cNvSpPr>
          <p:nvPr/>
        </p:nvSpPr>
        <p:spPr bwMode="auto">
          <a:xfrm>
            <a:off x="1073150" y="2209800"/>
            <a:ext cx="1403350" cy="1676400"/>
          </a:xfrm>
          <a:prstGeom prst="flowChartMagneticDisk">
            <a:avLst/>
          </a:prstGeom>
          <a:solidFill>
            <a:srgbClr val="C0C0C0"/>
          </a:solidFill>
          <a:ln w="9525">
            <a:solidFill>
              <a:schemeClr val="tx1"/>
            </a:solidFill>
            <a:round/>
            <a:headEnd/>
            <a:tailEnd/>
          </a:ln>
        </p:spPr>
        <p:txBody>
          <a:bodyPr wrap="none" anchor="ctr"/>
          <a:lstStyle/>
          <a:p>
            <a:pPr algn="ctr"/>
            <a:r>
              <a:rPr lang="en-US">
                <a:latin typeface="Times New Roman" pitchFamily="18" charset="0"/>
              </a:rPr>
              <a:t>Knowledge </a:t>
            </a:r>
          </a:p>
          <a:p>
            <a:pPr algn="ctr"/>
            <a:r>
              <a:rPr lang="en-US">
                <a:latin typeface="Times New Roman" pitchFamily="18" charset="0"/>
              </a:rPr>
              <a:t>Base</a:t>
            </a:r>
          </a:p>
        </p:txBody>
      </p:sp>
      <p:grpSp>
        <p:nvGrpSpPr>
          <p:cNvPr id="2" name="Group 29"/>
          <p:cNvGrpSpPr>
            <a:grpSpLocks/>
          </p:cNvGrpSpPr>
          <p:nvPr/>
        </p:nvGrpSpPr>
        <p:grpSpPr bwMode="auto">
          <a:xfrm>
            <a:off x="6887767" y="2149476"/>
            <a:ext cx="2065469" cy="2193925"/>
            <a:chOff x="4005" y="1306"/>
            <a:chExt cx="1201" cy="1382"/>
          </a:xfrm>
        </p:grpSpPr>
        <p:sp>
          <p:nvSpPr>
            <p:cNvPr id="16408" name="AutoShape 30"/>
            <p:cNvSpPr>
              <a:spLocks noChangeArrowheads="1"/>
            </p:cNvSpPr>
            <p:nvPr/>
          </p:nvSpPr>
          <p:spPr bwMode="auto">
            <a:xfrm>
              <a:off x="4005" y="1306"/>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Training script 1</a:t>
              </a:r>
            </a:p>
          </p:txBody>
        </p:sp>
        <p:sp>
          <p:nvSpPr>
            <p:cNvPr id="16409" name="AutoShape 31"/>
            <p:cNvSpPr>
              <a:spLocks noChangeArrowheads="1"/>
            </p:cNvSpPr>
            <p:nvPr/>
          </p:nvSpPr>
          <p:spPr bwMode="auto">
            <a:xfrm>
              <a:off x="4149" y="1450"/>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Training script 2</a:t>
              </a:r>
            </a:p>
          </p:txBody>
        </p:sp>
        <p:sp>
          <p:nvSpPr>
            <p:cNvPr id="16410" name="AutoShape 32"/>
            <p:cNvSpPr>
              <a:spLocks noChangeArrowheads="1"/>
            </p:cNvSpPr>
            <p:nvPr/>
          </p:nvSpPr>
          <p:spPr bwMode="auto">
            <a:xfrm>
              <a:off x="4293" y="1594"/>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a:t>
              </a:r>
            </a:p>
          </p:txBody>
        </p:sp>
        <p:sp>
          <p:nvSpPr>
            <p:cNvPr id="16411" name="AutoShape 33"/>
            <p:cNvSpPr>
              <a:spLocks noChangeArrowheads="1"/>
            </p:cNvSpPr>
            <p:nvPr/>
          </p:nvSpPr>
          <p:spPr bwMode="auto">
            <a:xfrm>
              <a:off x="4437" y="1729"/>
              <a:ext cx="769" cy="959"/>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Training script n</a:t>
              </a:r>
            </a:p>
          </p:txBody>
        </p:sp>
      </p:grpSp>
      <p:grpSp>
        <p:nvGrpSpPr>
          <p:cNvPr id="3" name="Group 34"/>
          <p:cNvGrpSpPr>
            <a:grpSpLocks/>
          </p:cNvGrpSpPr>
          <p:nvPr/>
        </p:nvGrpSpPr>
        <p:grpSpPr bwMode="auto">
          <a:xfrm>
            <a:off x="3709591" y="4343401"/>
            <a:ext cx="1981200" cy="2176463"/>
            <a:chOff x="2112" y="2784"/>
            <a:chExt cx="1152" cy="1371"/>
          </a:xfrm>
        </p:grpSpPr>
        <p:sp>
          <p:nvSpPr>
            <p:cNvPr id="16404" name="AutoShape 35"/>
            <p:cNvSpPr>
              <a:spLocks noChangeArrowheads="1"/>
            </p:cNvSpPr>
            <p:nvPr/>
          </p:nvSpPr>
          <p:spPr bwMode="auto">
            <a:xfrm>
              <a:off x="2112" y="2784"/>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Counter Strategy 1</a:t>
              </a:r>
            </a:p>
          </p:txBody>
        </p:sp>
        <p:sp>
          <p:nvSpPr>
            <p:cNvPr id="16405" name="AutoShape 36"/>
            <p:cNvSpPr>
              <a:spLocks noChangeArrowheads="1"/>
            </p:cNvSpPr>
            <p:nvPr/>
          </p:nvSpPr>
          <p:spPr bwMode="auto">
            <a:xfrm>
              <a:off x="2256" y="2928"/>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Counter Strategy 2</a:t>
              </a:r>
            </a:p>
          </p:txBody>
        </p:sp>
        <p:sp>
          <p:nvSpPr>
            <p:cNvPr id="16406" name="AutoShape 37"/>
            <p:cNvSpPr>
              <a:spLocks noChangeArrowheads="1"/>
            </p:cNvSpPr>
            <p:nvPr/>
          </p:nvSpPr>
          <p:spPr bwMode="auto">
            <a:xfrm>
              <a:off x="2400" y="3072"/>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a:t>
              </a:r>
            </a:p>
          </p:txBody>
        </p:sp>
        <p:sp>
          <p:nvSpPr>
            <p:cNvPr id="16407" name="AutoShape 38"/>
            <p:cNvSpPr>
              <a:spLocks noChangeArrowheads="1"/>
            </p:cNvSpPr>
            <p:nvPr/>
          </p:nvSpPr>
          <p:spPr bwMode="auto">
            <a:xfrm>
              <a:off x="2496" y="3195"/>
              <a:ext cx="768" cy="960"/>
            </a:xfrm>
            <a:prstGeom prst="flowChartDocument">
              <a:avLst/>
            </a:prstGeom>
            <a:solidFill>
              <a:srgbClr val="FFCC00"/>
            </a:solidFill>
            <a:ln w="9525">
              <a:solidFill>
                <a:schemeClr val="tx1"/>
              </a:solidFill>
              <a:miter lim="800000"/>
              <a:headEnd/>
              <a:tailEnd/>
            </a:ln>
          </p:spPr>
          <p:txBody>
            <a:bodyPr wrap="none" tIns="0"/>
            <a:lstStyle/>
            <a:p>
              <a:pPr algn="ctr"/>
              <a:r>
                <a:rPr lang="en-US" sz="1200">
                  <a:latin typeface="Times New Roman" pitchFamily="18" charset="0"/>
                </a:rPr>
                <a:t>Counter Strategy n</a:t>
              </a:r>
            </a:p>
          </p:txBody>
        </p:sp>
      </p:grpSp>
      <p:grpSp>
        <p:nvGrpSpPr>
          <p:cNvPr id="4" name="Group 56"/>
          <p:cNvGrpSpPr>
            <a:grpSpLocks/>
          </p:cNvGrpSpPr>
          <p:nvPr/>
        </p:nvGrpSpPr>
        <p:grpSpPr bwMode="auto">
          <a:xfrm>
            <a:off x="2440385" y="2819400"/>
            <a:ext cx="1485900" cy="838200"/>
            <a:chOff x="1419" y="1776"/>
            <a:chExt cx="864" cy="528"/>
          </a:xfrm>
        </p:grpSpPr>
        <p:sp>
          <p:nvSpPr>
            <p:cNvPr id="16402" name="Text Box 40"/>
            <p:cNvSpPr txBox="1">
              <a:spLocks noChangeArrowheads="1"/>
            </p:cNvSpPr>
            <p:nvPr/>
          </p:nvSpPr>
          <p:spPr bwMode="auto">
            <a:xfrm>
              <a:off x="1419" y="2016"/>
              <a:ext cx="864" cy="288"/>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Dynamic Scripting</a:t>
              </a:r>
            </a:p>
            <a:p>
              <a:pPr algn="ctr">
                <a:spcBef>
                  <a:spcPct val="50000"/>
                </a:spcBef>
              </a:pPr>
              <a:r>
                <a:rPr lang="en-US" sz="1200" i="1">
                  <a:latin typeface="Times New Roman" pitchFamily="18" charset="0"/>
                </a:rPr>
                <a:t>Generate Script</a:t>
              </a:r>
            </a:p>
          </p:txBody>
        </p:sp>
        <p:sp>
          <p:nvSpPr>
            <p:cNvPr id="16403" name="AutoShape 41"/>
            <p:cNvSpPr>
              <a:spLocks noChangeArrowheads="1"/>
            </p:cNvSpPr>
            <p:nvPr/>
          </p:nvSpPr>
          <p:spPr bwMode="auto">
            <a:xfrm>
              <a:off x="1498" y="1776"/>
              <a:ext cx="720" cy="240"/>
            </a:xfrm>
            <a:prstGeom prst="rightArrow">
              <a:avLst>
                <a:gd name="adj1" fmla="val 26667"/>
                <a:gd name="adj2" fmla="val 75000"/>
              </a:avLst>
            </a:prstGeom>
            <a:solidFill>
              <a:srgbClr val="CCFFCC"/>
            </a:solidFill>
            <a:ln w="9525">
              <a:solidFill>
                <a:schemeClr val="tx1"/>
              </a:solidFill>
              <a:miter lim="800000"/>
              <a:headEnd/>
              <a:tailEnd/>
            </a:ln>
          </p:spPr>
          <p:txBody>
            <a:bodyPr wrap="none" anchor="ctr"/>
            <a:lstStyle/>
            <a:p>
              <a:endParaRPr lang="en-US"/>
            </a:p>
          </p:txBody>
        </p:sp>
      </p:grpSp>
      <p:grpSp>
        <p:nvGrpSpPr>
          <p:cNvPr id="5" name="Group 45"/>
          <p:cNvGrpSpPr>
            <a:grpSpLocks/>
          </p:cNvGrpSpPr>
          <p:nvPr/>
        </p:nvGrpSpPr>
        <p:grpSpPr bwMode="auto">
          <a:xfrm>
            <a:off x="6108700" y="4419600"/>
            <a:ext cx="2476500" cy="1981200"/>
            <a:chOff x="3552" y="2784"/>
            <a:chExt cx="1440" cy="1248"/>
          </a:xfrm>
        </p:grpSpPr>
        <p:sp>
          <p:nvSpPr>
            <p:cNvPr id="16400" name="AutoShape 46"/>
            <p:cNvSpPr>
              <a:spLocks noChangeArrowheads="1"/>
            </p:cNvSpPr>
            <p:nvPr/>
          </p:nvSpPr>
          <p:spPr bwMode="auto">
            <a:xfrm rot="10784034">
              <a:off x="3552" y="2784"/>
              <a:ext cx="1152" cy="1008"/>
            </a:xfrm>
            <a:custGeom>
              <a:avLst/>
              <a:gdLst>
                <a:gd name="T0" fmla="*/ 904 w 21600"/>
                <a:gd name="T1" fmla="*/ 0 h 21600"/>
                <a:gd name="T2" fmla="*/ 904 w 21600"/>
                <a:gd name="T3" fmla="*/ 567 h 21600"/>
                <a:gd name="T4" fmla="*/ 48 w 21600"/>
                <a:gd name="T5" fmla="*/ 1008 h 21600"/>
                <a:gd name="T6" fmla="*/ 1152 w 21600"/>
                <a:gd name="T7" fmla="*/ 284 h 21600"/>
                <a:gd name="T8" fmla="*/ 17694720 60000 65536"/>
                <a:gd name="T9" fmla="*/ 5898240 60000 65536"/>
                <a:gd name="T10" fmla="*/ 5898240 60000 65536"/>
                <a:gd name="T11" fmla="*/ 0 60000 65536"/>
                <a:gd name="T12" fmla="*/ 12431 w 21600"/>
                <a:gd name="T13" fmla="*/ 5207 h 21600"/>
                <a:gd name="T14" fmla="*/ 20925 w 21600"/>
                <a:gd name="T15" fmla="*/ 6964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endParaRPr lang="en-US"/>
            </a:p>
          </p:txBody>
        </p:sp>
        <p:sp>
          <p:nvSpPr>
            <p:cNvPr id="16401" name="Text Box 47"/>
            <p:cNvSpPr txBox="1">
              <a:spLocks noChangeArrowheads="1"/>
            </p:cNvSpPr>
            <p:nvPr/>
          </p:nvSpPr>
          <p:spPr bwMode="auto">
            <a:xfrm>
              <a:off x="3888" y="3744"/>
              <a:ext cx="1104" cy="288"/>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Evolutionary Algorithm</a:t>
              </a:r>
            </a:p>
            <a:p>
              <a:pPr algn="ctr">
                <a:spcBef>
                  <a:spcPct val="50000"/>
                </a:spcBef>
              </a:pPr>
              <a:r>
                <a:rPr lang="en-US" sz="1200" i="1">
                  <a:latin typeface="Times New Roman" pitchFamily="18" charset="0"/>
                </a:rPr>
                <a:t>Evolve Domain Knowledge</a:t>
              </a:r>
            </a:p>
          </p:txBody>
        </p:sp>
      </p:grpSp>
      <p:grpSp>
        <p:nvGrpSpPr>
          <p:cNvPr id="6" name="Group 48"/>
          <p:cNvGrpSpPr>
            <a:grpSpLocks/>
          </p:cNvGrpSpPr>
          <p:nvPr/>
        </p:nvGrpSpPr>
        <p:grpSpPr bwMode="auto">
          <a:xfrm>
            <a:off x="908050" y="3922714"/>
            <a:ext cx="2311400" cy="2590800"/>
            <a:chOff x="528" y="2495"/>
            <a:chExt cx="1344" cy="1632"/>
          </a:xfrm>
        </p:grpSpPr>
        <p:sp>
          <p:nvSpPr>
            <p:cNvPr id="16398" name="AutoShape 49"/>
            <p:cNvSpPr>
              <a:spLocks noChangeArrowheads="1"/>
            </p:cNvSpPr>
            <p:nvPr/>
          </p:nvSpPr>
          <p:spPr bwMode="auto">
            <a:xfrm rot="-5415967">
              <a:off x="669" y="2543"/>
              <a:ext cx="1154" cy="1058"/>
            </a:xfrm>
            <a:custGeom>
              <a:avLst/>
              <a:gdLst>
                <a:gd name="T0" fmla="*/ 905 w 21600"/>
                <a:gd name="T1" fmla="*/ 0 h 21600"/>
                <a:gd name="T2" fmla="*/ 905 w 21600"/>
                <a:gd name="T3" fmla="*/ 596 h 21600"/>
                <a:gd name="T4" fmla="*/ 48 w 21600"/>
                <a:gd name="T5" fmla="*/ 1058 h 21600"/>
                <a:gd name="T6" fmla="*/ 1154 w 21600"/>
                <a:gd name="T7" fmla="*/ 298 h 21600"/>
                <a:gd name="T8" fmla="*/ 17694720 60000 65536"/>
                <a:gd name="T9" fmla="*/ 5898240 60000 65536"/>
                <a:gd name="T10" fmla="*/ 5898240 60000 65536"/>
                <a:gd name="T11" fmla="*/ 0 60000 65536"/>
                <a:gd name="T12" fmla="*/ 12428 w 21600"/>
                <a:gd name="T13" fmla="*/ 5206 h 21600"/>
                <a:gd name="T14" fmla="*/ 20926 w 21600"/>
                <a:gd name="T15" fmla="*/ 6962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endParaRPr lang="en-US"/>
            </a:p>
          </p:txBody>
        </p:sp>
        <p:sp>
          <p:nvSpPr>
            <p:cNvPr id="16399" name="Text Box 50"/>
            <p:cNvSpPr txBox="1">
              <a:spLocks noChangeArrowheads="1"/>
            </p:cNvSpPr>
            <p:nvPr/>
          </p:nvSpPr>
          <p:spPr bwMode="auto">
            <a:xfrm>
              <a:off x="528" y="3720"/>
              <a:ext cx="1344" cy="407"/>
            </a:xfrm>
            <a:prstGeom prst="rect">
              <a:avLst/>
            </a:prstGeom>
            <a:noFill/>
            <a:ln w="9525">
              <a:noFill/>
              <a:miter lim="800000"/>
              <a:headEnd/>
              <a:tailEnd/>
            </a:ln>
          </p:spPr>
          <p:txBody>
            <a:bodyPr lIns="0" tIns="0" rIns="0" bIns="0" anchor="ctr">
              <a:spAutoFit/>
            </a:bodyPr>
            <a:lstStyle/>
            <a:p>
              <a:pPr algn="ctr">
                <a:spcBef>
                  <a:spcPct val="50000"/>
                </a:spcBef>
              </a:pPr>
              <a:r>
                <a:rPr lang="en-US" sz="1200" b="1">
                  <a:latin typeface="Times New Roman" pitchFamily="18" charset="0"/>
                </a:rPr>
                <a:t>Knowledge Base Revision</a:t>
              </a:r>
            </a:p>
            <a:p>
              <a:pPr algn="ctr">
                <a:spcBef>
                  <a:spcPct val="50000"/>
                </a:spcBef>
              </a:pPr>
              <a:r>
                <a:rPr lang="en-US" sz="1200" b="1" i="1">
                  <a:solidFill>
                    <a:srgbClr val="FF0000"/>
                  </a:solidFill>
                  <a:latin typeface="Times New Roman" pitchFamily="18" charset="0"/>
                </a:rPr>
                <a:t>Automatically</a:t>
              </a:r>
              <a:r>
                <a:rPr lang="en-US" sz="1200" i="1">
                  <a:latin typeface="Times New Roman" pitchFamily="18" charset="0"/>
                </a:rPr>
                <a:t> Extract Tactics from Evolved Counter Strategies</a:t>
              </a:r>
            </a:p>
          </p:txBody>
        </p:sp>
      </p:grpSp>
      <p:grpSp>
        <p:nvGrpSpPr>
          <p:cNvPr id="7" name="Group 53"/>
          <p:cNvGrpSpPr>
            <a:grpSpLocks/>
          </p:cNvGrpSpPr>
          <p:nvPr/>
        </p:nvGrpSpPr>
        <p:grpSpPr bwMode="auto">
          <a:xfrm>
            <a:off x="3879850" y="2271713"/>
            <a:ext cx="1485900" cy="1905000"/>
            <a:chOff x="2208" y="1440"/>
            <a:chExt cx="864" cy="1200"/>
          </a:xfrm>
        </p:grpSpPr>
        <p:sp>
          <p:nvSpPr>
            <p:cNvPr id="16396" name="Rectangle 54"/>
            <p:cNvSpPr>
              <a:spLocks noChangeArrowheads="1"/>
            </p:cNvSpPr>
            <p:nvPr/>
          </p:nvSpPr>
          <p:spPr bwMode="auto">
            <a:xfrm>
              <a:off x="2208" y="1440"/>
              <a:ext cx="864" cy="1200"/>
            </a:xfrm>
            <a:prstGeom prst="rect">
              <a:avLst/>
            </a:prstGeom>
            <a:solidFill>
              <a:srgbClr val="FFCC99"/>
            </a:solidFill>
            <a:ln w="9525">
              <a:solidFill>
                <a:schemeClr val="tx1"/>
              </a:solidFill>
              <a:miter lim="800000"/>
              <a:headEnd/>
              <a:tailEnd/>
            </a:ln>
          </p:spPr>
          <p:txBody>
            <a:bodyPr wrap="none"/>
            <a:lstStyle/>
            <a:p>
              <a:pPr algn="ctr"/>
              <a:r>
                <a:rPr lang="en-US">
                  <a:latin typeface="Times New Roman" pitchFamily="18" charset="0"/>
                </a:rPr>
                <a:t>Adaptive </a:t>
              </a:r>
            </a:p>
            <a:p>
              <a:pPr algn="ctr"/>
              <a:r>
                <a:rPr lang="en-US">
                  <a:latin typeface="Times New Roman" pitchFamily="18" charset="0"/>
                </a:rPr>
                <a:t>Game AI </a:t>
              </a:r>
            </a:p>
            <a:p>
              <a:pPr algn="ctr"/>
              <a:endParaRPr lang="en-US">
                <a:latin typeface="Times New Roman" pitchFamily="18" charset="0"/>
              </a:endParaRPr>
            </a:p>
          </p:txBody>
        </p:sp>
        <p:pic>
          <p:nvPicPr>
            <p:cNvPr id="16397" name="Picture 55" descr="orc"/>
            <p:cNvPicPr>
              <a:picLocks noChangeArrowheads="1"/>
            </p:cNvPicPr>
            <p:nvPr/>
          </p:nvPicPr>
          <p:blipFill>
            <a:blip r:embed="rId3" cstate="print"/>
            <a:srcRect/>
            <a:stretch>
              <a:fillRect/>
            </a:stretch>
          </p:blipFill>
          <p:spPr bwMode="auto">
            <a:xfrm>
              <a:off x="2412" y="2016"/>
              <a:ext cx="468" cy="585"/>
            </a:xfrm>
            <a:prstGeom prst="rect">
              <a:avLst/>
            </a:prstGeom>
            <a:noFill/>
            <a:ln w="9525">
              <a:noFill/>
              <a:miter lim="800000"/>
              <a:headEnd/>
              <a:tailEnd/>
            </a:ln>
          </p:spPr>
        </p:pic>
      </p:grpSp>
      <p:sp>
        <p:nvSpPr>
          <p:cNvPr id="151578" name="Text Box 26"/>
          <p:cNvSpPr txBox="1">
            <a:spLocks noChangeArrowheads="1"/>
          </p:cNvSpPr>
          <p:nvPr/>
        </p:nvSpPr>
        <p:spPr bwMode="auto">
          <a:xfrm rot="-936976">
            <a:off x="204656" y="2318615"/>
            <a:ext cx="3074988" cy="707886"/>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000" b="1">
                <a:solidFill>
                  <a:schemeClr val="bg1"/>
                </a:solidFill>
                <a:latin typeface="Times New Roman" pitchFamily="18" charset="0"/>
              </a:rPr>
              <a:t>automatically generated </a:t>
            </a:r>
            <a:r>
              <a:rPr lang="en-US" b="1">
                <a:solidFill>
                  <a:schemeClr val="bg1"/>
                </a:solidFill>
                <a:latin typeface="Times New Roman" pitchFamily="18" charset="0"/>
              </a:rPr>
              <a:t>tactic library</a:t>
            </a:r>
            <a:endParaRPr lang="en-US" sz="2000"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5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5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0" grpId="0" animBg="1" autoUpdateAnimBg="0"/>
      <p:bldP spid="151578"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Evolutionary Computation</a:t>
            </a:r>
          </a:p>
        </p:txBody>
      </p:sp>
      <p:sp>
        <p:nvSpPr>
          <p:cNvPr id="17411" name="Rectangle 3"/>
          <p:cNvSpPr>
            <a:spLocks noGrp="1" noChangeArrowheads="1"/>
          </p:cNvSpPr>
          <p:nvPr>
            <p:ph type="body" idx="1"/>
          </p:nvPr>
        </p:nvSpPr>
        <p:spPr>
          <a:xfrm>
            <a:off x="495300" y="1371600"/>
            <a:ext cx="8915400" cy="838200"/>
          </a:xfrm>
        </p:spPr>
        <p:txBody>
          <a:bodyPr/>
          <a:lstStyle/>
          <a:p>
            <a:pPr eaLnBrk="1" hangingPunct="1">
              <a:buFontTx/>
              <a:buNone/>
            </a:pPr>
            <a:r>
              <a:rPr lang="en-US" sz="2000" b="1" smtClean="0"/>
              <a:t>Idea</a:t>
            </a:r>
            <a:r>
              <a:rPr lang="en-US" sz="2000" smtClean="0"/>
              <a:t>: Biological analogy on how populations of species evolve over generations</a:t>
            </a:r>
          </a:p>
        </p:txBody>
      </p:sp>
      <p:grpSp>
        <p:nvGrpSpPr>
          <p:cNvPr id="2" name="Group 21"/>
          <p:cNvGrpSpPr>
            <a:grpSpLocks/>
          </p:cNvGrpSpPr>
          <p:nvPr/>
        </p:nvGrpSpPr>
        <p:grpSpPr bwMode="auto">
          <a:xfrm>
            <a:off x="495300" y="2209801"/>
            <a:ext cx="8915400" cy="1187708"/>
            <a:chOff x="288" y="1440"/>
            <a:chExt cx="5184" cy="528"/>
          </a:xfrm>
        </p:grpSpPr>
        <p:sp>
          <p:nvSpPr>
            <p:cNvPr id="17427" name="Rectangle 4"/>
            <p:cNvSpPr>
              <a:spLocks noChangeArrowheads="1"/>
            </p:cNvSpPr>
            <p:nvPr/>
          </p:nvSpPr>
          <p:spPr bwMode="auto">
            <a:xfrm>
              <a:off x="288" y="1440"/>
              <a:ext cx="5184" cy="528"/>
            </a:xfrm>
            <a:prstGeom prst="rect">
              <a:avLst/>
            </a:prstGeom>
            <a:noFill/>
            <a:ln w="9525">
              <a:noFill/>
              <a:miter lim="800000"/>
              <a:headEnd/>
              <a:tailEnd/>
            </a:ln>
          </p:spPr>
          <p:txBody>
            <a:bodyPr/>
            <a:lstStyle/>
            <a:p>
              <a:pPr marL="342900" indent="-342900">
                <a:spcBef>
                  <a:spcPct val="20000"/>
                </a:spcBef>
              </a:pPr>
              <a:r>
                <a:rPr lang="en-US" sz="2000"/>
                <a:t>Step 1: start with a population (each member is a candidate solution)</a:t>
              </a:r>
            </a:p>
          </p:txBody>
        </p:sp>
        <p:sp>
          <p:nvSpPr>
            <p:cNvPr id="17428" name="Oval 5"/>
            <p:cNvSpPr>
              <a:spLocks noChangeArrowheads="1"/>
            </p:cNvSpPr>
            <p:nvPr/>
          </p:nvSpPr>
          <p:spPr bwMode="auto">
            <a:xfrm>
              <a:off x="768" y="17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9" name="Oval 6"/>
            <p:cNvSpPr>
              <a:spLocks noChangeArrowheads="1"/>
            </p:cNvSpPr>
            <p:nvPr/>
          </p:nvSpPr>
          <p:spPr bwMode="auto">
            <a:xfrm>
              <a:off x="960" y="17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0" name="Oval 7"/>
            <p:cNvSpPr>
              <a:spLocks noChangeArrowheads="1"/>
            </p:cNvSpPr>
            <p:nvPr/>
          </p:nvSpPr>
          <p:spPr bwMode="auto">
            <a:xfrm>
              <a:off x="1152" y="17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1" name="Oval 8"/>
            <p:cNvSpPr>
              <a:spLocks noChangeArrowheads="1"/>
            </p:cNvSpPr>
            <p:nvPr/>
          </p:nvSpPr>
          <p:spPr bwMode="auto">
            <a:xfrm>
              <a:off x="1344" y="17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2" name="Oval 9"/>
            <p:cNvSpPr>
              <a:spLocks noChangeArrowheads="1"/>
            </p:cNvSpPr>
            <p:nvPr/>
          </p:nvSpPr>
          <p:spPr bwMode="auto">
            <a:xfrm>
              <a:off x="1536" y="17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3" name="Oval 10"/>
            <p:cNvSpPr>
              <a:spLocks noChangeArrowheads="1"/>
            </p:cNvSpPr>
            <p:nvPr/>
          </p:nvSpPr>
          <p:spPr bwMode="auto">
            <a:xfrm>
              <a:off x="1728" y="17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34" name="Text Box 11"/>
            <p:cNvSpPr txBox="1">
              <a:spLocks noChangeArrowheads="1"/>
            </p:cNvSpPr>
            <p:nvPr/>
          </p:nvSpPr>
          <p:spPr bwMode="auto">
            <a:xfrm>
              <a:off x="1910" y="1751"/>
              <a:ext cx="242" cy="164"/>
            </a:xfrm>
            <a:prstGeom prst="rect">
              <a:avLst/>
            </a:prstGeom>
            <a:noFill/>
            <a:ln w="9525">
              <a:noFill/>
              <a:miter lim="800000"/>
              <a:headEnd/>
              <a:tailEnd/>
            </a:ln>
          </p:spPr>
          <p:txBody>
            <a:bodyPr wrap="none">
              <a:spAutoFit/>
            </a:bodyPr>
            <a:lstStyle/>
            <a:p>
              <a:r>
                <a:rPr lang="en-US"/>
                <a:t>…</a:t>
              </a:r>
            </a:p>
          </p:txBody>
        </p:sp>
      </p:grpSp>
      <p:grpSp>
        <p:nvGrpSpPr>
          <p:cNvPr id="3" name="Group 22"/>
          <p:cNvGrpSpPr>
            <a:grpSpLocks/>
          </p:cNvGrpSpPr>
          <p:nvPr/>
        </p:nvGrpSpPr>
        <p:grpSpPr bwMode="auto">
          <a:xfrm>
            <a:off x="495300" y="3429000"/>
            <a:ext cx="8915400" cy="1755775"/>
            <a:chOff x="288" y="2160"/>
            <a:chExt cx="5184" cy="1106"/>
          </a:xfrm>
        </p:grpSpPr>
        <p:sp>
          <p:nvSpPr>
            <p:cNvPr id="17419" name="Rectangle 12"/>
            <p:cNvSpPr>
              <a:spLocks noChangeArrowheads="1"/>
            </p:cNvSpPr>
            <p:nvPr/>
          </p:nvSpPr>
          <p:spPr bwMode="auto">
            <a:xfrm>
              <a:off x="288" y="2160"/>
              <a:ext cx="5184" cy="528"/>
            </a:xfrm>
            <a:prstGeom prst="rect">
              <a:avLst/>
            </a:prstGeom>
            <a:noFill/>
            <a:ln w="9525">
              <a:noFill/>
              <a:miter lim="800000"/>
              <a:headEnd/>
              <a:tailEnd/>
            </a:ln>
          </p:spPr>
          <p:txBody>
            <a:bodyPr/>
            <a:lstStyle/>
            <a:p>
              <a:pPr marL="342900" indent="-342900">
                <a:spcBef>
                  <a:spcPct val="20000"/>
                </a:spcBef>
              </a:pPr>
              <a:r>
                <a:rPr lang="en-US" sz="2000"/>
                <a:t>Step 2: Create the next generation by considering evolutionary operations on the population from the previous generation (e.g., mutation) and a fitness function (only the more fit get to contribute to the next generation)</a:t>
              </a:r>
            </a:p>
          </p:txBody>
        </p:sp>
        <p:sp>
          <p:nvSpPr>
            <p:cNvPr id="17420" name="Oval 13"/>
            <p:cNvSpPr>
              <a:spLocks noChangeArrowheads="1"/>
            </p:cNvSpPr>
            <p:nvPr/>
          </p:nvSpPr>
          <p:spPr bwMode="auto">
            <a:xfrm>
              <a:off x="758" y="305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1" name="Oval 14"/>
            <p:cNvSpPr>
              <a:spLocks noChangeArrowheads="1"/>
            </p:cNvSpPr>
            <p:nvPr/>
          </p:nvSpPr>
          <p:spPr bwMode="auto">
            <a:xfrm>
              <a:off x="950" y="305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2" name="Oval 15"/>
            <p:cNvSpPr>
              <a:spLocks noChangeArrowheads="1"/>
            </p:cNvSpPr>
            <p:nvPr/>
          </p:nvSpPr>
          <p:spPr bwMode="auto">
            <a:xfrm>
              <a:off x="1142" y="305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3" name="Oval 16"/>
            <p:cNvSpPr>
              <a:spLocks noChangeArrowheads="1"/>
            </p:cNvSpPr>
            <p:nvPr/>
          </p:nvSpPr>
          <p:spPr bwMode="auto">
            <a:xfrm>
              <a:off x="1334" y="305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4" name="Oval 17"/>
            <p:cNvSpPr>
              <a:spLocks noChangeArrowheads="1"/>
            </p:cNvSpPr>
            <p:nvPr/>
          </p:nvSpPr>
          <p:spPr bwMode="auto">
            <a:xfrm>
              <a:off x="1526" y="305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5" name="Oval 18"/>
            <p:cNvSpPr>
              <a:spLocks noChangeArrowheads="1"/>
            </p:cNvSpPr>
            <p:nvPr/>
          </p:nvSpPr>
          <p:spPr bwMode="auto">
            <a:xfrm>
              <a:off x="1718" y="305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6" name="Text Box 19"/>
            <p:cNvSpPr txBox="1">
              <a:spLocks noChangeArrowheads="1"/>
            </p:cNvSpPr>
            <p:nvPr/>
          </p:nvSpPr>
          <p:spPr bwMode="auto">
            <a:xfrm>
              <a:off x="1900" y="3033"/>
              <a:ext cx="242" cy="233"/>
            </a:xfrm>
            <a:prstGeom prst="rect">
              <a:avLst/>
            </a:prstGeom>
            <a:noFill/>
            <a:ln w="9525">
              <a:noFill/>
              <a:miter lim="800000"/>
              <a:headEnd/>
              <a:tailEnd/>
            </a:ln>
          </p:spPr>
          <p:txBody>
            <a:bodyPr wrap="none">
              <a:spAutoFit/>
            </a:bodyPr>
            <a:lstStyle/>
            <a:p>
              <a:r>
                <a:rPr lang="en-US"/>
                <a:t>…</a:t>
              </a:r>
            </a:p>
          </p:txBody>
        </p:sp>
      </p:grpSp>
      <p:sp>
        <p:nvSpPr>
          <p:cNvPr id="14356" name="Text Box 20"/>
          <p:cNvSpPr txBox="1">
            <a:spLocks noChangeArrowheads="1"/>
          </p:cNvSpPr>
          <p:nvPr/>
        </p:nvSpPr>
        <p:spPr bwMode="auto">
          <a:xfrm>
            <a:off x="643202" y="5497514"/>
            <a:ext cx="6317755" cy="400110"/>
          </a:xfrm>
          <a:prstGeom prst="rect">
            <a:avLst/>
          </a:prstGeom>
          <a:noFill/>
          <a:ln w="9525">
            <a:noFill/>
            <a:miter lim="800000"/>
            <a:headEnd/>
            <a:tailEnd/>
          </a:ln>
        </p:spPr>
        <p:txBody>
          <a:bodyPr wrap="none">
            <a:spAutoFit/>
          </a:bodyPr>
          <a:lstStyle/>
          <a:p>
            <a:r>
              <a:rPr lang="en-US" sz="2000"/>
              <a:t>Continue the process until a certain</a:t>
            </a:r>
            <a:r>
              <a:rPr lang="en-US"/>
              <a:t> condition is reached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099300" y="6619876"/>
            <a:ext cx="2311400" cy="233363"/>
          </a:xfrm>
          <a:prstGeom prst="rect">
            <a:avLst/>
          </a:prstGeom>
        </p:spPr>
        <p:txBody>
          <a:bodyPr/>
          <a:lstStyle/>
          <a:p>
            <a:pPr>
              <a:defRPr/>
            </a:pPr>
            <a:fld id="{661656AD-833D-4E6C-A42F-0CFB7B3D5E73}" type="slidenum">
              <a:rPr lang="en-US" altLang="en-US"/>
              <a:pPr>
                <a:defRPr/>
              </a:pPr>
              <a:t>33</a:t>
            </a:fld>
            <a:endParaRPr lang="en-US" altLang="en-US"/>
          </a:p>
        </p:txBody>
      </p:sp>
      <p:sp>
        <p:nvSpPr>
          <p:cNvPr id="18435" name="Rectangle 2"/>
          <p:cNvSpPr>
            <a:spLocks noGrp="1" noChangeArrowheads="1"/>
          </p:cNvSpPr>
          <p:nvPr>
            <p:ph type="title"/>
          </p:nvPr>
        </p:nvSpPr>
        <p:spPr/>
        <p:txBody>
          <a:bodyPr/>
          <a:lstStyle/>
          <a:p>
            <a:pPr eaLnBrk="1" hangingPunct="1"/>
            <a:r>
              <a:rPr lang="en-US" smtClean="0"/>
              <a:t>Evolving Domain Knowledge</a:t>
            </a:r>
          </a:p>
        </p:txBody>
      </p:sp>
      <p:sp>
        <p:nvSpPr>
          <p:cNvPr id="18436" name="Rectangle 3"/>
          <p:cNvSpPr>
            <a:spLocks noGrp="1" noChangeArrowheads="1"/>
          </p:cNvSpPr>
          <p:nvPr>
            <p:ph type="body" idx="1"/>
          </p:nvPr>
        </p:nvSpPr>
        <p:spPr/>
        <p:txBody>
          <a:bodyPr/>
          <a:lstStyle/>
          <a:p>
            <a:pPr eaLnBrk="1" hangingPunct="1"/>
            <a:r>
              <a:rPr lang="en-US" smtClean="0">
                <a:cs typeface="Times New Roman" pitchFamily="18" charset="0"/>
              </a:rPr>
              <a:t>Input: training scripts</a:t>
            </a:r>
          </a:p>
          <a:p>
            <a:pPr lvl="1" eaLnBrk="1" hangingPunct="1"/>
            <a:r>
              <a:rPr lang="en-US" smtClean="0">
                <a:cs typeface="Times New Roman" pitchFamily="18" charset="0"/>
              </a:rPr>
              <a:t>Manually designed scripts</a:t>
            </a:r>
          </a:p>
          <a:p>
            <a:pPr lvl="1" eaLnBrk="1" hangingPunct="1"/>
            <a:r>
              <a:rPr lang="en-US" smtClean="0">
                <a:cs typeface="Times New Roman" pitchFamily="18" charset="0"/>
              </a:rPr>
              <a:t>Dynamic or evolutionary scripts</a:t>
            </a:r>
          </a:p>
          <a:p>
            <a:pPr eaLnBrk="1" hangingPunct="1"/>
            <a:r>
              <a:rPr lang="en-US" smtClean="0">
                <a:cs typeface="Times New Roman" pitchFamily="18" charset="0"/>
              </a:rPr>
              <a:t>Output: chromosomes representing candidate solutions (i.e., winning counter-strategies)</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mtClean="0"/>
              <a:t>Chromosome</a:t>
            </a:r>
          </a:p>
        </p:txBody>
      </p:sp>
      <p:graphicFrame>
        <p:nvGraphicFramePr>
          <p:cNvPr id="1026" name="Object 3"/>
          <p:cNvGraphicFramePr>
            <a:graphicFrameLocks noChangeAspect="1"/>
          </p:cNvGraphicFramePr>
          <p:nvPr/>
        </p:nvGraphicFramePr>
        <p:xfrm>
          <a:off x="330200" y="2057401"/>
          <a:ext cx="9163050" cy="3635375"/>
        </p:xfrm>
        <a:graphic>
          <a:graphicData uri="http://schemas.openxmlformats.org/presentationml/2006/ole">
            <p:oleObj spid="_x0000_s2050" name="Figuur" r:id="rId3" imgW="6972480" imgH="2629080" progId="Word.Picture.8">
              <p:embed/>
            </p:oleObj>
          </a:graphicData>
        </a:graphic>
      </p:graphicFrame>
      <p:sp>
        <p:nvSpPr>
          <p:cNvPr id="5" name="TextBox 4"/>
          <p:cNvSpPr txBox="1"/>
          <p:nvPr/>
        </p:nvSpPr>
        <p:spPr>
          <a:xfrm>
            <a:off x="7870036" y="3276600"/>
            <a:ext cx="1537600" cy="461665"/>
          </a:xfrm>
          <a:prstGeom prst="rect">
            <a:avLst/>
          </a:prstGeom>
          <a:noFill/>
        </p:spPr>
        <p:txBody>
          <a:bodyPr wrap="none" rtlCol="0">
            <a:spAutoFit/>
          </a:bodyPr>
          <a:lstStyle/>
          <a:p>
            <a:r>
              <a:rPr lang="en-US" sz="2400" dirty="0" smtClean="0"/>
              <a:t>command</a:t>
            </a:r>
            <a:endParaRPr lang="en-US" sz="2400" dirty="0"/>
          </a:p>
        </p:txBody>
      </p:sp>
      <p:sp>
        <p:nvSpPr>
          <p:cNvPr id="6" name="TextBox 5"/>
          <p:cNvSpPr txBox="1"/>
          <p:nvPr/>
        </p:nvSpPr>
        <p:spPr>
          <a:xfrm>
            <a:off x="7924800" y="1981200"/>
            <a:ext cx="1537600" cy="461665"/>
          </a:xfrm>
          <a:prstGeom prst="rect">
            <a:avLst/>
          </a:prstGeom>
          <a:noFill/>
        </p:spPr>
        <p:txBody>
          <a:bodyPr wrap="none" rtlCol="0">
            <a:spAutoFit/>
          </a:bodyPr>
          <a:lstStyle/>
          <a:p>
            <a:r>
              <a:rPr lang="en-US" sz="2400" dirty="0" smtClean="0"/>
              <a:t>Full game</a:t>
            </a:r>
            <a:endParaRPr lang="en-US" sz="2400" dirty="0"/>
          </a:p>
        </p:txBody>
      </p:sp>
      <p:sp>
        <p:nvSpPr>
          <p:cNvPr id="7" name="TextBox 6"/>
          <p:cNvSpPr txBox="1"/>
          <p:nvPr/>
        </p:nvSpPr>
        <p:spPr>
          <a:xfrm>
            <a:off x="8001000" y="2667000"/>
            <a:ext cx="920445" cy="461665"/>
          </a:xfrm>
          <a:prstGeom prst="rect">
            <a:avLst/>
          </a:prstGeom>
          <a:noFill/>
        </p:spPr>
        <p:txBody>
          <a:bodyPr wrap="none" rtlCol="0">
            <a:spAutoFit/>
          </a:bodyPr>
          <a:lstStyle/>
          <a:p>
            <a:r>
              <a:rPr lang="en-US" sz="2400" dirty="0" smtClean="0"/>
              <a:t>script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Automatically Extracting Tactics</a:t>
            </a:r>
          </a:p>
        </p:txBody>
      </p:sp>
      <p:sp>
        <p:nvSpPr>
          <p:cNvPr id="19460" name="Rectangle 3"/>
          <p:cNvSpPr>
            <a:spLocks noGrp="1" noChangeArrowheads="1"/>
          </p:cNvSpPr>
          <p:nvPr>
            <p:ph type="body" idx="1"/>
          </p:nvPr>
        </p:nvSpPr>
        <p:spPr>
          <a:xfrm>
            <a:off x="495300" y="1905001"/>
            <a:ext cx="8915400" cy="4530725"/>
          </a:xfrm>
        </p:spPr>
        <p:txBody>
          <a:bodyPr/>
          <a:lstStyle/>
          <a:p>
            <a:pPr eaLnBrk="1" hangingPunct="1"/>
            <a:r>
              <a:rPr lang="en-US" smtClean="0"/>
              <a:t>Use states to distinguish tactics in chromosome! </a:t>
            </a:r>
          </a:p>
          <a:p>
            <a:pPr eaLnBrk="1" hangingPunct="1"/>
            <a:r>
              <a:rPr lang="en-US" smtClean="0"/>
              <a:t>All genes grouped in a specific state constitutes a tactic that will be inserted into the corresponding knowledge base</a:t>
            </a:r>
          </a:p>
        </p:txBody>
      </p:sp>
      <p:pic>
        <p:nvPicPr>
          <p:cNvPr id="19461" name="Picture 4" descr="chromosome"/>
          <p:cNvPicPr>
            <a:picLocks noChangeAspect="1" noChangeArrowheads="1"/>
          </p:cNvPicPr>
          <p:nvPr/>
        </p:nvPicPr>
        <p:blipFill>
          <a:blip r:embed="rId2" cstate="print"/>
          <a:srcRect/>
          <a:stretch>
            <a:fillRect/>
          </a:stretch>
        </p:blipFill>
        <p:spPr bwMode="auto">
          <a:xfrm>
            <a:off x="247650" y="4495800"/>
            <a:ext cx="94107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Genetic Operators</a:t>
            </a:r>
          </a:p>
        </p:txBody>
      </p:sp>
      <p:sp>
        <p:nvSpPr>
          <p:cNvPr id="20484" name="Rectangle 3"/>
          <p:cNvSpPr>
            <a:spLocks noGrp="1" noChangeArrowheads="1"/>
          </p:cNvSpPr>
          <p:nvPr>
            <p:ph type="body" idx="1"/>
          </p:nvPr>
        </p:nvSpPr>
        <p:spPr/>
        <p:txBody>
          <a:bodyPr/>
          <a:lstStyle/>
          <a:p>
            <a:pPr eaLnBrk="1" hangingPunct="1"/>
            <a:r>
              <a:rPr lang="en-US" smtClean="0"/>
              <a:t>State Crossover</a:t>
            </a:r>
          </a:p>
          <a:p>
            <a:pPr eaLnBrk="1" hangingPunct="1"/>
            <a:r>
              <a:rPr lang="en-US" smtClean="0"/>
              <a:t>Gene Replace Mutation</a:t>
            </a:r>
          </a:p>
          <a:p>
            <a:pPr eaLnBrk="1" hangingPunct="1"/>
            <a:r>
              <a:rPr lang="en-US" smtClean="0"/>
              <a:t>Gene Biased Mutation</a:t>
            </a:r>
          </a:p>
          <a:p>
            <a:pPr eaLnBrk="1" hangingPunct="1"/>
            <a:r>
              <a:rPr lang="en-US" smtClean="0"/>
              <a:t>Randomization</a:t>
            </a:r>
          </a:p>
        </p:txBody>
      </p:sp>
      <p:sp>
        <p:nvSpPr>
          <p:cNvPr id="20485" name="Rectangle 4"/>
          <p:cNvSpPr>
            <a:spLocks noChangeArrowheads="1"/>
          </p:cNvSpPr>
          <p:nvPr/>
        </p:nvSpPr>
        <p:spPr bwMode="auto">
          <a:xfrm>
            <a:off x="1295004" y="2514600"/>
            <a:ext cx="9906000" cy="36933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Evaluation of Automatic Approach</a:t>
            </a:r>
          </a:p>
        </p:txBody>
      </p:sp>
      <p:sp>
        <p:nvSpPr>
          <p:cNvPr id="21508" name="Rectangle 5"/>
          <p:cNvSpPr>
            <a:spLocks noChangeArrowheads="1"/>
          </p:cNvSpPr>
          <p:nvPr/>
        </p:nvSpPr>
        <p:spPr bwMode="auto">
          <a:xfrm>
            <a:off x="495300" y="2057400"/>
            <a:ext cx="8915400" cy="3429000"/>
          </a:xfrm>
          <a:prstGeom prst="rect">
            <a:avLst/>
          </a:prstGeom>
          <a:solidFill>
            <a:srgbClr val="CCFFFF"/>
          </a:solid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en-US">
                <a:latin typeface="Arial" pitchFamily="34" charset="0"/>
              </a:rPr>
              <a:t>Benefits</a:t>
            </a:r>
          </a:p>
          <a:p>
            <a:pPr marL="342900" indent="-342900">
              <a:spcBef>
                <a:spcPct val="20000"/>
              </a:spcBef>
              <a:buClr>
                <a:schemeClr val="accent2"/>
              </a:buClr>
              <a:buSzPct val="60000"/>
              <a:buFont typeface="Wingdings" pitchFamily="2" charset="2"/>
              <a:buChar char="q"/>
            </a:pPr>
            <a:r>
              <a:rPr lang="en-US" sz="2200">
                <a:latin typeface="Arial" pitchFamily="34" charset="0"/>
              </a:rPr>
              <a:t>Less time consuming compared to other approaches (knowledge base automatically generated)</a:t>
            </a:r>
          </a:p>
          <a:p>
            <a:pPr marL="342900" indent="-342900">
              <a:spcBef>
                <a:spcPct val="20000"/>
              </a:spcBef>
              <a:buClr>
                <a:schemeClr val="accent2"/>
              </a:buClr>
              <a:buSzPct val="60000"/>
              <a:buFont typeface="Wingdings" pitchFamily="2" charset="2"/>
              <a:buChar char="q"/>
            </a:pPr>
            <a:r>
              <a:rPr lang="en-US" sz="2200">
                <a:latin typeface="Arial" pitchFamily="34" charset="0"/>
              </a:rPr>
              <a:t>Qualitatively better domain knowledge compared to semi-automatic improved knowledge base:</a:t>
            </a:r>
          </a:p>
          <a:p>
            <a:pPr marL="742950" lvl="1" indent="-285750">
              <a:spcBef>
                <a:spcPct val="20000"/>
              </a:spcBef>
              <a:buClr>
                <a:schemeClr val="accent2"/>
              </a:buClr>
              <a:buSzPct val="60000"/>
              <a:buFont typeface="Wingdings" pitchFamily="2" charset="2"/>
              <a:buChar char="q"/>
            </a:pPr>
            <a:r>
              <a:rPr lang="en-US" sz="2200">
                <a:latin typeface="Arial" pitchFamily="34" charset="0"/>
              </a:rPr>
              <a:t>Overall 15% more games are won</a:t>
            </a:r>
          </a:p>
          <a:p>
            <a:pPr marL="742950" lvl="1" indent="-285750">
              <a:spcBef>
                <a:spcPct val="20000"/>
              </a:spcBef>
              <a:buClr>
                <a:schemeClr val="accent2"/>
              </a:buClr>
              <a:buSzPct val="60000"/>
              <a:buFont typeface="Wingdings" pitchFamily="2" charset="2"/>
              <a:buChar char="q"/>
            </a:pPr>
            <a:r>
              <a:rPr lang="en-US" sz="2200">
                <a:latin typeface="Arial" pitchFamily="34" charset="0"/>
              </a:rPr>
              <a:t>Converged to solution (i.e., learns to win) two times faster against medium-skilled opponents</a:t>
            </a:r>
          </a:p>
          <a:p>
            <a:pPr marL="742950" lvl="1" indent="-285750">
              <a:spcBef>
                <a:spcPct val="20000"/>
              </a:spcBef>
              <a:buClr>
                <a:schemeClr val="accent2"/>
              </a:buClr>
              <a:buSzPct val="60000"/>
              <a:buFont typeface="Wingdings" pitchFamily="2" charset="2"/>
              <a:buChar char="q"/>
            </a:pPr>
            <a:r>
              <a:rPr lang="en-US" sz="2200">
                <a:latin typeface="Arial" pitchFamily="34" charset="0"/>
              </a:rPr>
              <a:t>Dynamic Scripting learned to cope with strong opponents</a:t>
            </a:r>
          </a:p>
        </p:txBody>
      </p:sp>
      <p:sp>
        <p:nvSpPr>
          <p:cNvPr id="21509" name="Rectangle 6"/>
          <p:cNvSpPr>
            <a:spLocks noChangeArrowheads="1"/>
          </p:cNvSpPr>
          <p:nvPr/>
        </p:nvSpPr>
        <p:spPr bwMode="auto">
          <a:xfrm>
            <a:off x="495300" y="5562600"/>
            <a:ext cx="8915400" cy="838200"/>
          </a:xfrm>
          <a:prstGeom prst="rect">
            <a:avLst/>
          </a:prstGeom>
          <a:solidFill>
            <a:srgbClr val="FFCC00"/>
          </a:solidFill>
          <a:ln w="9525">
            <a:solidFill>
              <a:schemeClr val="tx1"/>
            </a:solidFill>
            <a:miter lim="800000"/>
            <a:headEnd/>
            <a:tailEnd/>
          </a:ln>
        </p:spPr>
        <p:txBody>
          <a:bodyPr/>
          <a:lstStyle/>
          <a:p>
            <a:pPr marL="342900" indent="-342900">
              <a:lnSpc>
                <a:spcPct val="90000"/>
              </a:lnSpc>
              <a:spcBef>
                <a:spcPct val="20000"/>
              </a:spcBef>
              <a:buClr>
                <a:schemeClr val="accent1"/>
              </a:buClr>
              <a:buSzPct val="65000"/>
              <a:buFont typeface="Wingdings" pitchFamily="2" charset="2"/>
              <a:buNone/>
            </a:pPr>
            <a:r>
              <a:rPr lang="en-US" sz="2000">
                <a:latin typeface="Arial" pitchFamily="34" charset="0"/>
              </a:rPr>
              <a:t>Limitations</a:t>
            </a:r>
          </a:p>
          <a:p>
            <a:pPr marL="342900" indent="-342900">
              <a:lnSpc>
                <a:spcPct val="90000"/>
              </a:lnSpc>
              <a:spcBef>
                <a:spcPct val="20000"/>
              </a:spcBef>
              <a:buClr>
                <a:schemeClr val="accent1"/>
              </a:buClr>
              <a:buSzPct val="65000"/>
              <a:buFont typeface="Wingdings" pitchFamily="2" charset="2"/>
              <a:buChar char="n"/>
            </a:pPr>
            <a:r>
              <a:rPr lang="en-US" sz="2200">
                <a:latin typeface="Arial" pitchFamily="34" charset="0"/>
              </a:rPr>
              <a:t>Danger of knowledge base over fitting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Conclusion</a:t>
            </a:r>
          </a:p>
        </p:txBody>
      </p:sp>
      <p:sp>
        <p:nvSpPr>
          <p:cNvPr id="22532" name="Rectangle 3"/>
          <p:cNvSpPr>
            <a:spLocks noGrp="1" noChangeArrowheads="1"/>
          </p:cNvSpPr>
          <p:nvPr>
            <p:ph type="body" idx="1"/>
          </p:nvPr>
        </p:nvSpPr>
        <p:spPr/>
        <p:txBody>
          <a:bodyPr/>
          <a:lstStyle/>
          <a:p>
            <a:pPr eaLnBrk="1" hangingPunct="1"/>
            <a:r>
              <a:rPr lang="en-US" sz="2800" dirty="0" smtClean="0"/>
              <a:t>Game AI has used only a fraction of the AI techniques</a:t>
            </a:r>
          </a:p>
          <a:p>
            <a:pPr eaLnBrk="1" hangingPunct="1"/>
            <a:r>
              <a:rPr lang="en-US" sz="2800" dirty="0" smtClean="0"/>
              <a:t>We talked today about strategy games but principles such as state abstraction, learning, heuristic evaluation can be applied to many game genres: racing games, sport games, FPS</a:t>
            </a:r>
          </a:p>
          <a:p>
            <a:pPr lvl="1"/>
            <a:r>
              <a:rPr lang="en-US" dirty="0" smtClean="0"/>
              <a:t>We have seen a few examples of fielded applications in games</a:t>
            </a:r>
          </a:p>
          <a:p>
            <a:pPr lvl="1"/>
            <a:r>
              <a:rPr lang="en-US" dirty="0" smtClean="0"/>
              <a:t>The </a:t>
            </a:r>
            <a:r>
              <a:rPr lang="en-US" smtClean="0"/>
              <a:t>potential is there</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References</a:t>
            </a:r>
          </a:p>
        </p:txBody>
      </p:sp>
      <p:sp>
        <p:nvSpPr>
          <p:cNvPr id="23556" name="Rectangle 3"/>
          <p:cNvSpPr>
            <a:spLocks noGrp="1" noChangeArrowheads="1"/>
          </p:cNvSpPr>
          <p:nvPr>
            <p:ph type="body" idx="1"/>
          </p:nvPr>
        </p:nvSpPr>
        <p:spPr>
          <a:xfrm>
            <a:off x="495300" y="1524000"/>
            <a:ext cx="8915400" cy="4530725"/>
          </a:xfrm>
        </p:spPr>
        <p:txBody>
          <a:bodyPr/>
          <a:lstStyle/>
          <a:p>
            <a:pPr eaLnBrk="1" hangingPunct="1"/>
            <a:r>
              <a:rPr lang="en-US" sz="1800" smtClean="0">
                <a:latin typeface="New York" charset="0"/>
                <a:cs typeface="Times New Roman" pitchFamily="18" charset="0"/>
              </a:rPr>
              <a:t>Ponsen, M. and Spronck, P. (2004). “Improving Adaptive Game AI with Evolutionary Learning.” </a:t>
            </a:r>
            <a:r>
              <a:rPr lang="en-US" sz="1800" i="1" smtClean="0">
                <a:latin typeface="New York" charset="0"/>
                <a:cs typeface="Times New Roman" pitchFamily="18" charset="0"/>
              </a:rPr>
              <a:t>Computer Games: Artificial Intelligence, Design and Education</a:t>
            </a:r>
            <a:r>
              <a:rPr lang="en-US" sz="1800" smtClean="0">
                <a:latin typeface="New York" charset="0"/>
                <a:cs typeface="Times New Roman" pitchFamily="18" charset="0"/>
              </a:rPr>
              <a:t> (CGAIDE 2004). pp. 389-396. University of Wolverhampton. </a:t>
            </a:r>
          </a:p>
          <a:p>
            <a:pPr eaLnBrk="1" hangingPunct="1"/>
            <a:r>
              <a:rPr lang="nl-NL" sz="1800" smtClean="0">
                <a:latin typeface="New York" charset="0"/>
                <a:cs typeface="Times New Roman" pitchFamily="18" charset="0"/>
              </a:rPr>
              <a:t>Spronck, P., Sprinkhuizen-Kuyper, I. and Postma. </a:t>
            </a:r>
            <a:r>
              <a:rPr lang="en-US" sz="1800" smtClean="0">
                <a:latin typeface="New York" charset="0"/>
                <a:cs typeface="Times New Roman" pitchFamily="18" charset="0"/>
              </a:rPr>
              <a:t>E. 2004. “Online Adaptation of Game Opponent AI with Dynamic Scripting.” </a:t>
            </a:r>
            <a:r>
              <a:rPr lang="en-US" sz="1800" i="1" smtClean="0">
                <a:latin typeface="New York" charset="0"/>
                <a:cs typeface="Times New Roman" pitchFamily="18" charset="0"/>
              </a:rPr>
              <a:t>International Journal of Intelligent Games and Simulation</a:t>
            </a:r>
            <a:r>
              <a:rPr lang="en-US" sz="1800" smtClean="0">
                <a:latin typeface="New York" charset="0"/>
                <a:cs typeface="Times New Roman" pitchFamily="18" charset="0"/>
              </a:rPr>
              <a:t>, Vol. 3, No. 1, University of Wolverhampton and EUROSIS, pp. 45–53.</a:t>
            </a:r>
            <a:r>
              <a:rPr lang="en-US" sz="1800" smtClean="0"/>
              <a:t> </a:t>
            </a:r>
          </a:p>
          <a:p>
            <a:pPr eaLnBrk="1" hangingPunct="1"/>
            <a:r>
              <a:rPr lang="en-US" sz="1800" smtClean="0"/>
              <a:t>Ponsen, M., Munoz-Avila, H., Spronk, P., Aha, D. (2007) Knowledge Acquisition for Adaptive Game AI. </a:t>
            </a:r>
            <a:r>
              <a:rPr lang="en-US" sz="1800" i="1" smtClean="0"/>
              <a:t>To appear in: Science of Computer Programming. Special Issue on Computer Games.</a:t>
            </a:r>
            <a:r>
              <a:rPr lang="en-US" sz="1800" smtClean="0"/>
              <a:t> Elsevier. </a:t>
            </a:r>
          </a:p>
          <a:p>
            <a:pPr eaLnBrk="1" hangingPunct="1"/>
            <a:r>
              <a:rPr lang="en-US" sz="1800" smtClean="0"/>
              <a:t>Ponsen, M., Munoz-Avila, H., Spronk, P., Aha, D. (2006) Automatically generating game tactics with evolutionary learning. </a:t>
            </a:r>
            <a:r>
              <a:rPr lang="en-US" sz="1800" i="1" smtClean="0"/>
              <a:t>To appear in: AI Magazine. </a:t>
            </a:r>
            <a:r>
              <a:rPr lang="en-US" sz="1800" smtClean="0"/>
              <a:t>AAAI Press. </a:t>
            </a:r>
          </a:p>
          <a:p>
            <a:pPr eaLnBrk="1" hangingPunct="1"/>
            <a:r>
              <a:rPr lang="en-US" sz="1800" smtClean="0"/>
              <a:t>Ponsen, M., Munoz-Avila, H., Spronck, P., and Aha, D. Automatically Acquiring Domain Knowledge For Adaptive Game AI Using Evolutionary Learning .  Proceedings of the Seventeenth Innovative Applications of Artificial Intelligence Conference (IAAI05-05). AAAI Press.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AI do?</a:t>
            </a:r>
            <a:endParaRPr lang="en-US" dirty="0"/>
          </a:p>
        </p:txBody>
      </p:sp>
      <p:sp>
        <p:nvSpPr>
          <p:cNvPr id="3" name="Content Placeholder 2"/>
          <p:cNvSpPr>
            <a:spLocks noGrp="1"/>
          </p:cNvSpPr>
          <p:nvPr>
            <p:ph idx="1"/>
          </p:nvPr>
        </p:nvSpPr>
        <p:spPr/>
        <p:txBody>
          <a:bodyPr/>
          <a:lstStyle/>
          <a:p>
            <a:r>
              <a:rPr lang="en-US" dirty="0" smtClean="0"/>
              <a:t>Some tasks are solved: </a:t>
            </a:r>
            <a:r>
              <a:rPr lang="en-US" dirty="0" err="1" smtClean="0"/>
              <a:t>pathfinding</a:t>
            </a:r>
            <a:endParaRPr lang="en-US" dirty="0" smtClean="0"/>
          </a:p>
          <a:p>
            <a:r>
              <a:rPr lang="en-US" dirty="0" smtClean="0"/>
              <a:t>Other tasks can be solved well with standard techniques: FSM</a:t>
            </a:r>
          </a:p>
          <a:p>
            <a:r>
              <a:rPr lang="en-US" dirty="0" smtClean="0"/>
              <a:t>Tackle tasks of the problem that can be hard to solve otherwise</a:t>
            </a:r>
          </a:p>
          <a:p>
            <a:pPr lvl="1"/>
            <a:r>
              <a:rPr lang="en-US" dirty="0" smtClean="0"/>
              <a:t>Example: Automated Generation of tactics</a:t>
            </a:r>
          </a:p>
          <a:p>
            <a:pPr lvl="1"/>
            <a:r>
              <a:rPr lang="en-US" dirty="0" smtClean="0"/>
              <a:t>Which AI techniques?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must be General; Independent of details</a:t>
            </a:r>
            <a:endParaRPr lang="en-US" dirty="0"/>
          </a:p>
        </p:txBody>
      </p:sp>
      <p:sp>
        <p:nvSpPr>
          <p:cNvPr id="3" name="Content Placeholder 2"/>
          <p:cNvSpPr>
            <a:spLocks noGrp="1"/>
          </p:cNvSpPr>
          <p:nvPr>
            <p:ph idx="1"/>
          </p:nvPr>
        </p:nvSpPr>
        <p:spPr/>
        <p:txBody>
          <a:bodyPr/>
          <a:lstStyle/>
          <a:p>
            <a:r>
              <a:rPr lang="en-US" dirty="0" smtClean="0"/>
              <a:t>Must work on any map </a:t>
            </a:r>
          </a:p>
          <a:p>
            <a:r>
              <a:rPr lang="en-US" dirty="0" smtClean="0"/>
              <a:t>Must work on any opponent</a:t>
            </a:r>
          </a:p>
          <a:p>
            <a:r>
              <a:rPr lang="en-US" dirty="0" smtClean="0"/>
              <a:t>Must work with different kinds teammates</a:t>
            </a:r>
            <a:endParaRPr lang="en-US" dirty="0"/>
          </a:p>
        </p:txBody>
      </p:sp>
      <p:sp>
        <p:nvSpPr>
          <p:cNvPr id="4" name="Slide Number Placeholder 3"/>
          <p:cNvSpPr>
            <a:spLocks noGrp="1"/>
          </p:cNvSpPr>
          <p:nvPr>
            <p:ph type="sldNum" sz="quarter" idx="10"/>
          </p:nvPr>
        </p:nvSpPr>
        <p:spPr/>
        <p:txBody>
          <a:bodyPr/>
          <a:lstStyle/>
          <a:p>
            <a:fld id="{D613B758-EF67-4A07-AE57-9D0F53426F77}" type="slidenum">
              <a:rPr lang="en-US" smtClean="0"/>
              <a:pPr/>
              <a:t>5</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1752600" y="4114800"/>
            <a:ext cx="1266825" cy="12954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733800" y="4114800"/>
            <a:ext cx="1219200" cy="1299148"/>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257800" y="4038600"/>
            <a:ext cx="962025"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3400" y="152400"/>
            <a:ext cx="8915400" cy="1371600"/>
          </a:xfrm>
        </p:spPr>
        <p:txBody>
          <a:bodyPr/>
          <a:lstStyle/>
          <a:p>
            <a:r>
              <a:rPr lang="en-US" sz="3200" dirty="0" smtClean="0"/>
              <a:t>Example Task: Strategic Decision Making with Planning (Alternative 1)</a:t>
            </a:r>
            <a:endParaRPr lang="en-US" sz="3200" dirty="0"/>
          </a:p>
        </p:txBody>
      </p:sp>
      <p:sp>
        <p:nvSpPr>
          <p:cNvPr id="142340" name="Rectangle 4"/>
          <p:cNvSpPr>
            <a:spLocks noChangeArrowheads="1"/>
          </p:cNvSpPr>
          <p:nvPr/>
        </p:nvSpPr>
        <p:spPr bwMode="auto">
          <a:xfrm>
            <a:off x="247650" y="1295400"/>
            <a:ext cx="9328150" cy="5410200"/>
          </a:xfrm>
          <a:prstGeom prst="rect">
            <a:avLst/>
          </a:prstGeom>
          <a:noFill/>
          <a:ln w="9525">
            <a:noFill/>
            <a:miter lim="800000"/>
            <a:headEnd/>
            <a:tailEnd/>
          </a:ln>
          <a:effectLst>
            <a:outerShdw dist="107763" dir="2700000" algn="ctr" rotWithShape="0">
              <a:srgbClr val="808080"/>
            </a:outerShdw>
          </a:effectLst>
        </p:spPr>
        <p:txBody>
          <a:bodyPr/>
          <a:lstStyle/>
          <a:p>
            <a:pPr marL="292100" indent="-292100">
              <a:lnSpc>
                <a:spcPct val="80000"/>
              </a:lnSpc>
              <a:spcBef>
                <a:spcPct val="20000"/>
              </a:spcBef>
              <a:buClr>
                <a:schemeClr val="accent1"/>
              </a:buClr>
              <a:buSzPct val="65000"/>
              <a:buFont typeface="Wingdings" pitchFamily="2" charset="2"/>
              <a:buNone/>
            </a:pPr>
            <a:endParaRPr lang="en-US">
              <a:latin typeface="TimesNewRomanPSMT" charset="0"/>
            </a:endParaRPr>
          </a:p>
        </p:txBody>
      </p:sp>
      <p:sp>
        <p:nvSpPr>
          <p:cNvPr id="142341" name="Rectangle 5"/>
          <p:cNvSpPr>
            <a:spLocks noChangeArrowheads="1"/>
          </p:cNvSpPr>
          <p:nvPr/>
        </p:nvSpPr>
        <p:spPr bwMode="auto">
          <a:xfrm>
            <a:off x="330200" y="2895600"/>
            <a:ext cx="1651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42342" name="Rectangle 6"/>
          <p:cNvSpPr>
            <a:spLocks noChangeArrowheads="1"/>
          </p:cNvSpPr>
          <p:nvPr/>
        </p:nvSpPr>
        <p:spPr bwMode="auto">
          <a:xfrm>
            <a:off x="866775" y="2895600"/>
            <a:ext cx="1651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42343" name="Rectangle 7"/>
          <p:cNvSpPr>
            <a:spLocks noChangeArrowheads="1"/>
          </p:cNvSpPr>
          <p:nvPr/>
        </p:nvSpPr>
        <p:spPr bwMode="auto">
          <a:xfrm>
            <a:off x="1403350" y="2895600"/>
            <a:ext cx="1651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cxnSp>
        <p:nvCxnSpPr>
          <p:cNvPr id="142344" name="AutoShape 8"/>
          <p:cNvCxnSpPr>
            <a:cxnSpLocks noChangeShapeType="1"/>
            <a:stCxn id="142341" idx="3"/>
            <a:endCxn id="142342" idx="1"/>
          </p:cNvCxnSpPr>
          <p:nvPr/>
        </p:nvCxnSpPr>
        <p:spPr bwMode="auto">
          <a:xfrm>
            <a:off x="495300" y="2971800"/>
            <a:ext cx="371475" cy="0"/>
          </a:xfrm>
          <a:prstGeom prst="straightConnector1">
            <a:avLst/>
          </a:prstGeom>
          <a:noFill/>
          <a:ln w="9525">
            <a:solidFill>
              <a:schemeClr val="tx1"/>
            </a:solidFill>
            <a:round/>
            <a:headEnd/>
            <a:tailEnd type="triangle" w="med" len="med"/>
          </a:ln>
          <a:effectLst/>
        </p:spPr>
      </p:cxnSp>
      <p:cxnSp>
        <p:nvCxnSpPr>
          <p:cNvPr id="142345" name="AutoShape 9"/>
          <p:cNvCxnSpPr>
            <a:cxnSpLocks noChangeShapeType="1"/>
            <a:stCxn id="142342" idx="3"/>
            <a:endCxn id="142343" idx="1"/>
          </p:cNvCxnSpPr>
          <p:nvPr/>
        </p:nvCxnSpPr>
        <p:spPr bwMode="auto">
          <a:xfrm>
            <a:off x="1031875" y="2971800"/>
            <a:ext cx="371475" cy="0"/>
          </a:xfrm>
          <a:prstGeom prst="straightConnector1">
            <a:avLst/>
          </a:prstGeom>
          <a:noFill/>
          <a:ln w="9525">
            <a:solidFill>
              <a:schemeClr val="tx1"/>
            </a:solidFill>
            <a:round/>
            <a:headEnd/>
            <a:tailEnd type="triangle" w="med" len="med"/>
          </a:ln>
          <a:effectLst/>
        </p:spPr>
      </p:cxnSp>
      <p:sp>
        <p:nvSpPr>
          <p:cNvPr id="142346" name="Oval 10"/>
          <p:cNvSpPr>
            <a:spLocks noChangeArrowheads="1"/>
          </p:cNvSpPr>
          <p:nvPr/>
        </p:nvSpPr>
        <p:spPr bwMode="auto">
          <a:xfrm>
            <a:off x="825500" y="2057400"/>
            <a:ext cx="1651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2347" name="Line 11"/>
          <p:cNvSpPr>
            <a:spLocks noChangeShapeType="1"/>
          </p:cNvSpPr>
          <p:nvPr/>
        </p:nvSpPr>
        <p:spPr bwMode="auto">
          <a:xfrm flipH="1">
            <a:off x="577850" y="2209800"/>
            <a:ext cx="247650" cy="304800"/>
          </a:xfrm>
          <a:prstGeom prst="line">
            <a:avLst/>
          </a:prstGeom>
          <a:noFill/>
          <a:ln w="9525">
            <a:solidFill>
              <a:schemeClr val="tx1"/>
            </a:solidFill>
            <a:round/>
            <a:headEnd/>
            <a:tailEnd/>
          </a:ln>
          <a:effectLst/>
        </p:spPr>
        <p:txBody>
          <a:bodyPr/>
          <a:lstStyle/>
          <a:p>
            <a:endParaRPr lang="en-US"/>
          </a:p>
        </p:txBody>
      </p:sp>
      <p:sp>
        <p:nvSpPr>
          <p:cNvPr id="142348" name="Line 12"/>
          <p:cNvSpPr>
            <a:spLocks noChangeShapeType="1"/>
          </p:cNvSpPr>
          <p:nvPr/>
        </p:nvSpPr>
        <p:spPr bwMode="auto">
          <a:xfrm>
            <a:off x="908050" y="2209800"/>
            <a:ext cx="0" cy="304800"/>
          </a:xfrm>
          <a:prstGeom prst="line">
            <a:avLst/>
          </a:prstGeom>
          <a:noFill/>
          <a:ln w="9525">
            <a:solidFill>
              <a:schemeClr val="tx1"/>
            </a:solidFill>
            <a:round/>
            <a:headEnd/>
            <a:tailEnd/>
          </a:ln>
          <a:effectLst/>
        </p:spPr>
        <p:txBody>
          <a:bodyPr/>
          <a:lstStyle/>
          <a:p>
            <a:endParaRPr lang="en-US"/>
          </a:p>
        </p:txBody>
      </p:sp>
      <p:sp>
        <p:nvSpPr>
          <p:cNvPr id="142349" name="Line 13"/>
          <p:cNvSpPr>
            <a:spLocks noChangeShapeType="1"/>
          </p:cNvSpPr>
          <p:nvPr/>
        </p:nvSpPr>
        <p:spPr bwMode="auto">
          <a:xfrm>
            <a:off x="990600" y="2209800"/>
            <a:ext cx="330200" cy="228600"/>
          </a:xfrm>
          <a:prstGeom prst="line">
            <a:avLst/>
          </a:prstGeom>
          <a:noFill/>
          <a:ln w="9525">
            <a:solidFill>
              <a:schemeClr val="tx1"/>
            </a:solidFill>
            <a:round/>
            <a:headEnd/>
            <a:tailEnd/>
          </a:ln>
          <a:effectLst/>
        </p:spPr>
        <p:txBody>
          <a:bodyPr/>
          <a:lstStyle/>
          <a:p>
            <a:endParaRPr lang="en-US"/>
          </a:p>
        </p:txBody>
      </p:sp>
      <p:sp>
        <p:nvSpPr>
          <p:cNvPr id="142350" name="Oval 14"/>
          <p:cNvSpPr>
            <a:spLocks noChangeArrowheads="1"/>
          </p:cNvSpPr>
          <p:nvPr/>
        </p:nvSpPr>
        <p:spPr bwMode="auto">
          <a:xfrm>
            <a:off x="495300" y="2514600"/>
            <a:ext cx="1651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2351" name="Oval 15"/>
          <p:cNvSpPr>
            <a:spLocks noChangeArrowheads="1"/>
          </p:cNvSpPr>
          <p:nvPr/>
        </p:nvSpPr>
        <p:spPr bwMode="auto">
          <a:xfrm>
            <a:off x="825500" y="2514600"/>
            <a:ext cx="1651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2352" name="Oval 16"/>
          <p:cNvSpPr>
            <a:spLocks noChangeArrowheads="1"/>
          </p:cNvSpPr>
          <p:nvPr/>
        </p:nvSpPr>
        <p:spPr bwMode="auto">
          <a:xfrm>
            <a:off x="1238250" y="2438400"/>
            <a:ext cx="1651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2353" name="Line 17"/>
          <p:cNvSpPr>
            <a:spLocks noChangeShapeType="1"/>
          </p:cNvSpPr>
          <p:nvPr/>
        </p:nvSpPr>
        <p:spPr bwMode="auto">
          <a:xfrm flipH="1">
            <a:off x="412750" y="2667000"/>
            <a:ext cx="165100" cy="228600"/>
          </a:xfrm>
          <a:prstGeom prst="line">
            <a:avLst/>
          </a:prstGeom>
          <a:noFill/>
          <a:ln w="9525">
            <a:solidFill>
              <a:schemeClr val="tx1"/>
            </a:solidFill>
            <a:round/>
            <a:headEnd/>
            <a:tailEnd/>
          </a:ln>
          <a:effectLst/>
        </p:spPr>
        <p:txBody>
          <a:bodyPr/>
          <a:lstStyle/>
          <a:p>
            <a:endParaRPr lang="en-US"/>
          </a:p>
        </p:txBody>
      </p:sp>
      <p:sp>
        <p:nvSpPr>
          <p:cNvPr id="142354" name="Line 18"/>
          <p:cNvSpPr>
            <a:spLocks noChangeShapeType="1"/>
          </p:cNvSpPr>
          <p:nvPr/>
        </p:nvSpPr>
        <p:spPr bwMode="auto">
          <a:xfrm>
            <a:off x="660400" y="2667000"/>
            <a:ext cx="330200" cy="228600"/>
          </a:xfrm>
          <a:prstGeom prst="line">
            <a:avLst/>
          </a:prstGeom>
          <a:noFill/>
          <a:ln w="9525">
            <a:solidFill>
              <a:schemeClr val="tx1"/>
            </a:solidFill>
            <a:round/>
            <a:headEnd/>
            <a:tailEnd/>
          </a:ln>
          <a:effectLst/>
        </p:spPr>
        <p:txBody>
          <a:bodyPr/>
          <a:lstStyle/>
          <a:p>
            <a:endParaRPr lang="en-US"/>
          </a:p>
        </p:txBody>
      </p:sp>
      <p:sp>
        <p:nvSpPr>
          <p:cNvPr id="142355" name="Line 19"/>
          <p:cNvSpPr>
            <a:spLocks noChangeShapeType="1"/>
          </p:cNvSpPr>
          <p:nvPr/>
        </p:nvSpPr>
        <p:spPr bwMode="auto">
          <a:xfrm>
            <a:off x="990600" y="2590800"/>
            <a:ext cx="495300" cy="304800"/>
          </a:xfrm>
          <a:prstGeom prst="line">
            <a:avLst/>
          </a:prstGeom>
          <a:noFill/>
          <a:ln w="9525">
            <a:solidFill>
              <a:schemeClr val="tx1"/>
            </a:solidFill>
            <a:round/>
            <a:headEnd/>
            <a:tailEnd/>
          </a:ln>
          <a:effectLst/>
        </p:spPr>
        <p:txBody>
          <a:bodyPr/>
          <a:lstStyle/>
          <a:p>
            <a:endParaRPr lang="en-US"/>
          </a:p>
        </p:txBody>
      </p:sp>
      <p:grpSp>
        <p:nvGrpSpPr>
          <p:cNvPr id="2" name="Group 20"/>
          <p:cNvGrpSpPr>
            <a:grpSpLocks/>
          </p:cNvGrpSpPr>
          <p:nvPr/>
        </p:nvGrpSpPr>
        <p:grpSpPr bwMode="auto">
          <a:xfrm>
            <a:off x="990601" y="1219200"/>
            <a:ext cx="3357033" cy="762000"/>
            <a:chOff x="3168" y="1728"/>
            <a:chExt cx="1952" cy="480"/>
          </a:xfrm>
        </p:grpSpPr>
        <p:sp>
          <p:nvSpPr>
            <p:cNvPr id="142357" name="Text Box 21"/>
            <p:cNvSpPr txBox="1">
              <a:spLocks noChangeArrowheads="1"/>
            </p:cNvSpPr>
            <p:nvPr/>
          </p:nvSpPr>
          <p:spPr bwMode="auto">
            <a:xfrm>
              <a:off x="3456" y="1728"/>
              <a:ext cx="1664" cy="291"/>
            </a:xfrm>
            <a:prstGeom prst="rect">
              <a:avLst/>
            </a:prstGeom>
            <a:noFill/>
            <a:ln w="9525">
              <a:noFill/>
              <a:miter lim="800000"/>
              <a:headEnd/>
              <a:tailEnd/>
            </a:ln>
            <a:effectLst/>
          </p:spPr>
          <p:txBody>
            <a:bodyPr wrap="none">
              <a:spAutoFit/>
            </a:bodyPr>
            <a:lstStyle/>
            <a:p>
              <a:r>
                <a:rPr lang="en-US" sz="2400" b="1">
                  <a:latin typeface="Times New Roman" pitchFamily="18" charset="0"/>
                </a:rPr>
                <a:t>UT task</a:t>
              </a:r>
              <a:r>
                <a:rPr lang="en-US" sz="2400">
                  <a:latin typeface="Times New Roman" pitchFamily="18" charset="0"/>
                </a:rPr>
                <a:t>: Domination</a:t>
              </a:r>
            </a:p>
          </p:txBody>
        </p:sp>
        <p:sp>
          <p:nvSpPr>
            <p:cNvPr id="142358" name="Line 22"/>
            <p:cNvSpPr>
              <a:spLocks noChangeShapeType="1"/>
            </p:cNvSpPr>
            <p:nvPr/>
          </p:nvSpPr>
          <p:spPr bwMode="auto">
            <a:xfrm flipV="1">
              <a:off x="3168" y="1920"/>
              <a:ext cx="336" cy="288"/>
            </a:xfrm>
            <a:prstGeom prst="line">
              <a:avLst/>
            </a:prstGeom>
            <a:noFill/>
            <a:ln w="9525" cap="rnd">
              <a:solidFill>
                <a:schemeClr val="tx1"/>
              </a:solidFill>
              <a:prstDash val="sysDot"/>
              <a:round/>
              <a:headEnd/>
              <a:tailEnd/>
            </a:ln>
            <a:effectLst/>
          </p:spPr>
          <p:txBody>
            <a:bodyPr/>
            <a:lstStyle/>
            <a:p>
              <a:endParaRPr lang="en-US"/>
            </a:p>
          </p:txBody>
        </p:sp>
      </p:grpSp>
      <p:sp>
        <p:nvSpPr>
          <p:cNvPr id="142359" name="Line 23"/>
          <p:cNvSpPr>
            <a:spLocks noChangeShapeType="1"/>
          </p:cNvSpPr>
          <p:nvPr/>
        </p:nvSpPr>
        <p:spPr bwMode="auto">
          <a:xfrm>
            <a:off x="1384433" y="2514600"/>
            <a:ext cx="577850" cy="381000"/>
          </a:xfrm>
          <a:prstGeom prst="line">
            <a:avLst/>
          </a:prstGeom>
          <a:noFill/>
          <a:ln w="9525">
            <a:solidFill>
              <a:schemeClr val="tx1"/>
            </a:solidFill>
            <a:round/>
            <a:headEnd/>
            <a:tailEnd/>
          </a:ln>
          <a:effectLst/>
        </p:spPr>
        <p:txBody>
          <a:bodyPr/>
          <a:lstStyle/>
          <a:p>
            <a:endParaRPr lang="en-US"/>
          </a:p>
        </p:txBody>
      </p:sp>
      <p:sp>
        <p:nvSpPr>
          <p:cNvPr id="142360" name="Rectangle 24"/>
          <p:cNvSpPr>
            <a:spLocks noChangeArrowheads="1"/>
          </p:cNvSpPr>
          <p:nvPr/>
        </p:nvSpPr>
        <p:spPr bwMode="auto">
          <a:xfrm>
            <a:off x="1921008" y="2895600"/>
            <a:ext cx="1651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cxnSp>
        <p:nvCxnSpPr>
          <p:cNvPr id="142361" name="AutoShape 25"/>
          <p:cNvCxnSpPr>
            <a:cxnSpLocks noChangeShapeType="1"/>
            <a:endCxn id="142360" idx="1"/>
          </p:cNvCxnSpPr>
          <p:nvPr/>
        </p:nvCxnSpPr>
        <p:spPr bwMode="auto">
          <a:xfrm>
            <a:off x="1549533" y="2971800"/>
            <a:ext cx="371475" cy="0"/>
          </a:xfrm>
          <a:prstGeom prst="straightConnector1">
            <a:avLst/>
          </a:prstGeom>
          <a:noFill/>
          <a:ln w="9525">
            <a:solidFill>
              <a:schemeClr val="tx1"/>
            </a:solidFill>
            <a:round/>
            <a:headEnd/>
            <a:tailEnd type="triangle" w="med" len="med"/>
          </a:ln>
          <a:effectLst/>
        </p:spPr>
      </p:cxnSp>
      <p:grpSp>
        <p:nvGrpSpPr>
          <p:cNvPr id="3" name="Group 26"/>
          <p:cNvGrpSpPr>
            <a:grpSpLocks/>
          </p:cNvGrpSpPr>
          <p:nvPr/>
        </p:nvGrpSpPr>
        <p:grpSpPr bwMode="auto">
          <a:xfrm>
            <a:off x="2228850" y="1752600"/>
            <a:ext cx="2890970" cy="1219200"/>
            <a:chOff x="3888" y="2064"/>
            <a:chExt cx="1681" cy="768"/>
          </a:xfrm>
        </p:grpSpPr>
        <p:sp>
          <p:nvSpPr>
            <p:cNvPr id="142363" name="AutoShape 27"/>
            <p:cNvSpPr>
              <a:spLocks/>
            </p:cNvSpPr>
            <p:nvPr/>
          </p:nvSpPr>
          <p:spPr bwMode="auto">
            <a:xfrm>
              <a:off x="3888" y="2160"/>
              <a:ext cx="96" cy="672"/>
            </a:xfrm>
            <a:prstGeom prst="rightBrace">
              <a:avLst>
                <a:gd name="adj1" fmla="val 58333"/>
                <a:gd name="adj2" fmla="val 50000"/>
              </a:avLst>
            </a:prstGeom>
            <a:noFill/>
            <a:ln w="9525">
              <a:solidFill>
                <a:schemeClr val="tx1"/>
              </a:solidFill>
              <a:round/>
              <a:headEnd/>
              <a:tailEnd/>
            </a:ln>
            <a:effectLst/>
          </p:spPr>
          <p:txBody>
            <a:bodyPr wrap="none" anchor="ctr"/>
            <a:lstStyle/>
            <a:p>
              <a:endParaRPr lang="en-US"/>
            </a:p>
          </p:txBody>
        </p:sp>
        <p:sp>
          <p:nvSpPr>
            <p:cNvPr id="142364" name="Text Box 28"/>
            <p:cNvSpPr txBox="1">
              <a:spLocks noChangeArrowheads="1"/>
            </p:cNvSpPr>
            <p:nvPr/>
          </p:nvSpPr>
          <p:spPr bwMode="auto">
            <a:xfrm>
              <a:off x="4032" y="2064"/>
              <a:ext cx="1537" cy="523"/>
            </a:xfrm>
            <a:prstGeom prst="rect">
              <a:avLst/>
            </a:prstGeom>
            <a:noFill/>
            <a:ln w="9525">
              <a:noFill/>
              <a:miter lim="800000"/>
              <a:headEnd/>
              <a:tailEnd/>
            </a:ln>
            <a:effectLst/>
          </p:spPr>
          <p:txBody>
            <a:bodyPr>
              <a:spAutoFit/>
            </a:bodyPr>
            <a:lstStyle/>
            <a:p>
              <a:r>
                <a:rPr lang="en-US" sz="2400" b="1">
                  <a:latin typeface="TimesNewRomanPSMT" charset="0"/>
                </a:rPr>
                <a:t>Strategy</a:t>
              </a:r>
              <a:r>
                <a:rPr lang="en-US" sz="2400">
                  <a:latin typeface="TimesNewRomanPSMT" charset="0"/>
                </a:rPr>
                <a:t>: secure most locations</a:t>
              </a:r>
            </a:p>
          </p:txBody>
        </p:sp>
      </p:grpSp>
      <p:grpSp>
        <p:nvGrpSpPr>
          <p:cNvPr id="4" name="Group 29"/>
          <p:cNvGrpSpPr>
            <a:grpSpLocks/>
          </p:cNvGrpSpPr>
          <p:nvPr/>
        </p:nvGrpSpPr>
        <p:grpSpPr bwMode="auto">
          <a:xfrm>
            <a:off x="908050" y="3048003"/>
            <a:ext cx="4127500" cy="1058863"/>
            <a:chOff x="3120" y="2880"/>
            <a:chExt cx="2400" cy="667"/>
          </a:xfrm>
        </p:grpSpPr>
        <p:sp>
          <p:nvSpPr>
            <p:cNvPr id="142366" name="Line 30"/>
            <p:cNvSpPr>
              <a:spLocks noChangeShapeType="1"/>
            </p:cNvSpPr>
            <p:nvPr/>
          </p:nvSpPr>
          <p:spPr bwMode="auto">
            <a:xfrm>
              <a:off x="3168" y="2880"/>
              <a:ext cx="336" cy="192"/>
            </a:xfrm>
            <a:prstGeom prst="line">
              <a:avLst/>
            </a:prstGeom>
            <a:noFill/>
            <a:ln w="9525" cap="rnd">
              <a:solidFill>
                <a:schemeClr val="tx1"/>
              </a:solidFill>
              <a:prstDash val="sysDot"/>
              <a:round/>
              <a:headEnd/>
              <a:tailEnd/>
            </a:ln>
            <a:effectLst/>
          </p:spPr>
          <p:txBody>
            <a:bodyPr/>
            <a:lstStyle/>
            <a:p>
              <a:endParaRPr lang="en-US"/>
            </a:p>
          </p:txBody>
        </p:sp>
        <p:sp>
          <p:nvSpPr>
            <p:cNvPr id="142367" name="Text Box 31"/>
            <p:cNvSpPr txBox="1">
              <a:spLocks noChangeArrowheads="1"/>
            </p:cNvSpPr>
            <p:nvPr/>
          </p:nvSpPr>
          <p:spPr bwMode="auto">
            <a:xfrm>
              <a:off x="3120" y="3024"/>
              <a:ext cx="2400" cy="523"/>
            </a:xfrm>
            <a:prstGeom prst="rect">
              <a:avLst/>
            </a:prstGeom>
            <a:noFill/>
            <a:ln w="9525">
              <a:noFill/>
              <a:miter lim="800000"/>
              <a:headEnd/>
              <a:tailEnd/>
            </a:ln>
            <a:effectLst/>
          </p:spPr>
          <p:txBody>
            <a:bodyPr>
              <a:spAutoFit/>
            </a:bodyPr>
            <a:lstStyle/>
            <a:p>
              <a:r>
                <a:rPr lang="en-US" sz="2400" b="1">
                  <a:latin typeface="Times New Roman" pitchFamily="18" charset="0"/>
                </a:rPr>
                <a:t>UT action</a:t>
              </a:r>
              <a:r>
                <a:rPr lang="en-US" sz="2400">
                  <a:latin typeface="Times New Roman" pitchFamily="18" charset="0"/>
                </a:rPr>
                <a:t>: move </a:t>
              </a:r>
              <a:r>
                <a:rPr lang="en-US" sz="2400" i="1">
                  <a:latin typeface="Times New Roman" pitchFamily="18" charset="0"/>
                </a:rPr>
                <a:t>Bot1</a:t>
              </a:r>
              <a:r>
                <a:rPr lang="en-US" sz="2400">
                  <a:latin typeface="Times New Roman" pitchFamily="18" charset="0"/>
                </a:rPr>
                <a:t> to location </a:t>
              </a:r>
              <a:r>
                <a:rPr lang="en-US" sz="2400" i="1">
                  <a:latin typeface="Times New Roman" pitchFamily="18" charset="0"/>
                </a:rPr>
                <a:t>B</a:t>
              </a:r>
            </a:p>
          </p:txBody>
        </p:sp>
      </p:grpSp>
      <p:grpSp>
        <p:nvGrpSpPr>
          <p:cNvPr id="5" name="Group 32"/>
          <p:cNvGrpSpPr>
            <a:grpSpLocks/>
          </p:cNvGrpSpPr>
          <p:nvPr/>
        </p:nvGrpSpPr>
        <p:grpSpPr bwMode="auto">
          <a:xfrm>
            <a:off x="4540250" y="1600200"/>
            <a:ext cx="4622800" cy="990600"/>
            <a:chOff x="2640" y="1008"/>
            <a:chExt cx="2688" cy="624"/>
          </a:xfrm>
        </p:grpSpPr>
        <p:sp>
          <p:nvSpPr>
            <p:cNvPr id="142369" name="Text Box 33"/>
            <p:cNvSpPr txBox="1">
              <a:spLocks noChangeArrowheads="1"/>
            </p:cNvSpPr>
            <p:nvPr/>
          </p:nvSpPr>
          <p:spPr bwMode="auto">
            <a:xfrm>
              <a:off x="2928" y="1008"/>
              <a:ext cx="2400" cy="523"/>
            </a:xfrm>
            <a:prstGeom prst="rect">
              <a:avLst/>
            </a:prstGeom>
            <a:noFill/>
            <a:ln w="9525">
              <a:noFill/>
              <a:miter lim="800000"/>
              <a:headEnd/>
              <a:tailEnd/>
            </a:ln>
            <a:effectLst/>
          </p:spPr>
          <p:txBody>
            <a:bodyPr>
              <a:spAutoFit/>
            </a:bodyPr>
            <a:lstStyle/>
            <a:p>
              <a:pPr marL="457200" indent="-457200">
                <a:buFontTx/>
                <a:buAutoNum type="arabicPeriod"/>
              </a:pPr>
              <a:r>
                <a:rPr lang="en-US" sz="2400">
                  <a:latin typeface="TimesNewRomanPSMT" charset="0"/>
                </a:rPr>
                <a:t>Declarative language for expressing conditions</a:t>
              </a:r>
            </a:p>
          </p:txBody>
        </p:sp>
        <p:sp>
          <p:nvSpPr>
            <p:cNvPr id="142370" name="AutoShape 34"/>
            <p:cNvSpPr>
              <a:spLocks noChangeArrowheads="1"/>
            </p:cNvSpPr>
            <p:nvPr/>
          </p:nvSpPr>
          <p:spPr bwMode="auto">
            <a:xfrm>
              <a:off x="2640" y="1296"/>
              <a:ext cx="432" cy="336"/>
            </a:xfrm>
            <a:prstGeom prst="leftArrow">
              <a:avLst>
                <a:gd name="adj1" fmla="val 50000"/>
                <a:gd name="adj2" fmla="val 32143"/>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6" name="Group 35"/>
          <p:cNvGrpSpPr>
            <a:grpSpLocks/>
          </p:cNvGrpSpPr>
          <p:nvPr/>
        </p:nvGrpSpPr>
        <p:grpSpPr bwMode="auto">
          <a:xfrm>
            <a:off x="660401" y="4114802"/>
            <a:ext cx="3731948" cy="2103438"/>
            <a:chOff x="384" y="2592"/>
            <a:chExt cx="2170" cy="1325"/>
          </a:xfrm>
        </p:grpSpPr>
        <p:sp>
          <p:nvSpPr>
            <p:cNvPr id="142372" name="AutoShape 36"/>
            <p:cNvSpPr>
              <a:spLocks noChangeArrowheads="1"/>
            </p:cNvSpPr>
            <p:nvPr/>
          </p:nvSpPr>
          <p:spPr bwMode="auto">
            <a:xfrm>
              <a:off x="1056" y="2592"/>
              <a:ext cx="480" cy="336"/>
            </a:xfrm>
            <a:prstGeom prst="up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42373" name="Text Box 37"/>
            <p:cNvSpPr txBox="1">
              <a:spLocks noChangeArrowheads="1"/>
            </p:cNvSpPr>
            <p:nvPr/>
          </p:nvSpPr>
          <p:spPr bwMode="auto">
            <a:xfrm>
              <a:off x="384" y="2928"/>
              <a:ext cx="2170" cy="989"/>
            </a:xfrm>
            <a:prstGeom prst="rect">
              <a:avLst/>
            </a:prstGeom>
            <a:noFill/>
            <a:ln w="9525">
              <a:noFill/>
              <a:miter lim="800000"/>
              <a:headEnd/>
              <a:tailEnd/>
            </a:ln>
            <a:effectLst/>
          </p:spPr>
          <p:txBody>
            <a:bodyPr>
              <a:spAutoFit/>
            </a:bodyPr>
            <a:lstStyle/>
            <a:p>
              <a:pPr marL="457200" indent="-457200"/>
              <a:r>
                <a:rPr lang="en-US" sz="2400">
                  <a:latin typeface="TimesNewRomanPSMT" charset="0"/>
                </a:rPr>
                <a:t>2.  Dealing with contingencies while Bots are executing actions</a:t>
              </a:r>
            </a:p>
          </p:txBody>
        </p:sp>
      </p:grpSp>
      <p:sp>
        <p:nvSpPr>
          <p:cNvPr id="142374" name="Text Box 38"/>
          <p:cNvSpPr txBox="1">
            <a:spLocks noChangeArrowheads="1"/>
          </p:cNvSpPr>
          <p:nvPr/>
        </p:nvSpPr>
        <p:spPr bwMode="auto">
          <a:xfrm>
            <a:off x="5365751" y="2895601"/>
            <a:ext cx="3814498" cy="1200329"/>
          </a:xfrm>
          <a:prstGeom prst="rect">
            <a:avLst/>
          </a:prstGeom>
          <a:noFill/>
          <a:ln w="9525">
            <a:solidFill>
              <a:schemeClr val="tx1"/>
            </a:solidFill>
            <a:miter lim="800000"/>
            <a:headEnd/>
            <a:tailEnd/>
          </a:ln>
          <a:effectLst/>
        </p:spPr>
        <p:txBody>
          <a:bodyPr>
            <a:spAutoFit/>
          </a:bodyPr>
          <a:lstStyle/>
          <a:p>
            <a:r>
              <a:rPr lang="en-US" sz="2400" b="1" dirty="0">
                <a:latin typeface="TimesNewRomanPSMT" charset="0"/>
              </a:rPr>
              <a:t>Solution to 1</a:t>
            </a:r>
            <a:r>
              <a:rPr lang="en-US" sz="2400" dirty="0">
                <a:latin typeface="TimesNewRomanPSMT" charset="0"/>
              </a:rPr>
              <a:t>: </a:t>
            </a:r>
            <a:r>
              <a:rPr lang="en-US" sz="2400" dirty="0" smtClean="0">
                <a:latin typeface="TimesNewRomanPSMT" charset="0"/>
              </a:rPr>
              <a:t>call external function (implemented with FSMs)</a:t>
            </a:r>
            <a:endParaRPr lang="en-US" sz="2400" dirty="0">
              <a:latin typeface="TimesNewRomanPSMT" charset="0"/>
            </a:endParaRPr>
          </a:p>
        </p:txBody>
      </p:sp>
      <p:sp>
        <p:nvSpPr>
          <p:cNvPr id="142375" name="Text Box 39"/>
          <p:cNvSpPr txBox="1">
            <a:spLocks noChangeArrowheads="1"/>
          </p:cNvSpPr>
          <p:nvPr/>
        </p:nvSpPr>
        <p:spPr bwMode="auto">
          <a:xfrm>
            <a:off x="4038600" y="4419600"/>
            <a:ext cx="3731948" cy="1196975"/>
          </a:xfrm>
          <a:prstGeom prst="rect">
            <a:avLst/>
          </a:prstGeom>
          <a:noFill/>
          <a:ln w="9525">
            <a:solidFill>
              <a:schemeClr val="tx1"/>
            </a:solidFill>
            <a:miter lim="800000"/>
            <a:headEnd/>
            <a:tailEnd/>
          </a:ln>
          <a:effectLst/>
        </p:spPr>
        <p:txBody>
          <a:bodyPr>
            <a:spAutoFit/>
          </a:bodyPr>
          <a:lstStyle/>
          <a:p>
            <a:r>
              <a:rPr lang="en-US" sz="2400" b="1" dirty="0">
                <a:latin typeface="TimesNewRomanPSMT" charset="0"/>
              </a:rPr>
              <a:t>Solution to 2</a:t>
            </a:r>
            <a:r>
              <a:rPr lang="en-US" sz="2400" dirty="0">
                <a:latin typeface="TimesNewRomanPSMT" charset="0"/>
              </a:rPr>
              <a:t>: use Java Bots to represent actions </a:t>
            </a:r>
            <a:r>
              <a:rPr lang="en-US" sz="2400" dirty="0" smtClean="0">
                <a:latin typeface="TimesNewRomanPSMT" charset="0"/>
              </a:rPr>
              <a:t>(FSMs)</a:t>
            </a:r>
            <a:endParaRPr lang="en-US" sz="2400" dirty="0">
              <a:latin typeface="TimesNewRomanPSMT" charset="0"/>
            </a:endParaRPr>
          </a:p>
        </p:txBody>
      </p:sp>
      <p:sp>
        <p:nvSpPr>
          <p:cNvPr id="39" name="TextBox 38"/>
          <p:cNvSpPr txBox="1"/>
          <p:nvPr/>
        </p:nvSpPr>
        <p:spPr>
          <a:xfrm>
            <a:off x="4343400" y="5657671"/>
            <a:ext cx="5334000" cy="1200329"/>
          </a:xfrm>
          <a:prstGeom prst="rect">
            <a:avLst/>
          </a:prstGeom>
          <a:solidFill>
            <a:srgbClr val="92D050"/>
          </a:solidFill>
        </p:spPr>
        <p:txBody>
          <a:bodyPr wrap="square" rtlCol="0">
            <a:spAutoFit/>
          </a:bodyPr>
          <a:lstStyle/>
          <a:p>
            <a:r>
              <a:rPr lang="en-US" sz="2400" dirty="0" smtClean="0"/>
              <a:t>Planning requires less engineering requirements than FSMs but can still require lots of human effort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74" grpId="0" animBg="1"/>
      <p:bldP spid="142375"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 Heuristic evaluation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990600" y="1903389"/>
            <a:ext cx="4953000" cy="4040211"/>
          </a:xfrm>
          <a:prstGeom prst="rect">
            <a:avLst/>
          </a:prstGeom>
          <a:noFill/>
          <a:ln w="9525">
            <a:noFill/>
            <a:miter lim="800000"/>
            <a:headEnd/>
            <a:tailEnd/>
          </a:ln>
        </p:spPr>
      </p:pic>
      <p:sp>
        <p:nvSpPr>
          <p:cNvPr id="19" name="TextBox 18"/>
          <p:cNvSpPr txBox="1"/>
          <p:nvPr/>
        </p:nvSpPr>
        <p:spPr>
          <a:xfrm>
            <a:off x="6248401" y="1981200"/>
            <a:ext cx="3657600" cy="3785652"/>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Divide the map into areas (determining the actual partition can be done with FSMs) </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For each area assign a heuristic value</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Send bots to region with highest heuristic value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 Heuristic evaluation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990600" y="1903389"/>
            <a:ext cx="4953000" cy="4040211"/>
          </a:xfrm>
          <a:prstGeom prst="rect">
            <a:avLst/>
          </a:prstGeom>
          <a:noFill/>
          <a:ln w="9525">
            <a:noFill/>
            <a:miter lim="800000"/>
            <a:headEnd/>
            <a:tailEnd/>
          </a:ln>
        </p:spPr>
      </p:pic>
      <p:sp>
        <p:nvSpPr>
          <p:cNvPr id="7" name="Rectangle 6"/>
          <p:cNvSpPr/>
          <p:nvPr/>
        </p:nvSpPr>
        <p:spPr bwMode="auto">
          <a:xfrm>
            <a:off x="1905000" y="1905000"/>
            <a:ext cx="3276600" cy="1143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2590800" y="2362200"/>
            <a:ext cx="2056973" cy="369332"/>
          </a:xfrm>
          <a:prstGeom prst="rect">
            <a:avLst/>
          </a:prstGeom>
          <a:noFill/>
        </p:spPr>
        <p:txBody>
          <a:bodyPr wrap="none" rtlCol="0">
            <a:spAutoFit/>
          </a:bodyPr>
          <a:lstStyle/>
          <a:p>
            <a:r>
              <a:rPr lang="en-US" dirty="0" smtClean="0"/>
              <a:t>GOOD (0.9 score)</a:t>
            </a:r>
            <a:endParaRPr lang="en-US" dirty="0"/>
          </a:p>
        </p:txBody>
      </p:sp>
      <p:sp>
        <p:nvSpPr>
          <p:cNvPr id="9" name="Rectangle 8"/>
          <p:cNvSpPr/>
          <p:nvPr/>
        </p:nvSpPr>
        <p:spPr bwMode="auto">
          <a:xfrm>
            <a:off x="1143000" y="3352800"/>
            <a:ext cx="4648200" cy="1143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pitchFamily="34" charset="0"/>
            </a:endParaRPr>
          </a:p>
        </p:txBody>
      </p:sp>
      <p:sp>
        <p:nvSpPr>
          <p:cNvPr id="10" name="TextBox 9"/>
          <p:cNvSpPr txBox="1"/>
          <p:nvPr/>
        </p:nvSpPr>
        <p:spPr>
          <a:xfrm>
            <a:off x="2971800" y="3810000"/>
            <a:ext cx="1826141" cy="369332"/>
          </a:xfrm>
          <a:prstGeom prst="rect">
            <a:avLst/>
          </a:prstGeom>
          <a:noFill/>
        </p:spPr>
        <p:txBody>
          <a:bodyPr wrap="none" rtlCol="0">
            <a:spAutoFit/>
          </a:bodyPr>
          <a:lstStyle/>
          <a:p>
            <a:r>
              <a:rPr lang="en-US" dirty="0" smtClean="0"/>
              <a:t>BAD (0.2 score)</a:t>
            </a:r>
            <a:endParaRPr lang="en-US" dirty="0"/>
          </a:p>
        </p:txBody>
      </p:sp>
      <p:sp>
        <p:nvSpPr>
          <p:cNvPr id="11" name="Rectangle 10"/>
          <p:cNvSpPr/>
          <p:nvPr/>
        </p:nvSpPr>
        <p:spPr bwMode="auto">
          <a:xfrm>
            <a:off x="1752600" y="4724400"/>
            <a:ext cx="3276600" cy="1143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Box 11"/>
          <p:cNvSpPr txBox="1"/>
          <p:nvPr/>
        </p:nvSpPr>
        <p:spPr>
          <a:xfrm>
            <a:off x="2133600" y="5181600"/>
            <a:ext cx="2262158" cy="369332"/>
          </a:xfrm>
          <a:prstGeom prst="rect">
            <a:avLst/>
          </a:prstGeom>
          <a:noFill/>
        </p:spPr>
        <p:txBody>
          <a:bodyPr wrap="none" rtlCol="0">
            <a:spAutoFit/>
          </a:bodyPr>
          <a:lstStyle/>
          <a:p>
            <a:r>
              <a:rPr lang="en-US" dirty="0" smtClean="0"/>
              <a:t>OK  (e.g., 0.6 score)</a:t>
            </a:r>
            <a:endParaRPr lang="en-US" dirty="0"/>
          </a:p>
        </p:txBody>
      </p:sp>
      <p:sp>
        <p:nvSpPr>
          <p:cNvPr id="13" name="TextBox 12"/>
          <p:cNvSpPr txBox="1"/>
          <p:nvPr/>
        </p:nvSpPr>
        <p:spPr>
          <a:xfrm>
            <a:off x="6172200" y="2286000"/>
            <a:ext cx="3807453" cy="1569660"/>
          </a:xfrm>
          <a:prstGeom prst="rect">
            <a:avLst/>
          </a:prstGeom>
          <a:noFill/>
        </p:spPr>
        <p:txBody>
          <a:bodyPr wrap="none" rtlCol="0">
            <a:spAutoFit/>
          </a:bodyPr>
          <a:lstStyle/>
          <a:p>
            <a:r>
              <a:rPr lang="en-US" sz="2400" dirty="0" smtClean="0"/>
              <a:t>F(area) = </a:t>
            </a:r>
          </a:p>
          <a:p>
            <a:r>
              <a:rPr lang="en-US" sz="2400" dirty="0" smtClean="0"/>
              <a:t>w1*</a:t>
            </a:r>
            <a:r>
              <a:rPr lang="en-US" sz="2400" dirty="0" err="1" smtClean="0"/>
              <a:t>friendlyDeaths</a:t>
            </a:r>
            <a:r>
              <a:rPr lang="en-US" sz="2400" dirty="0" smtClean="0"/>
              <a:t>(zone) +</a:t>
            </a:r>
          </a:p>
          <a:p>
            <a:r>
              <a:rPr lang="en-US" sz="2400" dirty="0" smtClean="0"/>
              <a:t>w2*ownership(zone)+</a:t>
            </a:r>
          </a:p>
          <a:p>
            <a:r>
              <a:rPr lang="en-US" sz="2400" dirty="0" smtClean="0"/>
              <a:t>…</a:t>
            </a:r>
            <a:endParaRPr lang="en-US" sz="2400" dirty="0"/>
          </a:p>
        </p:txBody>
      </p:sp>
      <p:sp>
        <p:nvSpPr>
          <p:cNvPr id="14" name="TextBox 13"/>
          <p:cNvSpPr txBox="1"/>
          <p:nvPr/>
        </p:nvSpPr>
        <p:spPr>
          <a:xfrm>
            <a:off x="6324600" y="4267200"/>
            <a:ext cx="3581400" cy="1569660"/>
          </a:xfrm>
          <a:prstGeom prst="rect">
            <a:avLst/>
          </a:prstGeom>
          <a:solidFill>
            <a:srgbClr val="92D050"/>
          </a:solidFill>
        </p:spPr>
        <p:txBody>
          <a:bodyPr wrap="square" rtlCol="0">
            <a:spAutoFit/>
          </a:bodyPr>
          <a:lstStyle/>
          <a:p>
            <a:r>
              <a:rPr lang="en-US" sz="2400" dirty="0" smtClean="0"/>
              <a:t>Heuristic evaluation has proved very useful (game trees, planning, 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40B286-A29E-43F9-86BF-F8859CBA2952}" type="slidenum">
              <a:rPr lang="en-US"/>
              <a:pPr/>
              <a:t>9</a:t>
            </a:fld>
            <a:endParaRPr lang="en-US"/>
          </a:p>
        </p:txBody>
      </p:sp>
      <p:sp>
        <p:nvSpPr>
          <p:cNvPr id="416770" name="Rectangle 2"/>
          <p:cNvSpPr>
            <a:spLocks noGrp="1" noChangeArrowheads="1"/>
          </p:cNvSpPr>
          <p:nvPr>
            <p:ph type="title"/>
          </p:nvPr>
        </p:nvSpPr>
        <p:spPr/>
        <p:txBody>
          <a:bodyPr/>
          <a:lstStyle/>
          <a:p>
            <a:r>
              <a:rPr lang="en-US" dirty="0" smtClean="0"/>
              <a:t>Alternative 3: Learning</a:t>
            </a:r>
            <a:endParaRPr lang="en-GB" dirty="0"/>
          </a:p>
        </p:txBody>
      </p:sp>
      <p:sp>
        <p:nvSpPr>
          <p:cNvPr id="416771" name="Rectangle 3"/>
          <p:cNvSpPr>
            <a:spLocks noGrp="1" noChangeArrowheads="1"/>
          </p:cNvSpPr>
          <p:nvPr>
            <p:ph type="body" idx="1"/>
          </p:nvPr>
        </p:nvSpPr>
        <p:spPr/>
        <p:txBody>
          <a:bodyPr/>
          <a:lstStyle/>
          <a:p>
            <a:pPr>
              <a:lnSpc>
                <a:spcPct val="80000"/>
              </a:lnSpc>
              <a:buFont typeface="Wingdings" pitchFamily="2" charset="2"/>
              <a:buNone/>
            </a:pPr>
            <a:r>
              <a:rPr lang="en-US" sz="2400"/>
              <a:t>	</a:t>
            </a:r>
            <a:r>
              <a:rPr lang="en-US" sz="2400" i="1"/>
              <a:t>The process of learning in games generally implies the adaptation of behavior for opponent players in order to improve performance</a:t>
            </a:r>
          </a:p>
          <a:p>
            <a:pPr>
              <a:lnSpc>
                <a:spcPct val="80000"/>
              </a:lnSpc>
            </a:pPr>
            <a:endParaRPr lang="en-US" sz="2400"/>
          </a:p>
          <a:p>
            <a:pPr>
              <a:lnSpc>
                <a:spcPct val="80000"/>
              </a:lnSpc>
            </a:pPr>
            <a:r>
              <a:rPr lang="en-US" sz="2400"/>
              <a:t>Self-correction</a:t>
            </a:r>
          </a:p>
          <a:p>
            <a:pPr lvl="1">
              <a:lnSpc>
                <a:spcPct val="80000"/>
              </a:lnSpc>
            </a:pPr>
            <a:r>
              <a:rPr lang="en-US" sz="2000"/>
              <a:t>Automatically fixing exploits</a:t>
            </a:r>
          </a:p>
          <a:p>
            <a:pPr>
              <a:lnSpc>
                <a:spcPct val="80000"/>
              </a:lnSpc>
            </a:pPr>
            <a:r>
              <a:rPr lang="en-US" sz="2400"/>
              <a:t>Creativity</a:t>
            </a:r>
          </a:p>
          <a:p>
            <a:pPr lvl="1">
              <a:lnSpc>
                <a:spcPct val="80000"/>
              </a:lnSpc>
            </a:pPr>
            <a:r>
              <a:rPr lang="en-US" sz="2000"/>
              <a:t>Responding intelligently to new situations</a:t>
            </a:r>
          </a:p>
          <a:p>
            <a:pPr>
              <a:lnSpc>
                <a:spcPct val="80000"/>
              </a:lnSpc>
            </a:pPr>
            <a:r>
              <a:rPr lang="en-US" sz="2400"/>
              <a:t>Scalability</a:t>
            </a:r>
          </a:p>
          <a:p>
            <a:pPr lvl="1">
              <a:lnSpc>
                <a:spcPct val="80000"/>
              </a:lnSpc>
            </a:pPr>
            <a:r>
              <a:rPr lang="en-US" sz="2000"/>
              <a:t>Better entertainment for strong players</a:t>
            </a:r>
          </a:p>
          <a:p>
            <a:pPr lvl="1">
              <a:lnSpc>
                <a:spcPct val="80000"/>
              </a:lnSpc>
            </a:pPr>
            <a:r>
              <a:rPr lang="en-US" sz="2000"/>
              <a:t>Better entertainment for weak players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5227</TotalTime>
  <Words>4055</Words>
  <Application>Microsoft Office PowerPoint</Application>
  <PresentationFormat>A4 Paper (210x297 mm)</PresentationFormat>
  <Paragraphs>527</Paragraphs>
  <Slides>39</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Pixel</vt:lpstr>
      <vt:lpstr>Figuur</vt:lpstr>
      <vt:lpstr>Machine Learning  in Computer Games</vt:lpstr>
      <vt:lpstr>Game AI: The Last Frontier</vt:lpstr>
      <vt:lpstr>Previous class: Large Decision Space</vt:lpstr>
      <vt:lpstr>So what can AI do?</vt:lpstr>
      <vt:lpstr>Requirements: must be General; Independent of details</vt:lpstr>
      <vt:lpstr>Example Task: Strategic Decision Making with Planning (Alternative 1)</vt:lpstr>
      <vt:lpstr>Alternative 2: Heuristic evaluation</vt:lpstr>
      <vt:lpstr>Alternative 2: Heuristic evaluation</vt:lpstr>
      <vt:lpstr>Alternative 3: Learning</vt:lpstr>
      <vt:lpstr>Offline vs. Online Learning</vt:lpstr>
      <vt:lpstr>Some Machine Learning Techniques</vt:lpstr>
      <vt:lpstr>Alternative 3.1: Learning Decision Tree of Tactics</vt:lpstr>
      <vt:lpstr>Alternative 3.2: Reinforcement Learning</vt:lpstr>
      <vt:lpstr>OK But that DOM game is kind of simple…</vt:lpstr>
      <vt:lpstr>RL application: Dynamic Scripting for Wargus</vt:lpstr>
      <vt:lpstr>Dynamic Scripting</vt:lpstr>
      <vt:lpstr>Dynamic Scripting and Requirements</vt:lpstr>
      <vt:lpstr>Wargus: A Real-Time Strategy Game</vt:lpstr>
      <vt:lpstr>Dynamic Scripting in Wargus</vt:lpstr>
      <vt:lpstr>Domain Knowledge in Wargus Abstraction of the state space</vt:lpstr>
      <vt:lpstr>Domain Knowledge in Wargus Abstraction of the decision space</vt:lpstr>
      <vt:lpstr>Domain Knowledge in Wargus</vt:lpstr>
      <vt:lpstr>Rules in Rulebases</vt:lpstr>
      <vt:lpstr>Tactics</vt:lpstr>
      <vt:lpstr>Dynamic Scripting Test</vt:lpstr>
      <vt:lpstr>Dynamic Scripting RTP Results</vt:lpstr>
      <vt:lpstr>Wargus Demo</vt:lpstr>
      <vt:lpstr>Solution 3.3: Evolutionary Computation</vt:lpstr>
      <vt:lpstr>Semi-Automatic Improvement of Domain-Knowledge</vt:lpstr>
      <vt:lpstr>Evaluation Semi-Automatic Approach</vt:lpstr>
      <vt:lpstr>Automatic Knowledge Acquisition for Dynamic Scripting (AKADS)</vt:lpstr>
      <vt:lpstr>Evolutionary Computation</vt:lpstr>
      <vt:lpstr>Evolving Domain Knowledge</vt:lpstr>
      <vt:lpstr>Chromosome</vt:lpstr>
      <vt:lpstr>Automatically Extracting Tactics</vt:lpstr>
      <vt:lpstr>Genetic Operators</vt:lpstr>
      <vt:lpstr>Evaluation of Automatic Approach</vt:lpstr>
      <vt:lpstr>Conclusion</vt:lpstr>
      <vt:lpstr>References</vt:lpstr>
    </vt:vector>
  </TitlesOfParts>
  <Company>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fdaw-cs</dc:creator>
  <cp:lastModifiedBy> </cp:lastModifiedBy>
  <cp:revision>693</cp:revision>
  <cp:lastPrinted>1999-06-30T07:33:49Z</cp:lastPrinted>
  <dcterms:created xsi:type="dcterms:W3CDTF">1999-06-30T07:19:19Z</dcterms:created>
  <dcterms:modified xsi:type="dcterms:W3CDTF">2010-04-20T03:02:28Z</dcterms:modified>
</cp:coreProperties>
</file>