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2" r:id="rId3"/>
    <p:sldId id="272" r:id="rId4"/>
    <p:sldId id="273" r:id="rId5"/>
    <p:sldId id="274" r:id="rId6"/>
    <p:sldId id="277" r:id="rId7"/>
    <p:sldId id="260" r:id="rId8"/>
    <p:sldId id="286" r:id="rId9"/>
    <p:sldId id="292" r:id="rId10"/>
    <p:sldId id="289" r:id="rId11"/>
    <p:sldId id="291" r:id="rId12"/>
    <p:sldId id="293" r:id="rId13"/>
    <p:sldId id="267" r:id="rId14"/>
    <p:sldId id="266" r:id="rId15"/>
    <p:sldId id="288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ECB8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59" autoAdjust="0"/>
    <p:restoredTop sz="94706" autoAdjust="0"/>
  </p:normalViewPr>
  <p:slideViewPr>
    <p:cSldViewPr>
      <p:cViewPr varScale="1">
        <p:scale>
          <a:sx n="57" d="100"/>
          <a:sy n="57" d="100"/>
        </p:scale>
        <p:origin x="-88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4CDFF70-065B-4E2C-A68A-F7EB48B59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800639-9380-4EEB-B47F-7DA291664131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3B0AB-CB7B-4B6B-82E2-0F65EE65A488}" type="slidenum">
              <a:rPr lang="en-US"/>
              <a:pPr/>
              <a:t>10</a:t>
            </a:fld>
            <a:endParaRPr lang="en-US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3B0AB-CB7B-4B6B-82E2-0F65EE65A488}" type="slidenum">
              <a:rPr lang="en-US"/>
              <a:pPr/>
              <a:t>11</a:t>
            </a:fld>
            <a:endParaRPr lang="en-US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3B0AB-CB7B-4B6B-82E2-0F65EE65A488}" type="slidenum">
              <a:rPr lang="en-US"/>
              <a:pPr/>
              <a:t>12</a:t>
            </a:fld>
            <a:endParaRPr lang="en-US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9466D5-C607-48A9-97A2-0BD748B739B0}" type="slidenum">
              <a:rPr lang="en-US"/>
              <a:pPr/>
              <a:t>13</a:t>
            </a:fld>
            <a:endParaRPr lang="en-US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CA4BBF-CA02-4150-808F-A4521A47CE78}" type="slidenum">
              <a:rPr lang="en-US"/>
              <a:pPr/>
              <a:t>14</a:t>
            </a:fld>
            <a:endParaRPr lang="en-US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DFF651-87C1-4CB9-9050-B61E9E3E01F1}" type="slidenum">
              <a:rPr lang="en-US"/>
              <a:pPr/>
              <a:t>15</a:t>
            </a:fld>
            <a:endParaRPr 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DFF651-87C1-4CB9-9050-B61E9E3E01F1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85567E-45B2-4F7A-A366-8E0547A3B6C6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7AB5A6-2AE9-4A62-BE1B-B4EA1892F7C6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219A3E-26BD-46D0-A3A2-FC3B7E110095}" type="slidenum">
              <a:rPr lang="en-US"/>
              <a:pPr/>
              <a:t>5</a:t>
            </a:fld>
            <a:endParaRPr 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C58698-A302-46FE-80FD-85FE4EB08D52}" type="slidenum">
              <a:rPr lang="en-US"/>
              <a:pPr/>
              <a:t>6</a:t>
            </a:fld>
            <a:endParaRPr 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52847C-2071-42B1-B3BC-3B330D9D5583}" type="slidenum">
              <a:rPr lang="en-US"/>
              <a:pPr/>
              <a:t>7</a:t>
            </a:fld>
            <a:endParaRPr lang="en-US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3B0AB-CB7B-4B6B-82E2-0F65EE65A488}" type="slidenum">
              <a:rPr lang="en-US"/>
              <a:pPr/>
              <a:t>8</a:t>
            </a:fld>
            <a:endParaRPr lang="en-US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3B0AB-CB7B-4B6B-82E2-0F65EE65A488}" type="slidenum">
              <a:rPr lang="en-US"/>
              <a:pPr/>
              <a:t>9</a:t>
            </a:fld>
            <a:endParaRPr lang="en-US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70474-19C4-49AE-93C9-48306DF51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8EFF6-9E4A-4321-AB16-FC9FB2544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30F6C-1053-46AE-8AA7-51A236DA8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CC93A-56F3-4D89-AD7B-223DD711C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05EA3-5CC2-4ABF-8912-39D5E5F9A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44215-CB91-4AB2-A1C1-DDDA166A0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97A2A-AECD-40A2-8E10-D2721D187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40866-BACC-416A-9267-0694115C2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DF025-EB62-4170-86ED-D437F2EB4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8AB3C-7037-4176-B107-15E4764AF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9CE7B-82D9-402F-B3E0-C5B2A8CF38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1CAB245-AE5F-4FC3-87AC-14915A592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classes\AIGames\fury.avi" TargetMode="External"/><Relationship Id="rId5" Type="http://schemas.openxmlformats.org/officeDocument/2006/relationships/image" Target="../media/image1.w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classes\AIGames\fury.avi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4000" smtClean="0"/>
              <a:t>RECAP</a:t>
            </a:r>
            <a:br>
              <a:rPr lang="en-US" sz="4000" smtClean="0"/>
            </a:br>
            <a:r>
              <a:rPr lang="en-US" sz="4000" smtClean="0"/>
              <a:t>CSE 348 AI Game Programming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5727700" y="6096000"/>
            <a:ext cx="273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Héctor Muñoz-Avila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59"/>
          <p:cNvSpPr>
            <a:spLocks noChangeArrowheads="1"/>
          </p:cNvSpPr>
          <p:nvPr/>
        </p:nvSpPr>
        <p:spPr bwMode="auto">
          <a:xfrm>
            <a:off x="381000" y="838200"/>
            <a:ext cx="3352800" cy="5715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-3048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Other Crucial Topics</a:t>
            </a:r>
            <a:endParaRPr lang="en-US" dirty="0" smtClean="0"/>
          </a:p>
        </p:txBody>
      </p:sp>
      <p:sp>
        <p:nvSpPr>
          <p:cNvPr id="13317" name="Text Box 144"/>
          <p:cNvSpPr txBox="1">
            <a:spLocks noChangeArrowheads="1"/>
          </p:cNvSpPr>
          <p:nvPr/>
        </p:nvSpPr>
        <p:spPr bwMode="auto">
          <a:xfrm>
            <a:off x="457200" y="990600"/>
            <a:ext cx="2355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 dirty="0" smtClean="0">
                <a:latin typeface="Times New Roman" pitchFamily="18" charset="0"/>
              </a:rPr>
              <a:t>Player Modeling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13330" name="Text Box 158"/>
          <p:cNvSpPr txBox="1">
            <a:spLocks noChangeArrowheads="1"/>
          </p:cNvSpPr>
          <p:nvPr/>
        </p:nvSpPr>
        <p:spPr bwMode="auto">
          <a:xfrm>
            <a:off x="533400" y="1600200"/>
            <a:ext cx="3063875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>
              <a:buFont typeface="Arial" pitchFamily="34" charset="0"/>
              <a:buChar char="•"/>
            </a:pPr>
            <a:r>
              <a:rPr lang="en-US" dirty="0" smtClean="0"/>
              <a:t>Manually Adaptive AI</a:t>
            </a:r>
            <a:endParaRPr lang="en-US" dirty="0"/>
          </a:p>
          <a:p>
            <a:pPr marL="457200" lvl="2">
              <a:buFont typeface="Wingdings" pitchFamily="2" charset="2"/>
              <a:buChar char="Ø"/>
            </a:pPr>
            <a:r>
              <a:rPr lang="en-US" dirty="0" smtClean="0"/>
              <a:t> Most commonly used</a:t>
            </a:r>
          </a:p>
          <a:p>
            <a:pPr marL="0" lvl="1">
              <a:buFont typeface="Arial" pitchFamily="34" charset="0"/>
              <a:buChar char="•"/>
            </a:pPr>
            <a:endParaRPr lang="en-US" dirty="0" smtClean="0"/>
          </a:p>
          <a:p>
            <a:pPr marL="0" lvl="1">
              <a:buFont typeface="Arial" pitchFamily="34" charset="0"/>
              <a:buChar char="•"/>
            </a:pPr>
            <a:r>
              <a:rPr lang="en-US" dirty="0" smtClean="0"/>
              <a:t>What is player modeling?</a:t>
            </a:r>
          </a:p>
          <a:p>
            <a:pPr marL="0" lvl="1">
              <a:buFont typeface="Arial" pitchFamily="34" charset="0"/>
              <a:buChar char="•"/>
            </a:pPr>
            <a:endParaRPr lang="en-US" dirty="0"/>
          </a:p>
          <a:p>
            <a:pPr marL="457200" lvl="2">
              <a:buFont typeface="Wingdings" pitchFamily="2" charset="2"/>
              <a:buChar char="Ø"/>
            </a:pPr>
            <a:r>
              <a:rPr lang="en-US" dirty="0" smtClean="0"/>
              <a:t>Keeps track of user’s actions</a:t>
            </a:r>
          </a:p>
          <a:p>
            <a:pPr marL="457200" lvl="2">
              <a:buFont typeface="Wingdings" pitchFamily="2" charset="2"/>
              <a:buChar char="Ø"/>
            </a:pPr>
            <a:endParaRPr lang="en-US" dirty="0" smtClean="0"/>
          </a:p>
          <a:p>
            <a:pPr marL="457200" lvl="2">
              <a:buFont typeface="Wingdings" pitchFamily="2" charset="2"/>
              <a:buChar char="Ø"/>
            </a:pPr>
            <a:r>
              <a:rPr lang="en-US" dirty="0" smtClean="0"/>
              <a:t>Initializing the model</a:t>
            </a:r>
          </a:p>
          <a:p>
            <a:pPr marL="457200" lvl="2">
              <a:buFont typeface="Wingdings" pitchFamily="2" charset="2"/>
              <a:buChar char="Ø"/>
            </a:pPr>
            <a:endParaRPr lang="en-US" dirty="0"/>
          </a:p>
          <a:p>
            <a:pPr marL="457200" lvl="2">
              <a:buFont typeface="Wingdings" pitchFamily="2" charset="2"/>
              <a:buChar char="Ø"/>
            </a:pPr>
            <a:r>
              <a:rPr lang="en-US" dirty="0" smtClean="0"/>
              <a:t>Updating the model</a:t>
            </a:r>
          </a:p>
          <a:p>
            <a:pPr marL="457200" lvl="2">
              <a:buFont typeface="Wingdings" pitchFamily="2" charset="2"/>
              <a:buChar char="Ø"/>
            </a:pPr>
            <a:endParaRPr lang="en-US" dirty="0"/>
          </a:p>
          <a:p>
            <a:pPr marL="457200" lvl="2"/>
            <a:r>
              <a:rPr lang="en-US" dirty="0" err="1" smtClean="0"/>
              <a:t>traitValue</a:t>
            </a:r>
            <a:r>
              <a:rPr lang="en-US" dirty="0" smtClean="0"/>
              <a:t>=</a:t>
            </a:r>
          </a:p>
          <a:p>
            <a:pPr marL="457200" lvl="2"/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l-GR" dirty="0" smtClean="0"/>
              <a:t>α</a:t>
            </a:r>
            <a:r>
              <a:rPr lang="en-US" dirty="0" smtClean="0"/>
              <a:t>*</a:t>
            </a:r>
            <a:r>
              <a:rPr lang="en-US" dirty="0" err="1" smtClean="0"/>
              <a:t>observedValue</a:t>
            </a:r>
            <a:r>
              <a:rPr lang="en-US" dirty="0" smtClean="0"/>
              <a:t> + </a:t>
            </a:r>
          </a:p>
          <a:p>
            <a:pPr marL="457200" lvl="2"/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/>
              <a:t>(1-</a:t>
            </a:r>
            <a:r>
              <a:rPr lang="el-GR" dirty="0" smtClean="0"/>
              <a:t> α</a:t>
            </a:r>
            <a:r>
              <a:rPr lang="en-US" dirty="0" smtClean="0"/>
              <a:t>)*</a:t>
            </a:r>
            <a:r>
              <a:rPr lang="en-US" dirty="0" err="1" smtClean="0"/>
              <a:t>traitValue</a:t>
            </a:r>
            <a:endParaRPr lang="en-US" dirty="0" smtClean="0"/>
          </a:p>
          <a:p>
            <a:pPr marL="457200" lvl="2">
              <a:buFont typeface="Wingdings" pitchFamily="2" charset="2"/>
              <a:buChar char="Ø"/>
            </a:pPr>
            <a:endParaRPr lang="en-US" dirty="0" smtClean="0"/>
          </a:p>
          <a:p>
            <a:pPr marL="0" lvl="1">
              <a:buFont typeface="Arial" pitchFamily="34" charset="0"/>
              <a:buChar char="•"/>
            </a:pPr>
            <a:endParaRPr lang="en-US" dirty="0" smtClean="0"/>
          </a:p>
          <a:p>
            <a:pPr marL="0" lvl="1"/>
            <a:endParaRPr lang="en-US" i="1" dirty="0"/>
          </a:p>
        </p:txBody>
      </p:sp>
      <p:sp>
        <p:nvSpPr>
          <p:cNvPr id="13332" name="TextBox 158"/>
          <p:cNvSpPr txBox="1">
            <a:spLocks noChangeArrowheads="1"/>
          </p:cNvSpPr>
          <p:nvPr/>
        </p:nvSpPr>
        <p:spPr bwMode="auto">
          <a:xfrm>
            <a:off x="1143000" y="6019800"/>
            <a:ext cx="19800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(</a:t>
            </a:r>
            <a:r>
              <a:rPr lang="en-US" dirty="0" smtClean="0"/>
              <a:t>James Morrison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1" name="Rectangle 159"/>
          <p:cNvSpPr>
            <a:spLocks noChangeArrowheads="1"/>
          </p:cNvSpPr>
          <p:nvPr/>
        </p:nvSpPr>
        <p:spPr bwMode="auto">
          <a:xfrm>
            <a:off x="4389170" y="838200"/>
            <a:ext cx="3352800" cy="5715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144"/>
          <p:cNvSpPr txBox="1">
            <a:spLocks noChangeArrowheads="1"/>
          </p:cNvSpPr>
          <p:nvPr/>
        </p:nvSpPr>
        <p:spPr bwMode="auto">
          <a:xfrm>
            <a:off x="4465370" y="990600"/>
            <a:ext cx="23415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 dirty="0" smtClean="0">
                <a:latin typeface="Times New Roman" pitchFamily="18" charset="0"/>
              </a:rPr>
              <a:t>Camera Control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23" name="Text Box 158"/>
          <p:cNvSpPr txBox="1">
            <a:spLocks noChangeArrowheads="1"/>
          </p:cNvSpPr>
          <p:nvPr/>
        </p:nvSpPr>
        <p:spPr bwMode="auto">
          <a:xfrm>
            <a:off x="4541570" y="1600200"/>
            <a:ext cx="3063875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>
              <a:buFont typeface="Arial" pitchFamily="34" charset="0"/>
              <a:buChar char="•"/>
            </a:pPr>
            <a:r>
              <a:rPr lang="en-US" dirty="0" err="1" smtClean="0"/>
              <a:t>Raycast</a:t>
            </a:r>
            <a:r>
              <a:rPr lang="en-US" dirty="0" smtClean="0"/>
              <a:t> collisions</a:t>
            </a:r>
          </a:p>
          <a:p>
            <a:pPr marL="0" lvl="1">
              <a:buFont typeface="Arial" pitchFamily="34" charset="0"/>
              <a:buChar char="•"/>
            </a:pPr>
            <a:endParaRPr lang="en-US" dirty="0" smtClean="0"/>
          </a:p>
          <a:p>
            <a:pPr marL="457200" lvl="2">
              <a:buFont typeface="Wingdings" pitchFamily="2" charset="2"/>
              <a:buChar char="Ø"/>
            </a:pPr>
            <a:r>
              <a:rPr lang="en-US" dirty="0" smtClean="0"/>
              <a:t> Cast out one ray from the character to the camera</a:t>
            </a:r>
          </a:p>
          <a:p>
            <a:pPr marL="457200" lvl="2">
              <a:buFont typeface="Wingdings" pitchFamily="2" charset="2"/>
              <a:buChar char="Ø"/>
            </a:pPr>
            <a:endParaRPr lang="en-US" dirty="0" smtClean="0"/>
          </a:p>
          <a:p>
            <a:pPr marL="457200" lvl="2">
              <a:buFont typeface="Wingdings" pitchFamily="2" charset="2"/>
              <a:buChar char="Ø"/>
            </a:pPr>
            <a:r>
              <a:rPr lang="en-US" dirty="0" smtClean="0"/>
              <a:t>This causes sudden camera movements</a:t>
            </a:r>
          </a:p>
          <a:p>
            <a:pPr marL="0" lvl="1">
              <a:buFont typeface="Arial" pitchFamily="34" charset="0"/>
              <a:buChar char="•"/>
            </a:pPr>
            <a:endParaRPr lang="en-US" dirty="0" smtClean="0"/>
          </a:p>
          <a:p>
            <a:pPr marL="0" lvl="1">
              <a:buFont typeface="Arial" pitchFamily="34" charset="0"/>
              <a:buChar char="•"/>
            </a:pPr>
            <a:r>
              <a:rPr lang="en-US" dirty="0" smtClean="0"/>
              <a:t>Multi-</a:t>
            </a:r>
            <a:r>
              <a:rPr lang="en-US" dirty="0" err="1" smtClean="0"/>
              <a:t>raycast</a:t>
            </a:r>
            <a:endParaRPr lang="en-US" dirty="0" smtClean="0"/>
          </a:p>
          <a:p>
            <a:pPr marL="0" lvl="1">
              <a:buFont typeface="Arial" pitchFamily="34" charset="0"/>
              <a:buChar char="•"/>
            </a:pPr>
            <a:endParaRPr lang="en-US" dirty="0" smtClean="0"/>
          </a:p>
          <a:p>
            <a:pPr marL="457200" lvl="2">
              <a:buFont typeface="Wingdings" pitchFamily="2" charset="2"/>
              <a:buChar char="Ø"/>
            </a:pPr>
            <a:r>
              <a:rPr lang="en-US" dirty="0" smtClean="0"/>
              <a:t>Send out four rays from the character around where the camera should go</a:t>
            </a:r>
          </a:p>
          <a:p>
            <a:pPr marL="0" lvl="1">
              <a:buFont typeface="Arial" pitchFamily="34" charset="0"/>
              <a:buChar char="•"/>
            </a:pPr>
            <a:endParaRPr lang="en-US" dirty="0" smtClean="0"/>
          </a:p>
          <a:p>
            <a:pPr marL="0" lvl="1"/>
            <a:endParaRPr lang="en-US" i="1" dirty="0"/>
          </a:p>
        </p:txBody>
      </p:sp>
      <p:sp>
        <p:nvSpPr>
          <p:cNvPr id="24" name="TextBox 158"/>
          <p:cNvSpPr txBox="1">
            <a:spLocks noChangeArrowheads="1"/>
          </p:cNvSpPr>
          <p:nvPr/>
        </p:nvSpPr>
        <p:spPr bwMode="auto">
          <a:xfrm>
            <a:off x="5151170" y="6019800"/>
            <a:ext cx="26212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(Christopher M. </a:t>
            </a:r>
            <a:r>
              <a:rPr lang="en-US" dirty="0" err="1" smtClean="0"/>
              <a:t>Hinkey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59"/>
          <p:cNvSpPr>
            <a:spLocks noChangeArrowheads="1"/>
          </p:cNvSpPr>
          <p:nvPr/>
        </p:nvSpPr>
        <p:spPr bwMode="auto">
          <a:xfrm>
            <a:off x="381000" y="838200"/>
            <a:ext cx="3352800" cy="5715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-3048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Other Crucial Topics</a:t>
            </a:r>
            <a:endParaRPr lang="en-US" dirty="0" smtClean="0"/>
          </a:p>
        </p:txBody>
      </p:sp>
      <p:sp>
        <p:nvSpPr>
          <p:cNvPr id="13317" name="Text Box 144"/>
          <p:cNvSpPr txBox="1">
            <a:spLocks noChangeArrowheads="1"/>
          </p:cNvSpPr>
          <p:nvPr/>
        </p:nvSpPr>
        <p:spPr bwMode="auto">
          <a:xfrm>
            <a:off x="457200" y="990600"/>
            <a:ext cx="21371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/>
              <a:t>NPC Behavior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13330" name="Text Box 158"/>
          <p:cNvSpPr txBox="1">
            <a:spLocks noChangeArrowheads="1"/>
          </p:cNvSpPr>
          <p:nvPr/>
        </p:nvSpPr>
        <p:spPr bwMode="auto">
          <a:xfrm>
            <a:off x="533400" y="1600200"/>
            <a:ext cx="3063875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>
              <a:buFont typeface="Arial" pitchFamily="34" charset="0"/>
              <a:buChar char="•"/>
            </a:pPr>
            <a:r>
              <a:rPr lang="en-US" dirty="0" smtClean="0"/>
              <a:t>D&amp;D origins</a:t>
            </a:r>
          </a:p>
          <a:p>
            <a:pPr marL="0" lvl="1">
              <a:buFont typeface="Arial" pitchFamily="34" charset="0"/>
              <a:buChar char="•"/>
            </a:pPr>
            <a:endParaRPr lang="en-US" dirty="0"/>
          </a:p>
          <a:p>
            <a:pPr marL="0" lvl="1">
              <a:buFont typeface="Arial" pitchFamily="34" charset="0"/>
              <a:buChar char="•"/>
            </a:pPr>
            <a:r>
              <a:rPr lang="en-US" dirty="0" smtClean="0"/>
              <a:t>General NPC goals (“fun”)</a:t>
            </a:r>
          </a:p>
          <a:p>
            <a:pPr marL="0" lvl="1">
              <a:buFont typeface="Arial" pitchFamily="34" charset="0"/>
              <a:buChar char="•"/>
            </a:pPr>
            <a:endParaRPr lang="en-US" dirty="0"/>
          </a:p>
          <a:p>
            <a:pPr marL="0" lvl="1">
              <a:buFont typeface="Arial" pitchFamily="34" charset="0"/>
              <a:buChar char="•"/>
            </a:pPr>
            <a:r>
              <a:rPr lang="en-US" dirty="0" smtClean="0"/>
              <a:t> Hard-scripted versus autonomous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 marL="0" lvl="1">
              <a:buFont typeface="Arial" pitchFamily="34" charset="0"/>
              <a:buChar char="•"/>
            </a:pPr>
            <a:endParaRPr lang="en-US" dirty="0" smtClean="0"/>
          </a:p>
          <a:p>
            <a:pPr marL="0" lvl="1">
              <a:buFont typeface="Arial" pitchFamily="34" charset="0"/>
              <a:buChar char="•"/>
            </a:pPr>
            <a:endParaRPr lang="en-US" dirty="0" smtClean="0"/>
          </a:p>
          <a:p>
            <a:pPr marL="457200" lvl="2">
              <a:buFont typeface="Wingdings" pitchFamily="2" charset="2"/>
              <a:buChar char="Ø"/>
            </a:pPr>
            <a:endParaRPr lang="en-US" dirty="0" smtClean="0"/>
          </a:p>
          <a:p>
            <a:pPr marL="0" lvl="1">
              <a:buFont typeface="Arial" pitchFamily="34" charset="0"/>
              <a:buChar char="•"/>
            </a:pPr>
            <a:endParaRPr lang="en-US" dirty="0" smtClean="0"/>
          </a:p>
          <a:p>
            <a:pPr marL="0" lvl="1"/>
            <a:endParaRPr lang="en-US" i="1" dirty="0"/>
          </a:p>
        </p:txBody>
      </p:sp>
      <p:sp>
        <p:nvSpPr>
          <p:cNvPr id="13332" name="TextBox 158"/>
          <p:cNvSpPr txBox="1">
            <a:spLocks noChangeArrowheads="1"/>
          </p:cNvSpPr>
          <p:nvPr/>
        </p:nvSpPr>
        <p:spPr bwMode="auto">
          <a:xfrm>
            <a:off x="762000" y="6019800"/>
            <a:ext cx="29803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(Jonathan Michael Ziegler )</a:t>
            </a:r>
            <a:endParaRPr lang="en-US" dirty="0"/>
          </a:p>
        </p:txBody>
      </p:sp>
      <p:sp>
        <p:nvSpPr>
          <p:cNvPr id="21" name="Rectangle 159"/>
          <p:cNvSpPr>
            <a:spLocks noChangeArrowheads="1"/>
          </p:cNvSpPr>
          <p:nvPr/>
        </p:nvSpPr>
        <p:spPr bwMode="auto">
          <a:xfrm>
            <a:off x="4389170" y="838200"/>
            <a:ext cx="3352800" cy="5715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144"/>
          <p:cNvSpPr txBox="1">
            <a:spLocks noChangeArrowheads="1"/>
          </p:cNvSpPr>
          <p:nvPr/>
        </p:nvSpPr>
        <p:spPr bwMode="auto">
          <a:xfrm>
            <a:off x="4465370" y="990600"/>
            <a:ext cx="323083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smtClean="0">
                <a:latin typeface="Times New Roman" pitchFamily="18" charset="0"/>
              </a:rPr>
              <a:t>Map, World, Wall generation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23" name="Text Box 158"/>
          <p:cNvSpPr txBox="1">
            <a:spLocks noChangeArrowheads="1"/>
          </p:cNvSpPr>
          <p:nvPr/>
        </p:nvSpPr>
        <p:spPr bwMode="auto">
          <a:xfrm>
            <a:off x="4541570" y="1751886"/>
            <a:ext cx="3063875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Generating maps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What do we want in a map? </a:t>
            </a:r>
            <a:r>
              <a:rPr lang="en-US" dirty="0" err="1" smtClean="0"/>
              <a:t>Warcraft</a:t>
            </a:r>
            <a:r>
              <a:rPr lang="en-US" dirty="0" smtClean="0"/>
              <a:t> 3 map editor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en-US" dirty="0"/>
          </a:p>
          <a:p>
            <a:pPr lvl="1" eaLnBrk="1" hangingPunct="1">
              <a:buFont typeface="Wingdings" pitchFamily="2" charset="2"/>
              <a:buChar char="Ø"/>
            </a:pPr>
            <a:endParaRPr lang="en-US" dirty="0" smtClean="0"/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RTS maps for Empire Earth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Wall Building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Generating intelligent barriers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Populating large worlds using limited resources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The Waterfall Algorithm</a:t>
            </a:r>
          </a:p>
          <a:p>
            <a:pPr marL="0" lvl="1">
              <a:buFont typeface="Arial" pitchFamily="34" charset="0"/>
              <a:buChar char="•"/>
            </a:pPr>
            <a:endParaRPr lang="en-US" dirty="0" smtClean="0"/>
          </a:p>
          <a:p>
            <a:pPr marL="0" lvl="1"/>
            <a:endParaRPr lang="en-US" i="1" dirty="0"/>
          </a:p>
        </p:txBody>
      </p:sp>
      <p:sp>
        <p:nvSpPr>
          <p:cNvPr id="24" name="TextBox 158"/>
          <p:cNvSpPr txBox="1">
            <a:spLocks noChangeArrowheads="1"/>
          </p:cNvSpPr>
          <p:nvPr/>
        </p:nvSpPr>
        <p:spPr bwMode="auto">
          <a:xfrm>
            <a:off x="5151170" y="6019800"/>
            <a:ext cx="24161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(Mercer, Jonathan C.)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886200"/>
            <a:ext cx="1476375" cy="1957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 descr="player_placement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400800" y="2666286"/>
            <a:ext cx="93016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59"/>
          <p:cNvSpPr>
            <a:spLocks noChangeArrowheads="1"/>
          </p:cNvSpPr>
          <p:nvPr/>
        </p:nvSpPr>
        <p:spPr bwMode="auto">
          <a:xfrm>
            <a:off x="381000" y="838200"/>
            <a:ext cx="3352800" cy="5715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-3048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Other Crucial Topics</a:t>
            </a:r>
            <a:endParaRPr lang="en-US" dirty="0" smtClean="0"/>
          </a:p>
        </p:txBody>
      </p:sp>
      <p:sp>
        <p:nvSpPr>
          <p:cNvPr id="13317" name="Text Box 144"/>
          <p:cNvSpPr txBox="1">
            <a:spLocks noChangeArrowheads="1"/>
          </p:cNvSpPr>
          <p:nvPr/>
        </p:nvSpPr>
        <p:spPr bwMode="auto">
          <a:xfrm>
            <a:off x="457200" y="990600"/>
            <a:ext cx="25122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/>
              <a:t>Story line, drama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13330" name="Text Box 158"/>
          <p:cNvSpPr txBox="1">
            <a:spLocks noChangeArrowheads="1"/>
          </p:cNvSpPr>
          <p:nvPr/>
        </p:nvSpPr>
        <p:spPr bwMode="auto">
          <a:xfrm>
            <a:off x="533400" y="1600200"/>
            <a:ext cx="3063875" cy="481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7675" lvl="0" indent="-447675" eaLnBrk="1" hangingPunct="1">
              <a:spcBef>
                <a:spcPct val="20000"/>
              </a:spcBef>
              <a:buClr>
                <a:srgbClr val="CC9900"/>
              </a:buClr>
              <a:buSzPct val="70000"/>
              <a:buFont typeface="Arial" pitchFamily="34" charset="0"/>
              <a:buChar char="•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Problems in video game drama</a:t>
            </a:r>
          </a:p>
          <a:p>
            <a:pPr marL="447675" lvl="0" indent="-447675" eaLnBrk="1" hangingPunct="1">
              <a:spcBef>
                <a:spcPct val="20000"/>
              </a:spcBef>
              <a:buClr>
                <a:srgbClr val="CC9900"/>
              </a:buClr>
              <a:buSzPct val="70000"/>
              <a:buFont typeface="Arial" pitchFamily="34" charset="0"/>
              <a:buChar char="•"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47675" lvl="0" indent="-447675" eaLnBrk="1" hangingPunct="1">
              <a:spcBef>
                <a:spcPct val="20000"/>
              </a:spcBef>
              <a:buClr>
                <a:srgbClr val="CC9900"/>
              </a:buClr>
              <a:buSzPct val="70000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HTN Planning for game story lines</a:t>
            </a:r>
          </a:p>
          <a:p>
            <a:pPr marL="447675" lvl="0" indent="-447675" eaLnBrk="1" hangingPunct="1">
              <a:spcBef>
                <a:spcPct val="20000"/>
              </a:spcBef>
              <a:buClr>
                <a:srgbClr val="CC9900"/>
              </a:buClr>
              <a:buSzPct val="70000"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Five Factor Model (FFM)</a:t>
            </a:r>
          </a:p>
          <a:p>
            <a:pPr lvl="1" eaLnBrk="1" hangingPunct="1"/>
            <a:r>
              <a:rPr lang="en-US" sz="1600" dirty="0" smtClean="0"/>
              <a:t>Openness to experience, Conscientiousness, Extraversion, Agreeableness, Neuroticism</a:t>
            </a:r>
          </a:p>
          <a:p>
            <a:pPr marL="0" lvl="1">
              <a:buFont typeface="Arial" pitchFamily="34" charset="0"/>
              <a:buChar char="•"/>
            </a:pPr>
            <a:endParaRPr lang="en-US" dirty="0" smtClean="0"/>
          </a:p>
          <a:p>
            <a:pPr marL="0" lvl="1">
              <a:buFont typeface="Arial" pitchFamily="34" charset="0"/>
              <a:buChar char="•"/>
            </a:pPr>
            <a:endParaRPr lang="en-US" dirty="0" smtClean="0"/>
          </a:p>
          <a:p>
            <a:pPr marL="457200" lvl="2">
              <a:buFont typeface="Wingdings" pitchFamily="2" charset="2"/>
              <a:buChar char="Ø"/>
            </a:pPr>
            <a:endParaRPr lang="en-US" dirty="0" smtClean="0"/>
          </a:p>
          <a:p>
            <a:pPr marL="0" lvl="1">
              <a:buFont typeface="Arial" pitchFamily="34" charset="0"/>
              <a:buChar char="•"/>
            </a:pPr>
            <a:endParaRPr lang="en-US" dirty="0" smtClean="0"/>
          </a:p>
          <a:p>
            <a:pPr marL="0" lvl="1"/>
            <a:endParaRPr lang="en-US" i="1" dirty="0"/>
          </a:p>
        </p:txBody>
      </p:sp>
      <p:sp>
        <p:nvSpPr>
          <p:cNvPr id="13332" name="TextBox 158"/>
          <p:cNvSpPr txBox="1">
            <a:spLocks noChangeArrowheads="1"/>
          </p:cNvSpPr>
          <p:nvPr/>
        </p:nvSpPr>
        <p:spPr bwMode="auto">
          <a:xfrm>
            <a:off x="990600" y="5486400"/>
            <a:ext cx="23648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(Brander, Gregory M)</a:t>
            </a:r>
            <a:endParaRPr lang="en-US" dirty="0"/>
          </a:p>
        </p:txBody>
      </p:sp>
      <p:sp>
        <p:nvSpPr>
          <p:cNvPr id="21" name="Rectangle 159"/>
          <p:cNvSpPr>
            <a:spLocks noChangeArrowheads="1"/>
          </p:cNvSpPr>
          <p:nvPr/>
        </p:nvSpPr>
        <p:spPr bwMode="auto">
          <a:xfrm>
            <a:off x="4389170" y="838200"/>
            <a:ext cx="3352800" cy="5715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144"/>
          <p:cNvSpPr txBox="1">
            <a:spLocks noChangeArrowheads="1"/>
          </p:cNvSpPr>
          <p:nvPr/>
        </p:nvSpPr>
        <p:spPr bwMode="auto">
          <a:xfrm>
            <a:off x="4465370" y="990600"/>
            <a:ext cx="323083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 smtClean="0"/>
              <a:t>Crowd/swarm simulations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23" name="Text Box 158"/>
          <p:cNvSpPr txBox="1">
            <a:spLocks noChangeArrowheads="1"/>
          </p:cNvSpPr>
          <p:nvPr/>
        </p:nvSpPr>
        <p:spPr bwMode="auto">
          <a:xfrm>
            <a:off x="4541570" y="1751886"/>
            <a:ext cx="30638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Swarm Intelligence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Flocking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Basic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Steering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Swarms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Applications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Animals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Vehicles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People</a:t>
            </a:r>
          </a:p>
          <a:p>
            <a:pPr eaLnBrk="1" hangingPunct="1"/>
            <a:endParaRPr lang="en-US" dirty="0" smtClean="0"/>
          </a:p>
          <a:p>
            <a:pPr marL="0" lvl="1">
              <a:buFont typeface="Arial" pitchFamily="34" charset="0"/>
              <a:buChar char="•"/>
            </a:pPr>
            <a:endParaRPr lang="en-US" dirty="0" smtClean="0"/>
          </a:p>
          <a:p>
            <a:pPr marL="0" lvl="1"/>
            <a:endParaRPr lang="en-US" i="1" dirty="0"/>
          </a:p>
        </p:txBody>
      </p:sp>
      <p:sp>
        <p:nvSpPr>
          <p:cNvPr id="24" name="TextBox 158"/>
          <p:cNvSpPr txBox="1">
            <a:spLocks noChangeArrowheads="1"/>
          </p:cNvSpPr>
          <p:nvPr/>
        </p:nvSpPr>
        <p:spPr bwMode="auto">
          <a:xfrm>
            <a:off x="5151170" y="6019800"/>
            <a:ext cx="1967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(Kristen Gardner)</a:t>
            </a:r>
            <a:endParaRPr lang="en-US" dirty="0"/>
          </a:p>
        </p:txBody>
      </p:sp>
      <p:pic>
        <p:nvPicPr>
          <p:cNvPr id="13" name="Picture 2" descr="separation diagr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4495800"/>
            <a:ext cx="1371601" cy="1381126"/>
          </a:xfrm>
          <a:prstGeom prst="rect">
            <a:avLst/>
          </a:prstGeom>
          <a:noFill/>
        </p:spPr>
      </p:pic>
      <p:pic>
        <p:nvPicPr>
          <p:cNvPr id="14" name="Picture 4" descr="alignment diagra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1" y="4495800"/>
            <a:ext cx="1371600" cy="1381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2008 Hall </a:t>
            </a:r>
            <a:r>
              <a:rPr lang="en-US" dirty="0" smtClean="0"/>
              <a:t>of Fame</a:t>
            </a:r>
          </a:p>
        </p:txBody>
      </p:sp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76200" y="1295400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/>
              <a:t>Project </a:t>
            </a:r>
            <a:r>
              <a:rPr lang="en-US" b="1" dirty="0"/>
              <a:t># 1. </a:t>
            </a:r>
            <a:r>
              <a:rPr lang="en-US" b="1" dirty="0" err="1"/>
              <a:t>Robocode</a:t>
            </a:r>
            <a:r>
              <a:rPr lang="en-US" b="1" dirty="0"/>
              <a:t>. </a:t>
            </a:r>
          </a:p>
          <a:p>
            <a:r>
              <a:rPr lang="en-US" dirty="0"/>
              <a:t>	Tournament winner: </a:t>
            </a:r>
            <a:r>
              <a:rPr lang="en-US" i="1" dirty="0"/>
              <a:t>Aperture Science (</a:t>
            </a:r>
            <a:r>
              <a:rPr lang="en-US" i="1" dirty="0" err="1"/>
              <a:t>Hinkey</a:t>
            </a:r>
            <a:r>
              <a:rPr lang="en-US" i="1" dirty="0"/>
              <a:t>, Christopher M.; </a:t>
            </a:r>
            <a:r>
              <a:rPr lang="en-US" i="1" dirty="0" err="1"/>
              <a:t>Karneeb</a:t>
            </a:r>
            <a:r>
              <a:rPr lang="en-US" i="1" dirty="0"/>
              <a:t>, Justin T.; Gillespie, </a:t>
            </a:r>
            <a:r>
              <a:rPr lang="en-US" i="1" dirty="0" err="1"/>
              <a:t>Kellen</a:t>
            </a:r>
            <a:r>
              <a:rPr lang="en-US" i="1" dirty="0"/>
              <a:t> J).</a:t>
            </a:r>
          </a:p>
          <a:p>
            <a:r>
              <a:rPr lang="en-US" b="1" dirty="0"/>
              <a:t>Project # 2. Unreal Tournament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Tournament winner: </a:t>
            </a:r>
            <a:r>
              <a:rPr lang="en-US" i="1" dirty="0"/>
              <a:t>Aperture Science (</a:t>
            </a:r>
            <a:r>
              <a:rPr lang="en-US" i="1" dirty="0" err="1"/>
              <a:t>Hinkey</a:t>
            </a:r>
            <a:r>
              <a:rPr lang="en-US" i="1" dirty="0"/>
              <a:t>, Christopher M.; </a:t>
            </a:r>
            <a:r>
              <a:rPr lang="en-US" i="1" dirty="0" err="1"/>
              <a:t>Karneeb</a:t>
            </a:r>
            <a:r>
              <a:rPr lang="en-US" i="1" dirty="0"/>
              <a:t>, Justin T.; Gillespie, </a:t>
            </a:r>
            <a:r>
              <a:rPr lang="en-US" i="1" dirty="0" err="1"/>
              <a:t>Kellen</a:t>
            </a:r>
            <a:r>
              <a:rPr lang="en-US" i="1" dirty="0"/>
              <a:t> J). </a:t>
            </a:r>
          </a:p>
          <a:p>
            <a:pPr lvl="1"/>
            <a:r>
              <a:rPr lang="en-US" dirty="0"/>
              <a:t>Innovation winner: </a:t>
            </a:r>
            <a:r>
              <a:rPr lang="en-US" i="1" dirty="0" err="1"/>
              <a:t>Reretaliate</a:t>
            </a:r>
            <a:r>
              <a:rPr lang="en-US" i="1" dirty="0"/>
              <a:t> (Brander, Greg; </a:t>
            </a:r>
            <a:r>
              <a:rPr lang="en-US" i="1" dirty="0" err="1"/>
              <a:t>Moukhine</a:t>
            </a:r>
            <a:r>
              <a:rPr lang="en-US" i="1" dirty="0"/>
              <a:t>, Nick; </a:t>
            </a:r>
            <a:r>
              <a:rPr lang="en-US" i="1" dirty="0" err="1"/>
              <a:t>Wojciechowski</a:t>
            </a:r>
            <a:r>
              <a:rPr lang="en-US" i="1" dirty="0"/>
              <a:t>, Chris).</a:t>
            </a:r>
            <a:r>
              <a:rPr lang="en-US" dirty="0"/>
              <a:t> </a:t>
            </a:r>
          </a:p>
          <a:p>
            <a:r>
              <a:rPr lang="en-US" b="1" dirty="0"/>
              <a:t>Project # 3. Call To Power 2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Tournament winner: </a:t>
            </a:r>
            <a:r>
              <a:rPr lang="en-US" i="1" dirty="0"/>
              <a:t>Act-Fail (Morrison, J., Ziegler, J., Auslander, B.). </a:t>
            </a:r>
          </a:p>
          <a:p>
            <a:pPr lvl="1"/>
            <a:r>
              <a:rPr lang="en-US" dirty="0"/>
              <a:t>Innovation winner: </a:t>
            </a:r>
            <a:r>
              <a:rPr lang="en-US" i="1" dirty="0"/>
              <a:t>Aperture Science (</a:t>
            </a:r>
            <a:r>
              <a:rPr lang="en-US" i="1" dirty="0" err="1"/>
              <a:t>Hinkey</a:t>
            </a:r>
            <a:r>
              <a:rPr lang="en-US" i="1" dirty="0"/>
              <a:t>, Christopher M.; </a:t>
            </a:r>
            <a:r>
              <a:rPr lang="en-US" i="1" dirty="0" err="1"/>
              <a:t>Karneeb</a:t>
            </a:r>
            <a:r>
              <a:rPr lang="en-US" i="1" dirty="0"/>
              <a:t>, Justin T.; Gillespie, </a:t>
            </a:r>
            <a:r>
              <a:rPr lang="en-US" i="1" dirty="0" err="1"/>
              <a:t>Kellen</a:t>
            </a:r>
            <a:r>
              <a:rPr lang="en-US" i="1" dirty="0"/>
              <a:t> J).</a:t>
            </a:r>
          </a:p>
          <a:p>
            <a:r>
              <a:rPr lang="en-US" b="1" dirty="0"/>
              <a:t>Project # 4</a:t>
            </a:r>
            <a:r>
              <a:rPr lang="en-US" b="1" dirty="0" smtClean="0"/>
              <a:t>: </a:t>
            </a:r>
            <a:r>
              <a:rPr lang="en-US" b="1" dirty="0" err="1" smtClean="0"/>
              <a:t>Wargus</a:t>
            </a:r>
            <a:endParaRPr lang="en-US" b="1" dirty="0"/>
          </a:p>
          <a:p>
            <a:r>
              <a:rPr lang="en-US" dirty="0"/>
              <a:t> </a:t>
            </a:r>
            <a:r>
              <a:rPr lang="en-US" dirty="0" smtClean="0"/>
              <a:t>Tournament winner: </a:t>
            </a:r>
            <a:r>
              <a:rPr lang="en-US" i="1" dirty="0" smtClean="0"/>
              <a:t>We </a:t>
            </a:r>
            <a:r>
              <a:rPr lang="en-US" i="1" dirty="0"/>
              <a:t>will </a:t>
            </a:r>
            <a:r>
              <a:rPr lang="en-US" i="1" dirty="0" smtClean="0"/>
              <a:t>learn soon</a:t>
            </a:r>
            <a:r>
              <a:rPr lang="en-US" i="1" dirty="0"/>
              <a:t>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Acknowledgements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All of you:</a:t>
            </a:r>
          </a:p>
          <a:p>
            <a:pPr lvl="1" eaLnBrk="1" hangingPunct="1"/>
            <a:r>
              <a:rPr lang="en-US" sz="2000" dirty="0" smtClean="0"/>
              <a:t>Presentations were very good</a:t>
            </a:r>
          </a:p>
          <a:p>
            <a:pPr lvl="1" eaLnBrk="1" hangingPunct="1"/>
            <a:r>
              <a:rPr lang="en-US" sz="2000" dirty="0" smtClean="0"/>
              <a:t>Projects were worked well (despite difficulties)</a:t>
            </a:r>
          </a:p>
          <a:p>
            <a:pPr lvl="1" eaLnBrk="1" hangingPunct="1"/>
            <a:r>
              <a:rPr lang="en-US" sz="2000" dirty="0" smtClean="0"/>
              <a:t>All master groups made their projects work</a:t>
            </a:r>
          </a:p>
          <a:p>
            <a:pPr lvl="1" eaLnBrk="1" hangingPunct="1"/>
            <a:r>
              <a:rPr lang="en-US" sz="2000" dirty="0" smtClean="0"/>
              <a:t>Changes for future iterations of this course:</a:t>
            </a:r>
            <a:endParaRPr lang="en-US" sz="2000" dirty="0" smtClean="0"/>
          </a:p>
          <a:p>
            <a:pPr lvl="2" eaLnBrk="1" hangingPunct="1"/>
            <a:r>
              <a:rPr lang="en-US" sz="1800" dirty="0" smtClean="0"/>
              <a:t>Work on complete Java model for CTP2</a:t>
            </a:r>
          </a:p>
        </p:txBody>
      </p:sp>
      <p:pic>
        <p:nvPicPr>
          <p:cNvPr id="15365" name="Picture 5" descr="MCj0104838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2667000"/>
            <a:ext cx="1820863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-20574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Final Summary</a:t>
            </a:r>
            <a:endParaRPr lang="en-US" dirty="0" smtClean="0"/>
          </a:p>
        </p:txBody>
      </p:sp>
      <p:grpSp>
        <p:nvGrpSpPr>
          <p:cNvPr id="3" name="Group 85"/>
          <p:cNvGrpSpPr>
            <a:grpSpLocks/>
          </p:cNvGrpSpPr>
          <p:nvPr/>
        </p:nvGrpSpPr>
        <p:grpSpPr bwMode="auto">
          <a:xfrm>
            <a:off x="76200" y="1600200"/>
            <a:ext cx="2819400" cy="2133600"/>
            <a:chOff x="96" y="720"/>
            <a:chExt cx="1776" cy="1344"/>
          </a:xfrm>
        </p:grpSpPr>
        <p:sp>
          <p:nvSpPr>
            <p:cNvPr id="3085" name="Text Box 4"/>
            <p:cNvSpPr txBox="1">
              <a:spLocks noChangeArrowheads="1"/>
            </p:cNvSpPr>
            <p:nvPr/>
          </p:nvSpPr>
          <p:spPr bwMode="auto">
            <a:xfrm>
              <a:off x="240" y="1536"/>
              <a:ext cx="1134" cy="48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/>
                <a:t>           AI</a:t>
              </a:r>
            </a:p>
            <a:p>
              <a:r>
                <a:rPr lang="en-US" sz="2000" dirty="0"/>
                <a:t>         research</a:t>
              </a:r>
            </a:p>
          </p:txBody>
        </p:sp>
        <p:sp>
          <p:nvSpPr>
            <p:cNvPr id="3086" name="Line 9"/>
            <p:cNvSpPr>
              <a:spLocks noChangeShapeType="1"/>
            </p:cNvSpPr>
            <p:nvPr/>
          </p:nvSpPr>
          <p:spPr bwMode="auto">
            <a:xfrm>
              <a:off x="1296" y="1776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82"/>
            <p:cNvGrpSpPr>
              <a:grpSpLocks/>
            </p:cNvGrpSpPr>
            <p:nvPr/>
          </p:nvGrpSpPr>
          <p:grpSpPr bwMode="auto">
            <a:xfrm>
              <a:off x="96" y="720"/>
              <a:ext cx="1344" cy="912"/>
              <a:chOff x="672" y="672"/>
              <a:chExt cx="4176" cy="3168"/>
            </a:xfrm>
          </p:grpSpPr>
          <p:sp>
            <p:nvSpPr>
              <p:cNvPr id="3089" name="Oval 15"/>
              <p:cNvSpPr>
                <a:spLocks noChangeArrowheads="1"/>
              </p:cNvSpPr>
              <p:nvPr/>
            </p:nvSpPr>
            <p:spPr bwMode="auto">
              <a:xfrm>
                <a:off x="2400" y="1872"/>
                <a:ext cx="720" cy="6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Oval 16"/>
              <p:cNvSpPr>
                <a:spLocks noChangeArrowheads="1"/>
              </p:cNvSpPr>
              <p:nvPr/>
            </p:nvSpPr>
            <p:spPr bwMode="auto">
              <a:xfrm>
                <a:off x="3264" y="1872"/>
                <a:ext cx="720" cy="6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Oval 17"/>
              <p:cNvSpPr>
                <a:spLocks noChangeArrowheads="1"/>
              </p:cNvSpPr>
              <p:nvPr/>
            </p:nvSpPr>
            <p:spPr bwMode="auto">
              <a:xfrm>
                <a:off x="1536" y="1872"/>
                <a:ext cx="720" cy="67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Oval 18"/>
              <p:cNvSpPr>
                <a:spLocks noChangeArrowheads="1"/>
              </p:cNvSpPr>
              <p:nvPr/>
            </p:nvSpPr>
            <p:spPr bwMode="auto">
              <a:xfrm>
                <a:off x="4128" y="1872"/>
                <a:ext cx="720" cy="672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Oval 19"/>
              <p:cNvSpPr>
                <a:spLocks noChangeArrowheads="1"/>
              </p:cNvSpPr>
              <p:nvPr/>
            </p:nvSpPr>
            <p:spPr bwMode="auto">
              <a:xfrm>
                <a:off x="672" y="1872"/>
                <a:ext cx="720" cy="6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Oval 20"/>
              <p:cNvSpPr>
                <a:spLocks noChangeArrowheads="1"/>
              </p:cNvSpPr>
              <p:nvPr/>
            </p:nvSpPr>
            <p:spPr bwMode="auto">
              <a:xfrm>
                <a:off x="1920" y="2640"/>
                <a:ext cx="720" cy="6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5" name="Oval 21"/>
              <p:cNvSpPr>
                <a:spLocks noChangeArrowheads="1"/>
              </p:cNvSpPr>
              <p:nvPr/>
            </p:nvSpPr>
            <p:spPr bwMode="auto">
              <a:xfrm>
                <a:off x="2880" y="2640"/>
                <a:ext cx="720" cy="6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6" name="Oval 22"/>
              <p:cNvSpPr>
                <a:spLocks noChangeArrowheads="1"/>
              </p:cNvSpPr>
              <p:nvPr/>
            </p:nvSpPr>
            <p:spPr bwMode="auto">
              <a:xfrm>
                <a:off x="1968" y="1104"/>
                <a:ext cx="720" cy="6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7" name="Oval 23"/>
              <p:cNvSpPr>
                <a:spLocks noChangeArrowheads="1"/>
              </p:cNvSpPr>
              <p:nvPr/>
            </p:nvSpPr>
            <p:spPr bwMode="auto">
              <a:xfrm>
                <a:off x="2880" y="1104"/>
                <a:ext cx="720" cy="6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8" name="Oval 24"/>
              <p:cNvSpPr>
                <a:spLocks noChangeArrowheads="1"/>
              </p:cNvSpPr>
              <p:nvPr/>
            </p:nvSpPr>
            <p:spPr bwMode="auto">
              <a:xfrm>
                <a:off x="1008" y="3120"/>
                <a:ext cx="720" cy="6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9" name="Oval 25"/>
              <p:cNvSpPr>
                <a:spLocks noChangeArrowheads="1"/>
              </p:cNvSpPr>
              <p:nvPr/>
            </p:nvSpPr>
            <p:spPr bwMode="auto">
              <a:xfrm>
                <a:off x="3792" y="3168"/>
                <a:ext cx="720" cy="6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0" name="Oval 26"/>
              <p:cNvSpPr>
                <a:spLocks noChangeArrowheads="1"/>
              </p:cNvSpPr>
              <p:nvPr/>
            </p:nvSpPr>
            <p:spPr bwMode="auto">
              <a:xfrm>
                <a:off x="960" y="720"/>
                <a:ext cx="720" cy="6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1" name="Oval 27"/>
              <p:cNvSpPr>
                <a:spLocks noChangeArrowheads="1"/>
              </p:cNvSpPr>
              <p:nvPr/>
            </p:nvSpPr>
            <p:spPr bwMode="auto">
              <a:xfrm>
                <a:off x="3792" y="672"/>
                <a:ext cx="720" cy="6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800">
                  <a:latin typeface="Times New Roman" pitchFamily="18" charset="0"/>
                </a:endParaRPr>
              </a:p>
            </p:txBody>
          </p:sp>
          <p:sp>
            <p:nvSpPr>
              <p:cNvPr id="3102" name="Line 28"/>
              <p:cNvSpPr>
                <a:spLocks noChangeShapeType="1"/>
              </p:cNvSpPr>
              <p:nvPr/>
            </p:nvSpPr>
            <p:spPr bwMode="auto">
              <a:xfrm>
                <a:off x="1392" y="220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3" name="Line 29"/>
              <p:cNvSpPr>
                <a:spLocks noChangeShapeType="1"/>
              </p:cNvSpPr>
              <p:nvPr/>
            </p:nvSpPr>
            <p:spPr bwMode="auto">
              <a:xfrm>
                <a:off x="2256" y="220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4" name="Line 30"/>
              <p:cNvSpPr>
                <a:spLocks noChangeShapeType="1"/>
              </p:cNvSpPr>
              <p:nvPr/>
            </p:nvSpPr>
            <p:spPr bwMode="auto">
              <a:xfrm>
                <a:off x="3120" y="220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5" name="Line 31"/>
              <p:cNvSpPr>
                <a:spLocks noChangeShapeType="1"/>
              </p:cNvSpPr>
              <p:nvPr/>
            </p:nvSpPr>
            <p:spPr bwMode="auto">
              <a:xfrm>
                <a:off x="3984" y="220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6" name="Line 32"/>
              <p:cNvSpPr>
                <a:spLocks noChangeShapeType="1"/>
              </p:cNvSpPr>
              <p:nvPr/>
            </p:nvSpPr>
            <p:spPr bwMode="auto">
              <a:xfrm flipV="1">
                <a:off x="1680" y="3120"/>
                <a:ext cx="2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7" name="Line 33"/>
              <p:cNvSpPr>
                <a:spLocks noChangeShapeType="1"/>
              </p:cNvSpPr>
              <p:nvPr/>
            </p:nvSpPr>
            <p:spPr bwMode="auto">
              <a:xfrm flipV="1">
                <a:off x="3552" y="1152"/>
                <a:ext cx="2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8" name="Line 34"/>
              <p:cNvSpPr>
                <a:spLocks noChangeShapeType="1"/>
              </p:cNvSpPr>
              <p:nvPr/>
            </p:nvSpPr>
            <p:spPr bwMode="auto">
              <a:xfrm>
                <a:off x="1632" y="1200"/>
                <a:ext cx="38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9" name="Line 35"/>
              <p:cNvSpPr>
                <a:spLocks noChangeShapeType="1"/>
              </p:cNvSpPr>
              <p:nvPr/>
            </p:nvSpPr>
            <p:spPr bwMode="auto">
              <a:xfrm>
                <a:off x="3504" y="3216"/>
                <a:ext cx="38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0" name="Line 36"/>
              <p:cNvSpPr>
                <a:spLocks noChangeShapeType="1"/>
              </p:cNvSpPr>
              <p:nvPr/>
            </p:nvSpPr>
            <p:spPr bwMode="auto">
              <a:xfrm>
                <a:off x="2640" y="302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1" name="Line 37"/>
              <p:cNvSpPr>
                <a:spLocks noChangeShapeType="1"/>
              </p:cNvSpPr>
              <p:nvPr/>
            </p:nvSpPr>
            <p:spPr bwMode="auto">
              <a:xfrm flipV="1">
                <a:off x="2448" y="2496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2" name="Line 38"/>
              <p:cNvSpPr>
                <a:spLocks noChangeShapeType="1"/>
              </p:cNvSpPr>
              <p:nvPr/>
            </p:nvSpPr>
            <p:spPr bwMode="auto">
              <a:xfrm>
                <a:off x="2928" y="2496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3" name="Line 39"/>
              <p:cNvSpPr>
                <a:spLocks noChangeShapeType="1"/>
              </p:cNvSpPr>
              <p:nvPr/>
            </p:nvSpPr>
            <p:spPr bwMode="auto">
              <a:xfrm flipV="1">
                <a:off x="2016" y="1728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4" name="Line 40"/>
              <p:cNvSpPr>
                <a:spLocks noChangeShapeType="1"/>
              </p:cNvSpPr>
              <p:nvPr/>
            </p:nvSpPr>
            <p:spPr bwMode="auto">
              <a:xfrm>
                <a:off x="2496" y="1728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5" name="Line 41"/>
              <p:cNvSpPr>
                <a:spLocks noChangeShapeType="1"/>
              </p:cNvSpPr>
              <p:nvPr/>
            </p:nvSpPr>
            <p:spPr bwMode="auto">
              <a:xfrm flipV="1">
                <a:off x="2880" y="1680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6" name="Line 42"/>
              <p:cNvSpPr>
                <a:spLocks noChangeShapeType="1"/>
              </p:cNvSpPr>
              <p:nvPr/>
            </p:nvSpPr>
            <p:spPr bwMode="auto">
              <a:xfrm>
                <a:off x="3408" y="1728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7" name="Rectangle 43"/>
              <p:cNvSpPr>
                <a:spLocks noChangeArrowheads="1"/>
              </p:cNvSpPr>
              <p:nvPr/>
            </p:nvSpPr>
            <p:spPr bwMode="auto">
              <a:xfrm>
                <a:off x="1632" y="2160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118" name="Rectangle 44"/>
              <p:cNvSpPr>
                <a:spLocks noChangeArrowheads="1"/>
              </p:cNvSpPr>
              <p:nvPr/>
            </p:nvSpPr>
            <p:spPr bwMode="auto">
              <a:xfrm>
                <a:off x="1632" y="1968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3119" name="Rectangle 45"/>
              <p:cNvSpPr>
                <a:spLocks noChangeArrowheads="1"/>
              </p:cNvSpPr>
              <p:nvPr/>
            </p:nvSpPr>
            <p:spPr bwMode="auto">
              <a:xfrm>
                <a:off x="1920" y="2160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3120" name="Rectangle 46"/>
              <p:cNvSpPr>
                <a:spLocks noChangeArrowheads="1"/>
              </p:cNvSpPr>
              <p:nvPr/>
            </p:nvSpPr>
            <p:spPr bwMode="auto">
              <a:xfrm>
                <a:off x="2448" y="206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121" name="Rectangle 47"/>
              <p:cNvSpPr>
                <a:spLocks noChangeArrowheads="1"/>
              </p:cNvSpPr>
              <p:nvPr/>
            </p:nvSpPr>
            <p:spPr bwMode="auto">
              <a:xfrm>
                <a:off x="2688" y="206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3122" name="Rectangle 48"/>
              <p:cNvSpPr>
                <a:spLocks noChangeArrowheads="1"/>
              </p:cNvSpPr>
              <p:nvPr/>
            </p:nvSpPr>
            <p:spPr bwMode="auto">
              <a:xfrm>
                <a:off x="2928" y="206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3123" name="Rectangle 49"/>
              <p:cNvSpPr>
                <a:spLocks noChangeArrowheads="1"/>
              </p:cNvSpPr>
              <p:nvPr/>
            </p:nvSpPr>
            <p:spPr bwMode="auto">
              <a:xfrm>
                <a:off x="3312" y="2160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124" name="Rectangle 50"/>
              <p:cNvSpPr>
                <a:spLocks noChangeArrowheads="1"/>
              </p:cNvSpPr>
              <p:nvPr/>
            </p:nvSpPr>
            <p:spPr bwMode="auto">
              <a:xfrm>
                <a:off x="3648" y="2160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3125" name="Rectangle 51"/>
              <p:cNvSpPr>
                <a:spLocks noChangeArrowheads="1"/>
              </p:cNvSpPr>
              <p:nvPr/>
            </p:nvSpPr>
            <p:spPr bwMode="auto">
              <a:xfrm>
                <a:off x="3648" y="1968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3126" name="Rectangle 52"/>
              <p:cNvSpPr>
                <a:spLocks noChangeArrowheads="1"/>
              </p:cNvSpPr>
              <p:nvPr/>
            </p:nvSpPr>
            <p:spPr bwMode="auto">
              <a:xfrm>
                <a:off x="4368" y="230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3127" name="Rectangle 53"/>
              <p:cNvSpPr>
                <a:spLocks noChangeArrowheads="1"/>
              </p:cNvSpPr>
              <p:nvPr/>
            </p:nvSpPr>
            <p:spPr bwMode="auto">
              <a:xfrm>
                <a:off x="4368" y="2112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3128" name="Rectangle 54"/>
              <p:cNvSpPr>
                <a:spLocks noChangeArrowheads="1"/>
              </p:cNvSpPr>
              <p:nvPr/>
            </p:nvSpPr>
            <p:spPr bwMode="auto">
              <a:xfrm>
                <a:off x="4368" y="1920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129" name="Rectangle 55"/>
              <p:cNvSpPr>
                <a:spLocks noChangeArrowheads="1"/>
              </p:cNvSpPr>
              <p:nvPr/>
            </p:nvSpPr>
            <p:spPr bwMode="auto">
              <a:xfrm>
                <a:off x="2016" y="2976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3130" name="Rectangle 56"/>
              <p:cNvSpPr>
                <a:spLocks noChangeArrowheads="1"/>
              </p:cNvSpPr>
              <p:nvPr/>
            </p:nvSpPr>
            <p:spPr bwMode="auto">
              <a:xfrm>
                <a:off x="2016" y="278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131" name="Rectangle 57"/>
              <p:cNvSpPr>
                <a:spLocks noChangeArrowheads="1"/>
              </p:cNvSpPr>
              <p:nvPr/>
            </p:nvSpPr>
            <p:spPr bwMode="auto">
              <a:xfrm>
                <a:off x="2304" y="2976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3132" name="Rectangle 58"/>
              <p:cNvSpPr>
                <a:spLocks noChangeArrowheads="1"/>
              </p:cNvSpPr>
              <p:nvPr/>
            </p:nvSpPr>
            <p:spPr bwMode="auto">
              <a:xfrm>
                <a:off x="1248" y="3552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3133" name="Rectangle 59"/>
              <p:cNvSpPr>
                <a:spLocks noChangeArrowheads="1"/>
              </p:cNvSpPr>
              <p:nvPr/>
            </p:nvSpPr>
            <p:spPr bwMode="auto">
              <a:xfrm>
                <a:off x="1248" y="3360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134" name="Rectangle 60"/>
              <p:cNvSpPr>
                <a:spLocks noChangeArrowheads="1"/>
              </p:cNvSpPr>
              <p:nvPr/>
            </p:nvSpPr>
            <p:spPr bwMode="auto">
              <a:xfrm>
                <a:off x="1248" y="3168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3135" name="Rectangle 61"/>
              <p:cNvSpPr>
                <a:spLocks noChangeArrowheads="1"/>
              </p:cNvSpPr>
              <p:nvPr/>
            </p:nvSpPr>
            <p:spPr bwMode="auto">
              <a:xfrm>
                <a:off x="2976" y="2976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3136" name="Rectangle 62"/>
              <p:cNvSpPr>
                <a:spLocks noChangeArrowheads="1"/>
              </p:cNvSpPr>
              <p:nvPr/>
            </p:nvSpPr>
            <p:spPr bwMode="auto">
              <a:xfrm>
                <a:off x="3264" y="2976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3137" name="Rectangle 63"/>
              <p:cNvSpPr>
                <a:spLocks noChangeArrowheads="1"/>
              </p:cNvSpPr>
              <p:nvPr/>
            </p:nvSpPr>
            <p:spPr bwMode="auto">
              <a:xfrm>
                <a:off x="3264" y="278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138" name="Rectangle 64"/>
              <p:cNvSpPr>
                <a:spLocks noChangeArrowheads="1"/>
              </p:cNvSpPr>
              <p:nvPr/>
            </p:nvSpPr>
            <p:spPr bwMode="auto">
              <a:xfrm>
                <a:off x="4080" y="3600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3139" name="Rectangle 65"/>
              <p:cNvSpPr>
                <a:spLocks noChangeArrowheads="1"/>
              </p:cNvSpPr>
              <p:nvPr/>
            </p:nvSpPr>
            <p:spPr bwMode="auto">
              <a:xfrm>
                <a:off x="4080" y="3408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140" name="Rectangle 66"/>
              <p:cNvSpPr>
                <a:spLocks noChangeArrowheads="1"/>
              </p:cNvSpPr>
              <p:nvPr/>
            </p:nvSpPr>
            <p:spPr bwMode="auto">
              <a:xfrm>
                <a:off x="4080" y="3216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3141" name="Rectangle 67"/>
              <p:cNvSpPr>
                <a:spLocks noChangeArrowheads="1"/>
              </p:cNvSpPr>
              <p:nvPr/>
            </p:nvSpPr>
            <p:spPr bwMode="auto">
              <a:xfrm>
                <a:off x="960" y="230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142" name="Rectangle 68"/>
              <p:cNvSpPr>
                <a:spLocks noChangeArrowheads="1"/>
              </p:cNvSpPr>
              <p:nvPr/>
            </p:nvSpPr>
            <p:spPr bwMode="auto">
              <a:xfrm>
                <a:off x="960" y="2112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3143" name="Rectangle 69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3144" name="Rectangle 70"/>
              <p:cNvSpPr>
                <a:spLocks noChangeArrowheads="1"/>
              </p:cNvSpPr>
              <p:nvPr/>
            </p:nvSpPr>
            <p:spPr bwMode="auto">
              <a:xfrm>
                <a:off x="1200" y="1152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3145" name="Rectangle 71"/>
              <p:cNvSpPr>
                <a:spLocks noChangeArrowheads="1"/>
              </p:cNvSpPr>
              <p:nvPr/>
            </p:nvSpPr>
            <p:spPr bwMode="auto">
              <a:xfrm>
                <a:off x="1200" y="960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3146" name="Rectangle 72"/>
              <p:cNvSpPr>
                <a:spLocks noChangeArrowheads="1"/>
              </p:cNvSpPr>
              <p:nvPr/>
            </p:nvSpPr>
            <p:spPr bwMode="auto">
              <a:xfrm>
                <a:off x="1200" y="768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147" name="Rectangle 73"/>
              <p:cNvSpPr>
                <a:spLocks noChangeArrowheads="1"/>
              </p:cNvSpPr>
              <p:nvPr/>
            </p:nvSpPr>
            <p:spPr bwMode="auto">
              <a:xfrm>
                <a:off x="2064" y="1440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148" name="Rectangle 74"/>
              <p:cNvSpPr>
                <a:spLocks noChangeArrowheads="1"/>
              </p:cNvSpPr>
              <p:nvPr/>
            </p:nvSpPr>
            <p:spPr bwMode="auto">
              <a:xfrm>
                <a:off x="2352" y="1440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3149" name="Rectangle 75"/>
              <p:cNvSpPr>
                <a:spLocks noChangeArrowheads="1"/>
              </p:cNvSpPr>
              <p:nvPr/>
            </p:nvSpPr>
            <p:spPr bwMode="auto">
              <a:xfrm>
                <a:off x="2352" y="1248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3150" name="Rectangle 76"/>
              <p:cNvSpPr>
                <a:spLocks noChangeArrowheads="1"/>
              </p:cNvSpPr>
              <p:nvPr/>
            </p:nvSpPr>
            <p:spPr bwMode="auto">
              <a:xfrm>
                <a:off x="3024" y="1440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151" name="Rectangle 77"/>
              <p:cNvSpPr>
                <a:spLocks noChangeArrowheads="1"/>
              </p:cNvSpPr>
              <p:nvPr/>
            </p:nvSpPr>
            <p:spPr bwMode="auto">
              <a:xfrm>
                <a:off x="3024" y="1248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3152" name="Rectangle 78"/>
              <p:cNvSpPr>
                <a:spLocks noChangeArrowheads="1"/>
              </p:cNvSpPr>
              <p:nvPr/>
            </p:nvSpPr>
            <p:spPr bwMode="auto">
              <a:xfrm>
                <a:off x="3312" y="1440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3153" name="Rectangle 79"/>
              <p:cNvSpPr>
                <a:spLocks noChangeArrowheads="1"/>
              </p:cNvSpPr>
              <p:nvPr/>
            </p:nvSpPr>
            <p:spPr bwMode="auto">
              <a:xfrm>
                <a:off x="4032" y="110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154" name="Rectangle 80"/>
              <p:cNvSpPr>
                <a:spLocks noChangeArrowheads="1"/>
              </p:cNvSpPr>
              <p:nvPr/>
            </p:nvSpPr>
            <p:spPr bwMode="auto">
              <a:xfrm>
                <a:off x="4032" y="912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3155" name="Rectangle 81"/>
              <p:cNvSpPr>
                <a:spLocks noChangeArrowheads="1"/>
              </p:cNvSpPr>
              <p:nvPr/>
            </p:nvSpPr>
            <p:spPr bwMode="auto">
              <a:xfrm>
                <a:off x="4032" y="720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C</a:t>
                </a:r>
              </a:p>
            </p:txBody>
          </p:sp>
        </p:grpSp>
        <p:sp>
          <p:nvSpPr>
            <p:cNvPr id="3088" name="Oval 83"/>
            <p:cNvSpPr>
              <a:spLocks noChangeArrowheads="1"/>
            </p:cNvSpPr>
            <p:nvPr/>
          </p:nvSpPr>
          <p:spPr bwMode="auto">
            <a:xfrm>
              <a:off x="1776" y="196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86"/>
          <p:cNvGrpSpPr>
            <a:grpSpLocks/>
          </p:cNvGrpSpPr>
          <p:nvPr/>
        </p:nvGrpSpPr>
        <p:grpSpPr bwMode="auto">
          <a:xfrm>
            <a:off x="5486400" y="3810000"/>
            <a:ext cx="3429000" cy="2857500"/>
            <a:chOff x="3456" y="1824"/>
            <a:chExt cx="2160" cy="1800"/>
          </a:xfrm>
        </p:grpSpPr>
        <p:sp>
          <p:nvSpPr>
            <p:cNvPr id="3081" name="Text Box 5"/>
            <p:cNvSpPr txBox="1">
              <a:spLocks noChangeArrowheads="1"/>
            </p:cNvSpPr>
            <p:nvPr/>
          </p:nvSpPr>
          <p:spPr bwMode="auto">
            <a:xfrm>
              <a:off x="3552" y="1824"/>
              <a:ext cx="2064" cy="67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           “AI”</a:t>
              </a:r>
            </a:p>
            <a:p>
              <a:r>
                <a:rPr lang="en-US" sz="2000"/>
                <a:t>as game practitioners implemented it</a:t>
              </a:r>
            </a:p>
          </p:txBody>
        </p:sp>
        <p:pic>
          <p:nvPicPr>
            <p:cNvPr id="3082" name="fury.avi">
              <a:hlinkClick r:id="" action="ppaction://media"/>
            </p:cNvPr>
            <p:cNvPicPr>
              <a:picLocks noRot="1" noChangeAspect="1" noChangeArrowheads="1"/>
            </p:cNvPicPr>
            <p:nvPr>
              <a:videoFile r:link="rId1"/>
            </p:nvPr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80" y="2544"/>
              <a:ext cx="1440" cy="1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3" name="Line 10"/>
            <p:cNvSpPr>
              <a:spLocks noChangeShapeType="1"/>
            </p:cNvSpPr>
            <p:nvPr/>
          </p:nvSpPr>
          <p:spPr bwMode="auto">
            <a:xfrm flipH="1" flipV="1">
              <a:off x="3552" y="201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Oval 84"/>
            <p:cNvSpPr>
              <a:spLocks noChangeArrowheads="1"/>
            </p:cNvSpPr>
            <p:nvPr/>
          </p:nvSpPr>
          <p:spPr bwMode="auto">
            <a:xfrm>
              <a:off x="3456" y="1968"/>
              <a:ext cx="96" cy="9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76200" y="3886200"/>
            <a:ext cx="3214341" cy="2585323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A*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AI Planning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HTN Planning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Machine learning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Reinforcement learning</a:t>
            </a:r>
          </a:p>
          <a:p>
            <a:pPr lvl="2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Dynamic scripting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Fuzzy logic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Knowledge representation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Rule-based systems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753843" y="1210270"/>
            <a:ext cx="3009157" cy="92333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Programming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Finite State Machines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Scripting languages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667000" y="685800"/>
            <a:ext cx="2855269" cy="2308324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Genres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First-person shooter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Squad tactics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Real-time strategy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Racing games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Team sports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Role-playing games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NPC behavior</a:t>
            </a:r>
          </a:p>
        </p:txBody>
      </p:sp>
      <p:pic>
        <p:nvPicPr>
          <p:cNvPr id="3156" name="Picture 6" descr="MCj0336458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3048000"/>
            <a:ext cx="26670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" name="TextBox 89"/>
          <p:cNvSpPr txBox="1"/>
          <p:nvPr/>
        </p:nvSpPr>
        <p:spPr>
          <a:xfrm>
            <a:off x="6058643" y="2277070"/>
            <a:ext cx="2303836" cy="92333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Path finding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Look-up tables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Waypoints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581400" y="5029200"/>
            <a:ext cx="2727029" cy="1754326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Other crucial topics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Camera control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Player modeling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Story line, drama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Swarm simulations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Map generation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8" grpId="0" animBg="1"/>
      <p:bldP spid="89" grpId="0" animBg="1"/>
      <p:bldP spid="90" grpId="0" animBg="1"/>
      <p:bldP spid="9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Course Goal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914400" y="2057400"/>
            <a:ext cx="5029200" cy="3790950"/>
            <a:chOff x="576" y="1296"/>
            <a:chExt cx="3168" cy="2388"/>
          </a:xfrm>
        </p:grpSpPr>
        <p:pic>
          <p:nvPicPr>
            <p:cNvPr id="3156" name="Picture 6" descr="MCj03364580000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24" y="1296"/>
              <a:ext cx="1680" cy="10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57" name="Text Box 12"/>
            <p:cNvSpPr txBox="1">
              <a:spLocks noChangeArrowheads="1"/>
            </p:cNvSpPr>
            <p:nvPr/>
          </p:nvSpPr>
          <p:spPr bwMode="auto">
            <a:xfrm>
              <a:off x="576" y="2928"/>
              <a:ext cx="3168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Our goal was to </a:t>
              </a:r>
              <a:r>
                <a:rPr lang="en-US" sz="2400" b="1"/>
                <a:t>understand</a:t>
              </a:r>
              <a:r>
                <a:rPr lang="en-US" sz="2400"/>
                <a:t> the connections and the misconceptions from both sides</a:t>
              </a:r>
            </a:p>
          </p:txBody>
        </p:sp>
        <p:sp>
          <p:nvSpPr>
            <p:cNvPr id="3158" name="Line 13"/>
            <p:cNvSpPr>
              <a:spLocks noChangeShapeType="1"/>
            </p:cNvSpPr>
            <p:nvPr/>
          </p:nvSpPr>
          <p:spPr bwMode="auto">
            <a:xfrm flipV="1">
              <a:off x="2160" y="2448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85"/>
          <p:cNvGrpSpPr>
            <a:grpSpLocks/>
          </p:cNvGrpSpPr>
          <p:nvPr/>
        </p:nvGrpSpPr>
        <p:grpSpPr bwMode="auto">
          <a:xfrm>
            <a:off x="152400" y="1143000"/>
            <a:ext cx="2819400" cy="2133600"/>
            <a:chOff x="96" y="720"/>
            <a:chExt cx="1776" cy="1344"/>
          </a:xfrm>
        </p:grpSpPr>
        <p:sp>
          <p:nvSpPr>
            <p:cNvPr id="3085" name="Text Box 4"/>
            <p:cNvSpPr txBox="1">
              <a:spLocks noChangeArrowheads="1"/>
            </p:cNvSpPr>
            <p:nvPr/>
          </p:nvSpPr>
          <p:spPr bwMode="auto">
            <a:xfrm>
              <a:off x="240" y="1536"/>
              <a:ext cx="1134" cy="48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           AI</a:t>
              </a:r>
            </a:p>
            <a:p>
              <a:r>
                <a:rPr lang="en-US" sz="2000"/>
                <a:t>         research</a:t>
              </a:r>
            </a:p>
          </p:txBody>
        </p:sp>
        <p:sp>
          <p:nvSpPr>
            <p:cNvPr id="3086" name="Line 9"/>
            <p:cNvSpPr>
              <a:spLocks noChangeShapeType="1"/>
            </p:cNvSpPr>
            <p:nvPr/>
          </p:nvSpPr>
          <p:spPr bwMode="auto">
            <a:xfrm>
              <a:off x="1296" y="1776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87" name="Group 82"/>
            <p:cNvGrpSpPr>
              <a:grpSpLocks/>
            </p:cNvGrpSpPr>
            <p:nvPr/>
          </p:nvGrpSpPr>
          <p:grpSpPr bwMode="auto">
            <a:xfrm>
              <a:off x="96" y="720"/>
              <a:ext cx="1344" cy="912"/>
              <a:chOff x="672" y="672"/>
              <a:chExt cx="4176" cy="3168"/>
            </a:xfrm>
          </p:grpSpPr>
          <p:sp>
            <p:nvSpPr>
              <p:cNvPr id="3089" name="Oval 15"/>
              <p:cNvSpPr>
                <a:spLocks noChangeArrowheads="1"/>
              </p:cNvSpPr>
              <p:nvPr/>
            </p:nvSpPr>
            <p:spPr bwMode="auto">
              <a:xfrm>
                <a:off x="2400" y="1872"/>
                <a:ext cx="720" cy="6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Oval 16"/>
              <p:cNvSpPr>
                <a:spLocks noChangeArrowheads="1"/>
              </p:cNvSpPr>
              <p:nvPr/>
            </p:nvSpPr>
            <p:spPr bwMode="auto">
              <a:xfrm>
                <a:off x="3264" y="1872"/>
                <a:ext cx="720" cy="6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Oval 17"/>
              <p:cNvSpPr>
                <a:spLocks noChangeArrowheads="1"/>
              </p:cNvSpPr>
              <p:nvPr/>
            </p:nvSpPr>
            <p:spPr bwMode="auto">
              <a:xfrm>
                <a:off x="1536" y="1872"/>
                <a:ext cx="720" cy="672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Oval 18"/>
              <p:cNvSpPr>
                <a:spLocks noChangeArrowheads="1"/>
              </p:cNvSpPr>
              <p:nvPr/>
            </p:nvSpPr>
            <p:spPr bwMode="auto">
              <a:xfrm>
                <a:off x="4128" y="1872"/>
                <a:ext cx="720" cy="672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Oval 19"/>
              <p:cNvSpPr>
                <a:spLocks noChangeArrowheads="1"/>
              </p:cNvSpPr>
              <p:nvPr/>
            </p:nvSpPr>
            <p:spPr bwMode="auto">
              <a:xfrm>
                <a:off x="672" y="1872"/>
                <a:ext cx="720" cy="6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Oval 20"/>
              <p:cNvSpPr>
                <a:spLocks noChangeArrowheads="1"/>
              </p:cNvSpPr>
              <p:nvPr/>
            </p:nvSpPr>
            <p:spPr bwMode="auto">
              <a:xfrm>
                <a:off x="1920" y="2640"/>
                <a:ext cx="720" cy="6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5" name="Oval 21"/>
              <p:cNvSpPr>
                <a:spLocks noChangeArrowheads="1"/>
              </p:cNvSpPr>
              <p:nvPr/>
            </p:nvSpPr>
            <p:spPr bwMode="auto">
              <a:xfrm>
                <a:off x="2880" y="2640"/>
                <a:ext cx="720" cy="6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6" name="Oval 22"/>
              <p:cNvSpPr>
                <a:spLocks noChangeArrowheads="1"/>
              </p:cNvSpPr>
              <p:nvPr/>
            </p:nvSpPr>
            <p:spPr bwMode="auto">
              <a:xfrm>
                <a:off x="1968" y="1104"/>
                <a:ext cx="720" cy="6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7" name="Oval 23"/>
              <p:cNvSpPr>
                <a:spLocks noChangeArrowheads="1"/>
              </p:cNvSpPr>
              <p:nvPr/>
            </p:nvSpPr>
            <p:spPr bwMode="auto">
              <a:xfrm>
                <a:off x="2880" y="1104"/>
                <a:ext cx="720" cy="6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8" name="Oval 24"/>
              <p:cNvSpPr>
                <a:spLocks noChangeArrowheads="1"/>
              </p:cNvSpPr>
              <p:nvPr/>
            </p:nvSpPr>
            <p:spPr bwMode="auto">
              <a:xfrm>
                <a:off x="1008" y="3120"/>
                <a:ext cx="720" cy="6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9" name="Oval 25"/>
              <p:cNvSpPr>
                <a:spLocks noChangeArrowheads="1"/>
              </p:cNvSpPr>
              <p:nvPr/>
            </p:nvSpPr>
            <p:spPr bwMode="auto">
              <a:xfrm>
                <a:off x="3792" y="3168"/>
                <a:ext cx="720" cy="6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0" name="Oval 26"/>
              <p:cNvSpPr>
                <a:spLocks noChangeArrowheads="1"/>
              </p:cNvSpPr>
              <p:nvPr/>
            </p:nvSpPr>
            <p:spPr bwMode="auto">
              <a:xfrm>
                <a:off x="960" y="720"/>
                <a:ext cx="720" cy="6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1" name="Oval 27"/>
              <p:cNvSpPr>
                <a:spLocks noChangeArrowheads="1"/>
              </p:cNvSpPr>
              <p:nvPr/>
            </p:nvSpPr>
            <p:spPr bwMode="auto">
              <a:xfrm>
                <a:off x="3792" y="672"/>
                <a:ext cx="720" cy="67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800">
                  <a:latin typeface="Times New Roman" pitchFamily="18" charset="0"/>
                </a:endParaRPr>
              </a:p>
            </p:txBody>
          </p:sp>
          <p:sp>
            <p:nvSpPr>
              <p:cNvPr id="3102" name="Line 28"/>
              <p:cNvSpPr>
                <a:spLocks noChangeShapeType="1"/>
              </p:cNvSpPr>
              <p:nvPr/>
            </p:nvSpPr>
            <p:spPr bwMode="auto">
              <a:xfrm>
                <a:off x="1392" y="220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3" name="Line 29"/>
              <p:cNvSpPr>
                <a:spLocks noChangeShapeType="1"/>
              </p:cNvSpPr>
              <p:nvPr/>
            </p:nvSpPr>
            <p:spPr bwMode="auto">
              <a:xfrm>
                <a:off x="2256" y="220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4" name="Line 30"/>
              <p:cNvSpPr>
                <a:spLocks noChangeShapeType="1"/>
              </p:cNvSpPr>
              <p:nvPr/>
            </p:nvSpPr>
            <p:spPr bwMode="auto">
              <a:xfrm>
                <a:off x="3120" y="220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5" name="Line 31"/>
              <p:cNvSpPr>
                <a:spLocks noChangeShapeType="1"/>
              </p:cNvSpPr>
              <p:nvPr/>
            </p:nvSpPr>
            <p:spPr bwMode="auto">
              <a:xfrm>
                <a:off x="3984" y="2208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6" name="Line 32"/>
              <p:cNvSpPr>
                <a:spLocks noChangeShapeType="1"/>
              </p:cNvSpPr>
              <p:nvPr/>
            </p:nvSpPr>
            <p:spPr bwMode="auto">
              <a:xfrm flipV="1">
                <a:off x="1680" y="3120"/>
                <a:ext cx="2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7" name="Line 33"/>
              <p:cNvSpPr>
                <a:spLocks noChangeShapeType="1"/>
              </p:cNvSpPr>
              <p:nvPr/>
            </p:nvSpPr>
            <p:spPr bwMode="auto">
              <a:xfrm flipV="1">
                <a:off x="3552" y="1152"/>
                <a:ext cx="2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8" name="Line 34"/>
              <p:cNvSpPr>
                <a:spLocks noChangeShapeType="1"/>
              </p:cNvSpPr>
              <p:nvPr/>
            </p:nvSpPr>
            <p:spPr bwMode="auto">
              <a:xfrm>
                <a:off x="1632" y="1200"/>
                <a:ext cx="38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9" name="Line 35"/>
              <p:cNvSpPr>
                <a:spLocks noChangeShapeType="1"/>
              </p:cNvSpPr>
              <p:nvPr/>
            </p:nvSpPr>
            <p:spPr bwMode="auto">
              <a:xfrm>
                <a:off x="3504" y="3216"/>
                <a:ext cx="38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0" name="Line 36"/>
              <p:cNvSpPr>
                <a:spLocks noChangeShapeType="1"/>
              </p:cNvSpPr>
              <p:nvPr/>
            </p:nvSpPr>
            <p:spPr bwMode="auto">
              <a:xfrm>
                <a:off x="2640" y="302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1" name="Line 37"/>
              <p:cNvSpPr>
                <a:spLocks noChangeShapeType="1"/>
              </p:cNvSpPr>
              <p:nvPr/>
            </p:nvSpPr>
            <p:spPr bwMode="auto">
              <a:xfrm flipV="1">
                <a:off x="2448" y="2496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2" name="Line 38"/>
              <p:cNvSpPr>
                <a:spLocks noChangeShapeType="1"/>
              </p:cNvSpPr>
              <p:nvPr/>
            </p:nvSpPr>
            <p:spPr bwMode="auto">
              <a:xfrm>
                <a:off x="2928" y="2496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3" name="Line 39"/>
              <p:cNvSpPr>
                <a:spLocks noChangeShapeType="1"/>
              </p:cNvSpPr>
              <p:nvPr/>
            </p:nvSpPr>
            <p:spPr bwMode="auto">
              <a:xfrm flipV="1">
                <a:off x="2016" y="1728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4" name="Line 40"/>
              <p:cNvSpPr>
                <a:spLocks noChangeShapeType="1"/>
              </p:cNvSpPr>
              <p:nvPr/>
            </p:nvSpPr>
            <p:spPr bwMode="auto">
              <a:xfrm>
                <a:off x="2496" y="1728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5" name="Line 41"/>
              <p:cNvSpPr>
                <a:spLocks noChangeShapeType="1"/>
              </p:cNvSpPr>
              <p:nvPr/>
            </p:nvSpPr>
            <p:spPr bwMode="auto">
              <a:xfrm flipV="1">
                <a:off x="2880" y="1680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6" name="Line 42"/>
              <p:cNvSpPr>
                <a:spLocks noChangeShapeType="1"/>
              </p:cNvSpPr>
              <p:nvPr/>
            </p:nvSpPr>
            <p:spPr bwMode="auto">
              <a:xfrm>
                <a:off x="3408" y="1728"/>
                <a:ext cx="9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7" name="Rectangle 43"/>
              <p:cNvSpPr>
                <a:spLocks noChangeArrowheads="1"/>
              </p:cNvSpPr>
              <p:nvPr/>
            </p:nvSpPr>
            <p:spPr bwMode="auto">
              <a:xfrm>
                <a:off x="1632" y="2160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118" name="Rectangle 44"/>
              <p:cNvSpPr>
                <a:spLocks noChangeArrowheads="1"/>
              </p:cNvSpPr>
              <p:nvPr/>
            </p:nvSpPr>
            <p:spPr bwMode="auto">
              <a:xfrm>
                <a:off x="1632" y="1968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3119" name="Rectangle 45"/>
              <p:cNvSpPr>
                <a:spLocks noChangeArrowheads="1"/>
              </p:cNvSpPr>
              <p:nvPr/>
            </p:nvSpPr>
            <p:spPr bwMode="auto">
              <a:xfrm>
                <a:off x="1920" y="2160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3120" name="Rectangle 46"/>
              <p:cNvSpPr>
                <a:spLocks noChangeArrowheads="1"/>
              </p:cNvSpPr>
              <p:nvPr/>
            </p:nvSpPr>
            <p:spPr bwMode="auto">
              <a:xfrm>
                <a:off x="2448" y="206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121" name="Rectangle 47"/>
              <p:cNvSpPr>
                <a:spLocks noChangeArrowheads="1"/>
              </p:cNvSpPr>
              <p:nvPr/>
            </p:nvSpPr>
            <p:spPr bwMode="auto">
              <a:xfrm>
                <a:off x="2688" y="206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3122" name="Rectangle 48"/>
              <p:cNvSpPr>
                <a:spLocks noChangeArrowheads="1"/>
              </p:cNvSpPr>
              <p:nvPr/>
            </p:nvSpPr>
            <p:spPr bwMode="auto">
              <a:xfrm>
                <a:off x="2928" y="206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3123" name="Rectangle 49"/>
              <p:cNvSpPr>
                <a:spLocks noChangeArrowheads="1"/>
              </p:cNvSpPr>
              <p:nvPr/>
            </p:nvSpPr>
            <p:spPr bwMode="auto">
              <a:xfrm>
                <a:off x="3312" y="2160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124" name="Rectangle 50"/>
              <p:cNvSpPr>
                <a:spLocks noChangeArrowheads="1"/>
              </p:cNvSpPr>
              <p:nvPr/>
            </p:nvSpPr>
            <p:spPr bwMode="auto">
              <a:xfrm>
                <a:off x="3648" y="2160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3125" name="Rectangle 51"/>
              <p:cNvSpPr>
                <a:spLocks noChangeArrowheads="1"/>
              </p:cNvSpPr>
              <p:nvPr/>
            </p:nvSpPr>
            <p:spPr bwMode="auto">
              <a:xfrm>
                <a:off x="3648" y="1968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3126" name="Rectangle 52"/>
              <p:cNvSpPr>
                <a:spLocks noChangeArrowheads="1"/>
              </p:cNvSpPr>
              <p:nvPr/>
            </p:nvSpPr>
            <p:spPr bwMode="auto">
              <a:xfrm>
                <a:off x="4368" y="230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3127" name="Rectangle 53"/>
              <p:cNvSpPr>
                <a:spLocks noChangeArrowheads="1"/>
              </p:cNvSpPr>
              <p:nvPr/>
            </p:nvSpPr>
            <p:spPr bwMode="auto">
              <a:xfrm>
                <a:off x="4368" y="2112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3128" name="Rectangle 54"/>
              <p:cNvSpPr>
                <a:spLocks noChangeArrowheads="1"/>
              </p:cNvSpPr>
              <p:nvPr/>
            </p:nvSpPr>
            <p:spPr bwMode="auto">
              <a:xfrm>
                <a:off x="4368" y="1920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129" name="Rectangle 55"/>
              <p:cNvSpPr>
                <a:spLocks noChangeArrowheads="1"/>
              </p:cNvSpPr>
              <p:nvPr/>
            </p:nvSpPr>
            <p:spPr bwMode="auto">
              <a:xfrm>
                <a:off x="2016" y="2976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3130" name="Rectangle 56"/>
              <p:cNvSpPr>
                <a:spLocks noChangeArrowheads="1"/>
              </p:cNvSpPr>
              <p:nvPr/>
            </p:nvSpPr>
            <p:spPr bwMode="auto">
              <a:xfrm>
                <a:off x="2016" y="278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131" name="Rectangle 57"/>
              <p:cNvSpPr>
                <a:spLocks noChangeArrowheads="1"/>
              </p:cNvSpPr>
              <p:nvPr/>
            </p:nvSpPr>
            <p:spPr bwMode="auto">
              <a:xfrm>
                <a:off x="2304" y="2976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3132" name="Rectangle 58"/>
              <p:cNvSpPr>
                <a:spLocks noChangeArrowheads="1"/>
              </p:cNvSpPr>
              <p:nvPr/>
            </p:nvSpPr>
            <p:spPr bwMode="auto">
              <a:xfrm>
                <a:off x="1248" y="3552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3133" name="Rectangle 59"/>
              <p:cNvSpPr>
                <a:spLocks noChangeArrowheads="1"/>
              </p:cNvSpPr>
              <p:nvPr/>
            </p:nvSpPr>
            <p:spPr bwMode="auto">
              <a:xfrm>
                <a:off x="1248" y="3360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134" name="Rectangle 60"/>
              <p:cNvSpPr>
                <a:spLocks noChangeArrowheads="1"/>
              </p:cNvSpPr>
              <p:nvPr/>
            </p:nvSpPr>
            <p:spPr bwMode="auto">
              <a:xfrm>
                <a:off x="1248" y="3168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3135" name="Rectangle 61"/>
              <p:cNvSpPr>
                <a:spLocks noChangeArrowheads="1"/>
              </p:cNvSpPr>
              <p:nvPr/>
            </p:nvSpPr>
            <p:spPr bwMode="auto">
              <a:xfrm>
                <a:off x="2976" y="2976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3136" name="Rectangle 62"/>
              <p:cNvSpPr>
                <a:spLocks noChangeArrowheads="1"/>
              </p:cNvSpPr>
              <p:nvPr/>
            </p:nvSpPr>
            <p:spPr bwMode="auto">
              <a:xfrm>
                <a:off x="3264" y="2976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3137" name="Rectangle 63"/>
              <p:cNvSpPr>
                <a:spLocks noChangeArrowheads="1"/>
              </p:cNvSpPr>
              <p:nvPr/>
            </p:nvSpPr>
            <p:spPr bwMode="auto">
              <a:xfrm>
                <a:off x="3264" y="278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138" name="Rectangle 64"/>
              <p:cNvSpPr>
                <a:spLocks noChangeArrowheads="1"/>
              </p:cNvSpPr>
              <p:nvPr/>
            </p:nvSpPr>
            <p:spPr bwMode="auto">
              <a:xfrm>
                <a:off x="4080" y="3600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3139" name="Rectangle 65"/>
              <p:cNvSpPr>
                <a:spLocks noChangeArrowheads="1"/>
              </p:cNvSpPr>
              <p:nvPr/>
            </p:nvSpPr>
            <p:spPr bwMode="auto">
              <a:xfrm>
                <a:off x="4080" y="3408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140" name="Rectangle 66"/>
              <p:cNvSpPr>
                <a:spLocks noChangeArrowheads="1"/>
              </p:cNvSpPr>
              <p:nvPr/>
            </p:nvSpPr>
            <p:spPr bwMode="auto">
              <a:xfrm>
                <a:off x="4080" y="3216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3141" name="Rectangle 67"/>
              <p:cNvSpPr>
                <a:spLocks noChangeArrowheads="1"/>
              </p:cNvSpPr>
              <p:nvPr/>
            </p:nvSpPr>
            <p:spPr bwMode="auto">
              <a:xfrm>
                <a:off x="960" y="230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142" name="Rectangle 68"/>
              <p:cNvSpPr>
                <a:spLocks noChangeArrowheads="1"/>
              </p:cNvSpPr>
              <p:nvPr/>
            </p:nvSpPr>
            <p:spPr bwMode="auto">
              <a:xfrm>
                <a:off x="960" y="2112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3143" name="Rectangle 69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3144" name="Rectangle 70"/>
              <p:cNvSpPr>
                <a:spLocks noChangeArrowheads="1"/>
              </p:cNvSpPr>
              <p:nvPr/>
            </p:nvSpPr>
            <p:spPr bwMode="auto">
              <a:xfrm>
                <a:off x="1200" y="1152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3145" name="Rectangle 71"/>
              <p:cNvSpPr>
                <a:spLocks noChangeArrowheads="1"/>
              </p:cNvSpPr>
              <p:nvPr/>
            </p:nvSpPr>
            <p:spPr bwMode="auto">
              <a:xfrm>
                <a:off x="1200" y="960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3146" name="Rectangle 72"/>
              <p:cNvSpPr>
                <a:spLocks noChangeArrowheads="1"/>
              </p:cNvSpPr>
              <p:nvPr/>
            </p:nvSpPr>
            <p:spPr bwMode="auto">
              <a:xfrm>
                <a:off x="1200" y="768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147" name="Rectangle 73"/>
              <p:cNvSpPr>
                <a:spLocks noChangeArrowheads="1"/>
              </p:cNvSpPr>
              <p:nvPr/>
            </p:nvSpPr>
            <p:spPr bwMode="auto">
              <a:xfrm>
                <a:off x="2064" y="1440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148" name="Rectangle 74"/>
              <p:cNvSpPr>
                <a:spLocks noChangeArrowheads="1"/>
              </p:cNvSpPr>
              <p:nvPr/>
            </p:nvSpPr>
            <p:spPr bwMode="auto">
              <a:xfrm>
                <a:off x="2352" y="1440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3149" name="Rectangle 75"/>
              <p:cNvSpPr>
                <a:spLocks noChangeArrowheads="1"/>
              </p:cNvSpPr>
              <p:nvPr/>
            </p:nvSpPr>
            <p:spPr bwMode="auto">
              <a:xfrm>
                <a:off x="2352" y="1248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3150" name="Rectangle 76"/>
              <p:cNvSpPr>
                <a:spLocks noChangeArrowheads="1"/>
              </p:cNvSpPr>
              <p:nvPr/>
            </p:nvSpPr>
            <p:spPr bwMode="auto">
              <a:xfrm>
                <a:off x="3024" y="1440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151" name="Rectangle 77"/>
              <p:cNvSpPr>
                <a:spLocks noChangeArrowheads="1"/>
              </p:cNvSpPr>
              <p:nvPr/>
            </p:nvSpPr>
            <p:spPr bwMode="auto">
              <a:xfrm>
                <a:off x="3024" y="1248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3152" name="Rectangle 78"/>
              <p:cNvSpPr>
                <a:spLocks noChangeArrowheads="1"/>
              </p:cNvSpPr>
              <p:nvPr/>
            </p:nvSpPr>
            <p:spPr bwMode="auto">
              <a:xfrm>
                <a:off x="3312" y="1440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3153" name="Rectangle 79"/>
              <p:cNvSpPr>
                <a:spLocks noChangeArrowheads="1"/>
              </p:cNvSpPr>
              <p:nvPr/>
            </p:nvSpPr>
            <p:spPr bwMode="auto">
              <a:xfrm>
                <a:off x="4032" y="110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154" name="Rectangle 80"/>
              <p:cNvSpPr>
                <a:spLocks noChangeArrowheads="1"/>
              </p:cNvSpPr>
              <p:nvPr/>
            </p:nvSpPr>
            <p:spPr bwMode="auto">
              <a:xfrm>
                <a:off x="4032" y="912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3155" name="Rectangle 81"/>
              <p:cNvSpPr>
                <a:spLocks noChangeArrowheads="1"/>
              </p:cNvSpPr>
              <p:nvPr/>
            </p:nvSpPr>
            <p:spPr bwMode="auto">
              <a:xfrm>
                <a:off x="4032" y="720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800">
                    <a:latin typeface="Times New Roman" pitchFamily="18" charset="0"/>
                  </a:rPr>
                  <a:t>C</a:t>
                </a:r>
              </a:p>
            </p:txBody>
          </p:sp>
        </p:grpSp>
        <p:sp>
          <p:nvSpPr>
            <p:cNvPr id="3088" name="Oval 83"/>
            <p:cNvSpPr>
              <a:spLocks noChangeArrowheads="1"/>
            </p:cNvSpPr>
            <p:nvPr/>
          </p:nvSpPr>
          <p:spPr bwMode="auto">
            <a:xfrm>
              <a:off x="1776" y="196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86"/>
          <p:cNvGrpSpPr>
            <a:grpSpLocks/>
          </p:cNvGrpSpPr>
          <p:nvPr/>
        </p:nvGrpSpPr>
        <p:grpSpPr bwMode="auto">
          <a:xfrm>
            <a:off x="5486400" y="2895600"/>
            <a:ext cx="3429000" cy="2857500"/>
            <a:chOff x="3456" y="1824"/>
            <a:chExt cx="2160" cy="1800"/>
          </a:xfrm>
        </p:grpSpPr>
        <p:sp>
          <p:nvSpPr>
            <p:cNvPr id="3081" name="Text Box 5"/>
            <p:cNvSpPr txBox="1">
              <a:spLocks noChangeArrowheads="1"/>
            </p:cNvSpPr>
            <p:nvPr/>
          </p:nvSpPr>
          <p:spPr bwMode="auto">
            <a:xfrm>
              <a:off x="3552" y="1824"/>
              <a:ext cx="2064" cy="67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           “AI”</a:t>
              </a:r>
            </a:p>
            <a:p>
              <a:r>
                <a:rPr lang="en-US" sz="2000"/>
                <a:t>as game practitioners implemented it</a:t>
              </a:r>
            </a:p>
          </p:txBody>
        </p:sp>
        <p:pic>
          <p:nvPicPr>
            <p:cNvPr id="3082" name="fury.avi">
              <a:hlinkClick r:id="" action="ppaction://media"/>
            </p:cNvPr>
            <p:cNvPicPr>
              <a:picLocks noRot="1" noChangeAspect="1" noChangeArrowheads="1"/>
            </p:cNvPicPr>
            <p:nvPr>
              <a:videoFile r:link="rId1"/>
            </p:nvPr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080" y="2544"/>
              <a:ext cx="1440" cy="1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3" name="Line 10"/>
            <p:cNvSpPr>
              <a:spLocks noChangeShapeType="1"/>
            </p:cNvSpPr>
            <p:nvPr/>
          </p:nvSpPr>
          <p:spPr bwMode="auto">
            <a:xfrm flipH="1" flipV="1">
              <a:off x="3552" y="201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Oval 84"/>
            <p:cNvSpPr>
              <a:spLocks noChangeArrowheads="1"/>
            </p:cNvSpPr>
            <p:nvPr/>
          </p:nvSpPr>
          <p:spPr bwMode="auto">
            <a:xfrm>
              <a:off x="3456" y="1968"/>
              <a:ext cx="96" cy="9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27" name="Text Box 87"/>
          <p:cNvSpPr txBox="1">
            <a:spLocks noChangeArrowheads="1"/>
          </p:cNvSpPr>
          <p:nvPr/>
        </p:nvSpPr>
        <p:spPr bwMode="auto">
          <a:xfrm>
            <a:off x="5029200" y="6019800"/>
            <a:ext cx="984250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projects</a:t>
            </a:r>
          </a:p>
        </p:txBody>
      </p:sp>
      <p:sp>
        <p:nvSpPr>
          <p:cNvPr id="3079" name="TextBox 86"/>
          <p:cNvSpPr txBox="1">
            <a:spLocks noChangeArrowheads="1"/>
          </p:cNvSpPr>
          <p:nvPr/>
        </p:nvSpPr>
        <p:spPr bwMode="auto">
          <a:xfrm>
            <a:off x="762000" y="3276600"/>
            <a:ext cx="7254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(me)</a:t>
            </a:r>
          </a:p>
        </p:txBody>
      </p:sp>
      <p:sp>
        <p:nvSpPr>
          <p:cNvPr id="3080" name="TextBox 87"/>
          <p:cNvSpPr txBox="1">
            <a:spLocks noChangeArrowheads="1"/>
          </p:cNvSpPr>
          <p:nvPr/>
        </p:nvSpPr>
        <p:spPr bwMode="auto">
          <a:xfrm>
            <a:off x="7391400" y="5867400"/>
            <a:ext cx="8112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(you)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5"/>
          <p:cNvSpPr>
            <a:spLocks noChangeArrowheads="1"/>
          </p:cNvSpPr>
          <p:nvPr/>
        </p:nvSpPr>
        <p:spPr bwMode="auto">
          <a:xfrm>
            <a:off x="4495800" y="1371600"/>
            <a:ext cx="4419600" cy="464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Controlling the AI Opponent: FSMs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69925" y="1484313"/>
            <a:ext cx="3613150" cy="47704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FSM: States, Events and Actions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Stack Based FSM’s</a:t>
            </a:r>
          </a:p>
          <a:p>
            <a:pPr>
              <a:buFontTx/>
              <a:buChar char="•"/>
            </a:pPr>
            <a:r>
              <a:rPr lang="en-US"/>
              <a:t>Polymorphic FSM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Multi-tier FSM</a:t>
            </a:r>
          </a:p>
        </p:txBody>
      </p: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914400" y="1828800"/>
            <a:ext cx="1752600" cy="1560513"/>
            <a:chOff x="192" y="1584"/>
            <a:chExt cx="2976" cy="2309"/>
          </a:xfrm>
        </p:grpSpPr>
        <p:sp>
          <p:nvSpPr>
            <p:cNvPr id="4151" name="Oval 6"/>
            <p:cNvSpPr>
              <a:spLocks noChangeArrowheads="1"/>
            </p:cNvSpPr>
            <p:nvPr/>
          </p:nvSpPr>
          <p:spPr bwMode="auto">
            <a:xfrm>
              <a:off x="1296" y="3264"/>
              <a:ext cx="624" cy="57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800">
                  <a:solidFill>
                    <a:schemeClr val="bg1"/>
                  </a:solidFill>
                  <a:latin typeface="Times New Roman" pitchFamily="18" charset="0"/>
                </a:rPr>
                <a:t>Spawn</a:t>
              </a:r>
            </a:p>
            <a:p>
              <a:pPr algn="ctr" eaLnBrk="1" hangingPunct="1"/>
              <a:r>
                <a:rPr lang="en-US" sz="800">
                  <a:solidFill>
                    <a:schemeClr val="bg1"/>
                  </a:solidFill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4152" name="Oval 7"/>
            <p:cNvSpPr>
              <a:spLocks noChangeArrowheads="1"/>
            </p:cNvSpPr>
            <p:nvPr/>
          </p:nvSpPr>
          <p:spPr bwMode="auto">
            <a:xfrm>
              <a:off x="192" y="2448"/>
              <a:ext cx="816" cy="57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800">
                  <a:solidFill>
                    <a:schemeClr val="bg1"/>
                  </a:solidFill>
                  <a:latin typeface="Times New Roman" pitchFamily="18" charset="0"/>
                </a:rPr>
                <a:t>Wander</a:t>
              </a:r>
            </a:p>
            <a:p>
              <a:pPr algn="ctr" eaLnBrk="1" hangingPunct="1"/>
              <a:r>
                <a:rPr lang="en-US" sz="800">
                  <a:solidFill>
                    <a:schemeClr val="bg1"/>
                  </a:solidFill>
                  <a:latin typeface="Times New Roman" pitchFamily="18" charset="0"/>
                </a:rPr>
                <a:t>~E,~S,~D</a:t>
              </a:r>
            </a:p>
          </p:txBody>
        </p:sp>
        <p:cxnSp>
          <p:nvCxnSpPr>
            <p:cNvPr id="4153" name="AutoShape 8"/>
            <p:cNvCxnSpPr>
              <a:cxnSpLocks noChangeShapeType="1"/>
              <a:stCxn id="4152" idx="4"/>
              <a:endCxn id="4151" idx="2"/>
            </p:cNvCxnSpPr>
            <p:nvPr/>
          </p:nvCxnSpPr>
          <p:spPr bwMode="auto">
            <a:xfrm rot="16200000" flipH="1">
              <a:off x="684" y="2940"/>
              <a:ext cx="528" cy="696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154" name="AutoShape 9"/>
            <p:cNvCxnSpPr>
              <a:cxnSpLocks noChangeShapeType="1"/>
              <a:stCxn id="4151" idx="1"/>
              <a:endCxn id="4152" idx="5"/>
            </p:cNvCxnSpPr>
            <p:nvPr/>
          </p:nvCxnSpPr>
          <p:spPr bwMode="auto">
            <a:xfrm rot="5400000" flipH="1">
              <a:off x="934" y="2895"/>
              <a:ext cx="408" cy="49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155" name="Text Box 10"/>
            <p:cNvSpPr txBox="1">
              <a:spLocks noChangeArrowheads="1"/>
            </p:cNvSpPr>
            <p:nvPr/>
          </p:nvSpPr>
          <p:spPr bwMode="auto">
            <a:xfrm>
              <a:off x="941" y="3327"/>
              <a:ext cx="513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800">
                  <a:latin typeface="Times New Roman" pitchFamily="18" charset="0"/>
                </a:rPr>
                <a:t>~E</a:t>
              </a:r>
            </a:p>
          </p:txBody>
        </p:sp>
        <p:sp>
          <p:nvSpPr>
            <p:cNvPr id="4156" name="Text Box 11"/>
            <p:cNvSpPr txBox="1">
              <a:spLocks noChangeArrowheads="1"/>
            </p:cNvSpPr>
            <p:nvPr/>
          </p:nvSpPr>
          <p:spPr bwMode="auto">
            <a:xfrm>
              <a:off x="583" y="3576"/>
              <a:ext cx="437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80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4157" name="Oval 12"/>
            <p:cNvSpPr>
              <a:spLocks noChangeArrowheads="1"/>
            </p:cNvSpPr>
            <p:nvPr/>
          </p:nvSpPr>
          <p:spPr bwMode="auto">
            <a:xfrm>
              <a:off x="1296" y="1584"/>
              <a:ext cx="624" cy="57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800">
                  <a:solidFill>
                    <a:schemeClr val="bg1"/>
                  </a:solidFill>
                  <a:latin typeface="Times New Roman" pitchFamily="18" charset="0"/>
                </a:rPr>
                <a:t>Attack</a:t>
              </a:r>
            </a:p>
            <a:p>
              <a:pPr algn="ctr" eaLnBrk="1" hangingPunct="1"/>
              <a:r>
                <a:rPr lang="en-US" sz="800">
                  <a:solidFill>
                    <a:schemeClr val="bg1"/>
                  </a:solidFill>
                  <a:latin typeface="Times New Roman" pitchFamily="18" charset="0"/>
                </a:rPr>
                <a:t>E,~D</a:t>
              </a:r>
            </a:p>
          </p:txBody>
        </p:sp>
        <p:sp>
          <p:nvSpPr>
            <p:cNvPr id="4158" name="Text Box 13"/>
            <p:cNvSpPr txBox="1">
              <a:spLocks noChangeArrowheads="1"/>
            </p:cNvSpPr>
            <p:nvPr/>
          </p:nvSpPr>
          <p:spPr bwMode="auto">
            <a:xfrm>
              <a:off x="906" y="2089"/>
              <a:ext cx="513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800">
                  <a:latin typeface="Times New Roman" pitchFamily="18" charset="0"/>
                </a:rPr>
                <a:t>~E</a:t>
              </a:r>
            </a:p>
          </p:txBody>
        </p:sp>
        <p:sp>
          <p:nvSpPr>
            <p:cNvPr id="4159" name="Text Box 14"/>
            <p:cNvSpPr txBox="1">
              <a:spLocks noChangeArrowheads="1"/>
            </p:cNvSpPr>
            <p:nvPr/>
          </p:nvSpPr>
          <p:spPr bwMode="auto">
            <a:xfrm>
              <a:off x="958" y="2521"/>
              <a:ext cx="417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80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4160" name="Text Box 15"/>
            <p:cNvSpPr txBox="1">
              <a:spLocks noChangeArrowheads="1"/>
            </p:cNvSpPr>
            <p:nvPr/>
          </p:nvSpPr>
          <p:spPr bwMode="auto">
            <a:xfrm>
              <a:off x="1268" y="3000"/>
              <a:ext cx="417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80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4161" name="Line 16"/>
            <p:cNvSpPr>
              <a:spLocks noChangeShapeType="1"/>
            </p:cNvSpPr>
            <p:nvPr/>
          </p:nvSpPr>
          <p:spPr bwMode="auto">
            <a:xfrm flipV="1">
              <a:off x="864" y="2064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2" name="Line 17"/>
            <p:cNvSpPr>
              <a:spLocks noChangeShapeType="1"/>
            </p:cNvSpPr>
            <p:nvPr/>
          </p:nvSpPr>
          <p:spPr bwMode="auto">
            <a:xfrm flipH="1">
              <a:off x="720" y="1872"/>
              <a:ext cx="57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3" name="Line 18"/>
            <p:cNvSpPr>
              <a:spLocks noChangeShapeType="1"/>
            </p:cNvSpPr>
            <p:nvPr/>
          </p:nvSpPr>
          <p:spPr bwMode="auto">
            <a:xfrm flipV="1">
              <a:off x="1488" y="2160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4" name="Line 19"/>
            <p:cNvSpPr>
              <a:spLocks noChangeShapeType="1"/>
            </p:cNvSpPr>
            <p:nvPr/>
          </p:nvSpPr>
          <p:spPr bwMode="auto">
            <a:xfrm>
              <a:off x="1632" y="2160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5" name="Text Box 20"/>
            <p:cNvSpPr txBox="1">
              <a:spLocks noChangeArrowheads="1"/>
            </p:cNvSpPr>
            <p:nvPr/>
          </p:nvSpPr>
          <p:spPr bwMode="auto">
            <a:xfrm>
              <a:off x="1591" y="2376"/>
              <a:ext cx="437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800">
                  <a:latin typeface="Times New Roman" pitchFamily="18" charset="0"/>
                </a:rPr>
                <a:t>D</a:t>
              </a:r>
            </a:p>
          </p:txBody>
        </p:sp>
        <p:grpSp>
          <p:nvGrpSpPr>
            <p:cNvPr id="4166" name="Group 21"/>
            <p:cNvGrpSpPr>
              <a:grpSpLocks/>
            </p:cNvGrpSpPr>
            <p:nvPr/>
          </p:nvGrpSpPr>
          <p:grpSpPr bwMode="auto">
            <a:xfrm>
              <a:off x="1008" y="2016"/>
              <a:ext cx="2160" cy="1781"/>
              <a:chOff x="1248" y="1680"/>
              <a:chExt cx="2160" cy="1781"/>
            </a:xfrm>
          </p:grpSpPr>
          <p:sp>
            <p:nvSpPr>
              <p:cNvPr id="4167" name="Line 22"/>
              <p:cNvSpPr>
                <a:spLocks noChangeShapeType="1"/>
              </p:cNvSpPr>
              <p:nvPr/>
            </p:nvSpPr>
            <p:spPr bwMode="auto">
              <a:xfrm>
                <a:off x="1248" y="2304"/>
                <a:ext cx="14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8" name="Line 23"/>
              <p:cNvSpPr>
                <a:spLocks noChangeShapeType="1"/>
              </p:cNvSpPr>
              <p:nvPr/>
            </p:nvSpPr>
            <p:spPr bwMode="auto">
              <a:xfrm flipH="1">
                <a:off x="1248" y="2448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9" name="Text Box 24"/>
              <p:cNvSpPr txBox="1">
                <a:spLocks noChangeArrowheads="1"/>
              </p:cNvSpPr>
              <p:nvPr/>
            </p:nvSpPr>
            <p:spPr bwMode="auto">
              <a:xfrm>
                <a:off x="2006" y="2664"/>
                <a:ext cx="504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800">
                    <a:latin typeface="Times New Roman" pitchFamily="18" charset="0"/>
                  </a:rPr>
                  <a:t>~S</a:t>
                </a:r>
              </a:p>
            </p:txBody>
          </p:sp>
          <p:sp>
            <p:nvSpPr>
              <p:cNvPr id="4170" name="Oval 25"/>
              <p:cNvSpPr>
                <a:spLocks noChangeArrowheads="1"/>
              </p:cNvSpPr>
              <p:nvPr/>
            </p:nvSpPr>
            <p:spPr bwMode="auto">
              <a:xfrm>
                <a:off x="2688" y="2160"/>
                <a:ext cx="720" cy="576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800">
                    <a:solidFill>
                      <a:schemeClr val="bg1"/>
                    </a:solidFill>
                    <a:latin typeface="Times New Roman" pitchFamily="18" charset="0"/>
                  </a:rPr>
                  <a:t>Chase</a:t>
                </a:r>
              </a:p>
              <a:p>
                <a:pPr algn="ctr" eaLnBrk="1" hangingPunct="1"/>
                <a:r>
                  <a:rPr lang="en-US" sz="800">
                    <a:solidFill>
                      <a:schemeClr val="bg1"/>
                    </a:solidFill>
                    <a:latin typeface="Times New Roman" pitchFamily="18" charset="0"/>
                  </a:rPr>
                  <a:t>S,~E,~D</a:t>
                </a:r>
              </a:p>
            </p:txBody>
          </p:sp>
          <p:sp>
            <p:nvSpPr>
              <p:cNvPr id="4171" name="Line 26"/>
              <p:cNvSpPr>
                <a:spLocks noChangeShapeType="1"/>
              </p:cNvSpPr>
              <p:nvPr/>
            </p:nvSpPr>
            <p:spPr bwMode="auto">
              <a:xfrm>
                <a:off x="2112" y="1680"/>
                <a:ext cx="72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2" name="Text Box 27"/>
              <p:cNvSpPr txBox="1">
                <a:spLocks noChangeArrowheads="1"/>
              </p:cNvSpPr>
              <p:nvPr/>
            </p:nvSpPr>
            <p:spPr bwMode="auto">
              <a:xfrm>
                <a:off x="2435" y="1960"/>
                <a:ext cx="417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800">
                    <a:latin typeface="Times New Roman" pitchFamily="18" charset="0"/>
                  </a:rPr>
                  <a:t>E</a:t>
                </a:r>
              </a:p>
            </p:txBody>
          </p:sp>
          <p:sp>
            <p:nvSpPr>
              <p:cNvPr id="4173" name="Text Box 28"/>
              <p:cNvSpPr txBox="1">
                <a:spLocks noChangeArrowheads="1"/>
              </p:cNvSpPr>
              <p:nvPr/>
            </p:nvSpPr>
            <p:spPr bwMode="auto">
              <a:xfrm>
                <a:off x="2154" y="2328"/>
                <a:ext cx="410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800">
                    <a:latin typeface="Times New Roman" pitchFamily="18" charset="0"/>
                  </a:rPr>
                  <a:t>S</a:t>
                </a:r>
              </a:p>
            </p:txBody>
          </p:sp>
          <p:sp>
            <p:nvSpPr>
              <p:cNvPr id="4174" name="Line 29"/>
              <p:cNvSpPr>
                <a:spLocks noChangeShapeType="1"/>
              </p:cNvSpPr>
              <p:nvPr/>
            </p:nvSpPr>
            <p:spPr bwMode="auto">
              <a:xfrm flipH="1">
                <a:off x="2112" y="2640"/>
                <a:ext cx="672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5" name="Line 30"/>
              <p:cNvSpPr>
                <a:spLocks noChangeShapeType="1"/>
              </p:cNvSpPr>
              <p:nvPr/>
            </p:nvSpPr>
            <p:spPr bwMode="auto">
              <a:xfrm flipV="1">
                <a:off x="2160" y="2736"/>
                <a:ext cx="76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6" name="Text Box 31"/>
              <p:cNvSpPr txBox="1">
                <a:spLocks noChangeArrowheads="1"/>
              </p:cNvSpPr>
              <p:nvPr/>
            </p:nvSpPr>
            <p:spPr bwMode="auto">
              <a:xfrm>
                <a:off x="2491" y="3143"/>
                <a:ext cx="41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800">
                    <a:latin typeface="Times New Roman" pitchFamily="18" charset="0"/>
                  </a:rPr>
                  <a:t>S</a:t>
                </a:r>
              </a:p>
            </p:txBody>
          </p:sp>
          <p:sp>
            <p:nvSpPr>
              <p:cNvPr id="4177" name="Text Box 32"/>
              <p:cNvSpPr txBox="1">
                <a:spLocks noChangeArrowheads="1"/>
              </p:cNvSpPr>
              <p:nvPr/>
            </p:nvSpPr>
            <p:spPr bwMode="auto">
              <a:xfrm>
                <a:off x="2408" y="2758"/>
                <a:ext cx="436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800">
                    <a:latin typeface="Times New Roman" pitchFamily="18" charset="0"/>
                  </a:rPr>
                  <a:t>D</a:t>
                </a:r>
              </a:p>
            </p:txBody>
          </p:sp>
        </p:grpSp>
      </p:grpSp>
      <p:grpSp>
        <p:nvGrpSpPr>
          <p:cNvPr id="4102" name="Group 33"/>
          <p:cNvGrpSpPr>
            <a:grpSpLocks/>
          </p:cNvGrpSpPr>
          <p:nvPr/>
        </p:nvGrpSpPr>
        <p:grpSpPr bwMode="auto">
          <a:xfrm>
            <a:off x="762000" y="4267200"/>
            <a:ext cx="2819400" cy="1524000"/>
            <a:chOff x="192" y="1056"/>
            <a:chExt cx="5184" cy="2880"/>
          </a:xfrm>
        </p:grpSpPr>
        <p:sp>
          <p:nvSpPr>
            <p:cNvPr id="4128" name="Rectangle 34"/>
            <p:cNvSpPr>
              <a:spLocks noChangeArrowheads="1"/>
            </p:cNvSpPr>
            <p:nvPr/>
          </p:nvSpPr>
          <p:spPr bwMode="auto">
            <a:xfrm>
              <a:off x="2016" y="1056"/>
              <a:ext cx="1488" cy="432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1" hangingPunct="1"/>
              <a:r>
                <a:rPr lang="en-US" sz="1000">
                  <a:solidFill>
                    <a:schemeClr val="bg1"/>
                  </a:solidFill>
                </a:rPr>
                <a:t>Soldier</a:t>
              </a:r>
            </a:p>
          </p:txBody>
        </p:sp>
        <p:sp>
          <p:nvSpPr>
            <p:cNvPr id="4129" name="Rectangle 35"/>
            <p:cNvSpPr>
              <a:spLocks noChangeArrowheads="1"/>
            </p:cNvSpPr>
            <p:nvPr/>
          </p:nvSpPr>
          <p:spPr bwMode="auto">
            <a:xfrm>
              <a:off x="192" y="2016"/>
              <a:ext cx="1488" cy="432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1" hangingPunct="1"/>
              <a:r>
                <a:rPr lang="en-US" sz="1000">
                  <a:solidFill>
                    <a:schemeClr val="bg1"/>
                  </a:solidFill>
                </a:rPr>
                <a:t>Rifleman</a:t>
              </a:r>
            </a:p>
          </p:txBody>
        </p:sp>
        <p:sp>
          <p:nvSpPr>
            <p:cNvPr id="4130" name="Rectangle 36"/>
            <p:cNvSpPr>
              <a:spLocks noChangeArrowheads="1"/>
            </p:cNvSpPr>
            <p:nvPr/>
          </p:nvSpPr>
          <p:spPr bwMode="auto">
            <a:xfrm>
              <a:off x="3888" y="2016"/>
              <a:ext cx="1488" cy="432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1" hangingPunct="1"/>
              <a:r>
                <a:rPr lang="en-US" sz="1000">
                  <a:solidFill>
                    <a:schemeClr val="bg1"/>
                  </a:solidFill>
                </a:rPr>
                <a:t>Officer</a:t>
              </a:r>
            </a:p>
          </p:txBody>
        </p:sp>
        <p:grpSp>
          <p:nvGrpSpPr>
            <p:cNvPr id="4131" name="Group 37"/>
            <p:cNvGrpSpPr>
              <a:grpSpLocks/>
            </p:cNvGrpSpPr>
            <p:nvPr/>
          </p:nvGrpSpPr>
          <p:grpSpPr bwMode="auto">
            <a:xfrm>
              <a:off x="192" y="2976"/>
              <a:ext cx="1488" cy="960"/>
              <a:chOff x="192" y="2976"/>
              <a:chExt cx="1488" cy="960"/>
            </a:xfrm>
          </p:grpSpPr>
          <p:sp>
            <p:nvSpPr>
              <p:cNvPr id="4147" name="Rectangle 38"/>
              <p:cNvSpPr>
                <a:spLocks noChangeArrowheads="1"/>
              </p:cNvSpPr>
              <p:nvPr/>
            </p:nvSpPr>
            <p:spPr bwMode="auto">
              <a:xfrm>
                <a:off x="192" y="3504"/>
                <a:ext cx="721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 eaLnBrk="1" hangingPunct="1"/>
                <a:r>
                  <a:rPr lang="en-US" sz="1000">
                    <a:solidFill>
                      <a:schemeClr val="bg1"/>
                    </a:solidFill>
                  </a:rPr>
                  <a:t>British</a:t>
                </a:r>
              </a:p>
            </p:txBody>
          </p:sp>
          <p:sp>
            <p:nvSpPr>
              <p:cNvPr id="4148" name="Rectangle 39"/>
              <p:cNvSpPr>
                <a:spLocks noChangeArrowheads="1"/>
              </p:cNvSpPr>
              <p:nvPr/>
            </p:nvSpPr>
            <p:spPr bwMode="auto">
              <a:xfrm>
                <a:off x="959" y="3504"/>
                <a:ext cx="721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 eaLnBrk="1" hangingPunct="1"/>
                <a:r>
                  <a:rPr lang="en-US" sz="1000">
                    <a:solidFill>
                      <a:schemeClr val="bg1"/>
                    </a:solidFill>
                  </a:rPr>
                  <a:t>Soviet</a:t>
                </a:r>
              </a:p>
            </p:txBody>
          </p:sp>
          <p:sp>
            <p:nvSpPr>
              <p:cNvPr id="4149" name="Rectangle 40"/>
              <p:cNvSpPr>
                <a:spLocks noChangeArrowheads="1"/>
              </p:cNvSpPr>
              <p:nvPr/>
            </p:nvSpPr>
            <p:spPr bwMode="auto">
              <a:xfrm>
                <a:off x="192" y="2976"/>
                <a:ext cx="721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 eaLnBrk="1" hangingPunct="1"/>
                <a:r>
                  <a:rPr lang="en-US" sz="1000">
                    <a:solidFill>
                      <a:schemeClr val="bg1"/>
                    </a:solidFill>
                  </a:rPr>
                  <a:t>American</a:t>
                </a:r>
              </a:p>
            </p:txBody>
          </p:sp>
          <p:sp>
            <p:nvSpPr>
              <p:cNvPr id="4150" name="Rectangle 41"/>
              <p:cNvSpPr>
                <a:spLocks noChangeArrowheads="1"/>
              </p:cNvSpPr>
              <p:nvPr/>
            </p:nvSpPr>
            <p:spPr bwMode="auto">
              <a:xfrm>
                <a:off x="959" y="2976"/>
                <a:ext cx="721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algn="ctr" eaLnBrk="1" hangingPunct="1"/>
                <a:r>
                  <a:rPr lang="en-US" sz="1000">
                    <a:solidFill>
                      <a:schemeClr val="bg1"/>
                    </a:solidFill>
                  </a:rPr>
                  <a:t>German</a:t>
                </a:r>
              </a:p>
            </p:txBody>
          </p:sp>
        </p:grpSp>
        <p:sp>
          <p:nvSpPr>
            <p:cNvPr id="4132" name="Rectangle 42"/>
            <p:cNvSpPr>
              <a:spLocks noChangeArrowheads="1"/>
            </p:cNvSpPr>
            <p:nvPr/>
          </p:nvSpPr>
          <p:spPr bwMode="auto">
            <a:xfrm>
              <a:off x="2016" y="2016"/>
              <a:ext cx="1488" cy="432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1" hangingPunct="1"/>
              <a:r>
                <a:rPr lang="en-US" sz="1000">
                  <a:solidFill>
                    <a:schemeClr val="bg1"/>
                  </a:solidFill>
                </a:rPr>
                <a:t>Machine Gunner</a:t>
              </a:r>
            </a:p>
          </p:txBody>
        </p:sp>
        <p:sp>
          <p:nvSpPr>
            <p:cNvPr id="4133" name="Rectangle 43"/>
            <p:cNvSpPr>
              <a:spLocks noChangeArrowheads="1"/>
            </p:cNvSpPr>
            <p:nvPr/>
          </p:nvSpPr>
          <p:spPr bwMode="auto">
            <a:xfrm>
              <a:off x="1968" y="3504"/>
              <a:ext cx="721" cy="432"/>
            </a:xfrm>
            <a:prstGeom prst="rect">
              <a:avLst/>
            </a:prstGeom>
            <a:solidFill>
              <a:schemeClr val="accent2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1" hangingPunct="1"/>
              <a:r>
                <a:rPr lang="en-US" sz="1000">
                  <a:solidFill>
                    <a:schemeClr val="bg1"/>
                  </a:solidFill>
                </a:rPr>
                <a:t>British</a:t>
              </a:r>
            </a:p>
          </p:txBody>
        </p:sp>
        <p:sp>
          <p:nvSpPr>
            <p:cNvPr id="4134" name="Rectangle 44"/>
            <p:cNvSpPr>
              <a:spLocks noChangeArrowheads="1"/>
            </p:cNvSpPr>
            <p:nvPr/>
          </p:nvSpPr>
          <p:spPr bwMode="auto">
            <a:xfrm>
              <a:off x="2735" y="3504"/>
              <a:ext cx="721" cy="432"/>
            </a:xfrm>
            <a:prstGeom prst="rect">
              <a:avLst/>
            </a:prstGeom>
            <a:solidFill>
              <a:schemeClr val="accent2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1" hangingPunct="1"/>
              <a:r>
                <a:rPr lang="en-US" sz="1000">
                  <a:solidFill>
                    <a:schemeClr val="bg1"/>
                  </a:solidFill>
                </a:rPr>
                <a:t>Soviet</a:t>
              </a:r>
            </a:p>
          </p:txBody>
        </p:sp>
        <p:sp>
          <p:nvSpPr>
            <p:cNvPr id="4135" name="Rectangle 45"/>
            <p:cNvSpPr>
              <a:spLocks noChangeArrowheads="1"/>
            </p:cNvSpPr>
            <p:nvPr/>
          </p:nvSpPr>
          <p:spPr bwMode="auto">
            <a:xfrm>
              <a:off x="1968" y="2976"/>
              <a:ext cx="721" cy="432"/>
            </a:xfrm>
            <a:prstGeom prst="rect">
              <a:avLst/>
            </a:prstGeom>
            <a:solidFill>
              <a:schemeClr val="accent2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1" hangingPunct="1"/>
              <a:r>
                <a:rPr lang="en-US" sz="1000">
                  <a:solidFill>
                    <a:schemeClr val="bg1"/>
                  </a:solidFill>
                </a:rPr>
                <a:t>American</a:t>
              </a:r>
            </a:p>
          </p:txBody>
        </p:sp>
        <p:sp>
          <p:nvSpPr>
            <p:cNvPr id="4136" name="Rectangle 46"/>
            <p:cNvSpPr>
              <a:spLocks noChangeArrowheads="1"/>
            </p:cNvSpPr>
            <p:nvPr/>
          </p:nvSpPr>
          <p:spPr bwMode="auto">
            <a:xfrm>
              <a:off x="2735" y="2976"/>
              <a:ext cx="721" cy="432"/>
            </a:xfrm>
            <a:prstGeom prst="rect">
              <a:avLst/>
            </a:prstGeom>
            <a:solidFill>
              <a:schemeClr val="accent2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1" hangingPunct="1"/>
              <a:r>
                <a:rPr lang="en-US" sz="1000">
                  <a:solidFill>
                    <a:schemeClr val="bg1"/>
                  </a:solidFill>
                </a:rPr>
                <a:t>German</a:t>
              </a:r>
            </a:p>
          </p:txBody>
        </p:sp>
        <p:sp>
          <p:nvSpPr>
            <p:cNvPr id="4137" name="Rectangle 47"/>
            <p:cNvSpPr>
              <a:spLocks noChangeArrowheads="1"/>
            </p:cNvSpPr>
            <p:nvPr/>
          </p:nvSpPr>
          <p:spPr bwMode="auto">
            <a:xfrm>
              <a:off x="3888" y="3504"/>
              <a:ext cx="721" cy="432"/>
            </a:xfrm>
            <a:prstGeom prst="rect">
              <a:avLst/>
            </a:prstGeom>
            <a:solidFill>
              <a:schemeClr val="accent2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1" hangingPunct="1"/>
              <a:r>
                <a:rPr lang="en-US" sz="1000">
                  <a:solidFill>
                    <a:schemeClr val="bg1"/>
                  </a:solidFill>
                </a:rPr>
                <a:t>British</a:t>
              </a:r>
            </a:p>
          </p:txBody>
        </p:sp>
        <p:sp>
          <p:nvSpPr>
            <p:cNvPr id="4138" name="Rectangle 48"/>
            <p:cNvSpPr>
              <a:spLocks noChangeArrowheads="1"/>
            </p:cNvSpPr>
            <p:nvPr/>
          </p:nvSpPr>
          <p:spPr bwMode="auto">
            <a:xfrm>
              <a:off x="4655" y="3504"/>
              <a:ext cx="721" cy="432"/>
            </a:xfrm>
            <a:prstGeom prst="rect">
              <a:avLst/>
            </a:prstGeom>
            <a:solidFill>
              <a:schemeClr val="accent2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1" hangingPunct="1"/>
              <a:r>
                <a:rPr lang="en-US" sz="1000">
                  <a:solidFill>
                    <a:schemeClr val="bg1"/>
                  </a:solidFill>
                </a:rPr>
                <a:t>Soviet</a:t>
              </a:r>
            </a:p>
          </p:txBody>
        </p:sp>
        <p:sp>
          <p:nvSpPr>
            <p:cNvPr id="4139" name="Rectangle 49"/>
            <p:cNvSpPr>
              <a:spLocks noChangeArrowheads="1"/>
            </p:cNvSpPr>
            <p:nvPr/>
          </p:nvSpPr>
          <p:spPr bwMode="auto">
            <a:xfrm>
              <a:off x="3888" y="2976"/>
              <a:ext cx="721" cy="432"/>
            </a:xfrm>
            <a:prstGeom prst="rect">
              <a:avLst/>
            </a:prstGeom>
            <a:solidFill>
              <a:schemeClr val="accent2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1" hangingPunct="1"/>
              <a:r>
                <a:rPr lang="en-US" sz="1000">
                  <a:solidFill>
                    <a:schemeClr val="bg1"/>
                  </a:solidFill>
                </a:rPr>
                <a:t>American</a:t>
              </a:r>
            </a:p>
          </p:txBody>
        </p:sp>
        <p:sp>
          <p:nvSpPr>
            <p:cNvPr id="4140" name="Rectangle 50"/>
            <p:cNvSpPr>
              <a:spLocks noChangeArrowheads="1"/>
            </p:cNvSpPr>
            <p:nvPr/>
          </p:nvSpPr>
          <p:spPr bwMode="auto">
            <a:xfrm>
              <a:off x="4655" y="2976"/>
              <a:ext cx="721" cy="432"/>
            </a:xfrm>
            <a:prstGeom prst="rect">
              <a:avLst/>
            </a:prstGeom>
            <a:solidFill>
              <a:schemeClr val="accent2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1" hangingPunct="1"/>
              <a:r>
                <a:rPr lang="en-US" sz="1000">
                  <a:solidFill>
                    <a:schemeClr val="bg1"/>
                  </a:solidFill>
                </a:rPr>
                <a:t>German</a:t>
              </a:r>
            </a:p>
          </p:txBody>
        </p:sp>
        <p:sp>
          <p:nvSpPr>
            <p:cNvPr id="4141" name="AutoShape 51"/>
            <p:cNvSpPr>
              <a:spLocks noChangeArrowheads="1"/>
            </p:cNvSpPr>
            <p:nvPr/>
          </p:nvSpPr>
          <p:spPr bwMode="auto">
            <a:xfrm>
              <a:off x="816" y="2544"/>
              <a:ext cx="336" cy="24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9B9B9B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2" name="AutoShape 52"/>
            <p:cNvSpPr>
              <a:spLocks noChangeArrowheads="1"/>
            </p:cNvSpPr>
            <p:nvPr/>
          </p:nvSpPr>
          <p:spPr bwMode="auto">
            <a:xfrm>
              <a:off x="2640" y="2544"/>
              <a:ext cx="336" cy="24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9B9B9B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3" name="AutoShape 53"/>
            <p:cNvSpPr>
              <a:spLocks noChangeArrowheads="1"/>
            </p:cNvSpPr>
            <p:nvPr/>
          </p:nvSpPr>
          <p:spPr bwMode="auto">
            <a:xfrm>
              <a:off x="4560" y="2544"/>
              <a:ext cx="336" cy="24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9B9B9B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144" name="AutoShape 54"/>
            <p:cNvCxnSpPr>
              <a:cxnSpLocks noChangeShapeType="1"/>
              <a:stCxn id="4128" idx="2"/>
              <a:endCxn id="4129" idx="0"/>
            </p:cNvCxnSpPr>
            <p:nvPr/>
          </p:nvCxnSpPr>
          <p:spPr bwMode="auto">
            <a:xfrm rot="5400000">
              <a:off x="1584" y="840"/>
              <a:ext cx="528" cy="1824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9B9B9B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4145" name="AutoShape 55"/>
            <p:cNvCxnSpPr>
              <a:cxnSpLocks noChangeShapeType="1"/>
              <a:stCxn id="4128" idx="2"/>
              <a:endCxn id="4132" idx="0"/>
            </p:cNvCxnSpPr>
            <p:nvPr/>
          </p:nvCxnSpPr>
          <p:spPr bwMode="auto">
            <a:xfrm rot="5400000">
              <a:off x="2496" y="1752"/>
              <a:ext cx="528" cy="0"/>
            </a:xfrm>
            <a:prstGeom prst="straightConnector1">
              <a:avLst/>
            </a:prstGeom>
            <a:noFill/>
            <a:ln w="38100">
              <a:solidFill>
                <a:srgbClr val="9B9B9B"/>
              </a:solidFill>
              <a:round/>
              <a:headEnd/>
              <a:tailEnd type="triangle" w="med" len="med"/>
            </a:ln>
          </p:spPr>
        </p:cxnSp>
        <p:cxnSp>
          <p:nvCxnSpPr>
            <p:cNvPr id="4146" name="AutoShape 56"/>
            <p:cNvCxnSpPr>
              <a:cxnSpLocks noChangeShapeType="1"/>
              <a:stCxn id="4128" idx="2"/>
              <a:endCxn id="4130" idx="0"/>
            </p:cNvCxnSpPr>
            <p:nvPr/>
          </p:nvCxnSpPr>
          <p:spPr bwMode="auto">
            <a:xfrm rot="16200000" flipH="1">
              <a:off x="3432" y="816"/>
              <a:ext cx="528" cy="1872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9B9B9B"/>
              </a:solidFill>
              <a:miter lim="800000"/>
              <a:headEnd/>
              <a:tailEnd type="triangle" w="med" len="med"/>
            </a:ln>
          </p:spPr>
        </p:cxnSp>
      </p:grpSp>
      <p:sp>
        <p:nvSpPr>
          <p:cNvPr id="22585" name="Text Box 57"/>
          <p:cNvSpPr txBox="1">
            <a:spLocks noChangeArrowheads="1"/>
          </p:cNvSpPr>
          <p:nvPr/>
        </p:nvSpPr>
        <p:spPr bwMode="auto">
          <a:xfrm>
            <a:off x="2895600" y="2209800"/>
            <a:ext cx="1225550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Robocode</a:t>
            </a:r>
          </a:p>
        </p:txBody>
      </p:sp>
      <p:grpSp>
        <p:nvGrpSpPr>
          <p:cNvPr id="4104" name="Group 59"/>
          <p:cNvGrpSpPr>
            <a:grpSpLocks/>
          </p:cNvGrpSpPr>
          <p:nvPr/>
        </p:nvGrpSpPr>
        <p:grpSpPr bwMode="auto">
          <a:xfrm>
            <a:off x="7094538" y="1393825"/>
            <a:ext cx="1876425" cy="2533650"/>
            <a:chOff x="3808" y="793"/>
            <a:chExt cx="2620" cy="1893"/>
          </a:xfrm>
        </p:grpSpPr>
        <p:sp>
          <p:nvSpPr>
            <p:cNvPr id="4126" name="Text Box 60"/>
            <p:cNvSpPr txBox="1">
              <a:spLocks noChangeArrowheads="1"/>
            </p:cNvSpPr>
            <p:nvPr/>
          </p:nvSpPr>
          <p:spPr bwMode="auto">
            <a:xfrm rot="-5400000">
              <a:off x="3448" y="1943"/>
              <a:ext cx="1103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1">
                  <a:latin typeface="Times New Roman" pitchFamily="18" charset="0"/>
                </a:rPr>
                <a:t>Planning Operators</a:t>
              </a:r>
            </a:p>
          </p:txBody>
        </p:sp>
        <p:sp>
          <p:nvSpPr>
            <p:cNvPr id="4127" name="Text Box 61"/>
            <p:cNvSpPr txBox="1">
              <a:spLocks noChangeArrowheads="1"/>
            </p:cNvSpPr>
            <p:nvPr/>
          </p:nvSpPr>
          <p:spPr bwMode="auto">
            <a:xfrm>
              <a:off x="3925" y="793"/>
              <a:ext cx="2503" cy="1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buFontTx/>
                <a:buChar char="•"/>
              </a:pPr>
              <a:r>
                <a:rPr lang="en-US" sz="1200" b="1">
                  <a:latin typeface="Times New Roman" pitchFamily="18" charset="0"/>
                </a:rPr>
                <a:t>Patrol</a:t>
              </a:r>
            </a:p>
            <a:p>
              <a:pPr lvl="1" eaLnBrk="1" hangingPunct="1">
                <a:buFont typeface="Wingdings" pitchFamily="2" charset="2"/>
                <a:buChar char="Ø"/>
              </a:pPr>
              <a:r>
                <a:rPr lang="en-US" sz="1200">
                  <a:latin typeface="Times New Roman" pitchFamily="18" charset="0"/>
                </a:rPr>
                <a:t>Preconditions:</a:t>
              </a:r>
            </a:p>
            <a:p>
              <a:pPr lvl="1" eaLnBrk="1" hangingPunct="1">
                <a:buFont typeface="Wingdings" pitchFamily="2" charset="2"/>
                <a:buNone/>
              </a:pPr>
              <a:r>
                <a:rPr lang="en-US" sz="1200">
                  <a:latin typeface="Times New Roman" pitchFamily="18" charset="0"/>
                </a:rPr>
                <a:t>     No Monster</a:t>
              </a:r>
            </a:p>
            <a:p>
              <a:pPr lvl="1" eaLnBrk="1" hangingPunct="1">
                <a:buFont typeface="Wingdings" pitchFamily="2" charset="2"/>
                <a:buChar char="Ø"/>
              </a:pPr>
              <a:r>
                <a:rPr lang="en-US" sz="1200">
                  <a:latin typeface="Times New Roman" pitchFamily="18" charset="0"/>
                </a:rPr>
                <a:t>Effects:</a:t>
              </a:r>
            </a:p>
            <a:p>
              <a:pPr lvl="1" eaLnBrk="1" hangingPunct="1">
                <a:buFont typeface="Wingdings" pitchFamily="2" charset="2"/>
                <a:buNone/>
              </a:pPr>
              <a:r>
                <a:rPr lang="en-US" sz="1200">
                  <a:latin typeface="Times New Roman" pitchFamily="18" charset="0"/>
                </a:rPr>
                <a:t>     patrolled</a:t>
              </a:r>
            </a:p>
            <a:p>
              <a:pPr eaLnBrk="1" hangingPunct="1">
                <a:buFontTx/>
                <a:buChar char="•"/>
              </a:pPr>
              <a:r>
                <a:rPr lang="en-US" sz="1200" b="1">
                  <a:latin typeface="Times New Roman" pitchFamily="18" charset="0"/>
                </a:rPr>
                <a:t>Fight</a:t>
              </a:r>
            </a:p>
            <a:p>
              <a:pPr lvl="1" eaLnBrk="1" hangingPunct="1">
                <a:buFont typeface="Wingdings" pitchFamily="2" charset="2"/>
                <a:buChar char="Ø"/>
              </a:pPr>
              <a:r>
                <a:rPr lang="en-US" sz="1200">
                  <a:latin typeface="Times New Roman" pitchFamily="18" charset="0"/>
                </a:rPr>
                <a:t>Preconditions:</a:t>
              </a:r>
            </a:p>
            <a:p>
              <a:pPr lvl="1" eaLnBrk="1" hangingPunct="1">
                <a:buFont typeface="Wingdings" pitchFamily="2" charset="2"/>
                <a:buNone/>
              </a:pPr>
              <a:r>
                <a:rPr lang="en-US" sz="1200">
                  <a:latin typeface="Times New Roman" pitchFamily="18" charset="0"/>
                </a:rPr>
                <a:t>    Monster in sight</a:t>
              </a:r>
            </a:p>
            <a:p>
              <a:pPr lvl="1" eaLnBrk="1" hangingPunct="1">
                <a:buFont typeface="Wingdings" pitchFamily="2" charset="2"/>
                <a:buChar char="Ø"/>
              </a:pPr>
              <a:r>
                <a:rPr lang="en-US" sz="1200">
                  <a:latin typeface="Times New Roman" pitchFamily="18" charset="0"/>
                </a:rPr>
                <a:t>Effects:</a:t>
              </a:r>
            </a:p>
            <a:p>
              <a:pPr lvl="1" eaLnBrk="1" hangingPunct="1">
                <a:buFont typeface="Wingdings" pitchFamily="2" charset="2"/>
                <a:buNone/>
              </a:pPr>
              <a:r>
                <a:rPr lang="en-US" sz="1200">
                  <a:latin typeface="Times New Roman" pitchFamily="18" charset="0"/>
                </a:rPr>
                <a:t>    No Monster</a:t>
              </a:r>
            </a:p>
          </p:txBody>
        </p:sp>
      </p:grpSp>
      <p:sp>
        <p:nvSpPr>
          <p:cNvPr id="4105" name="AutoShape 63"/>
          <p:cNvSpPr>
            <a:spLocks noChangeArrowheads="1"/>
          </p:cNvSpPr>
          <p:nvPr/>
        </p:nvSpPr>
        <p:spPr bwMode="auto">
          <a:xfrm>
            <a:off x="4606925" y="2593975"/>
            <a:ext cx="687388" cy="514350"/>
          </a:xfrm>
          <a:prstGeom prst="flowChartTerminator">
            <a:avLst/>
          </a:prstGeom>
          <a:solidFill>
            <a:schemeClr val="accent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>
                <a:solidFill>
                  <a:schemeClr val="bg1"/>
                </a:solidFill>
              </a:rPr>
              <a:t>Patrol</a:t>
            </a:r>
          </a:p>
        </p:txBody>
      </p:sp>
      <p:sp>
        <p:nvSpPr>
          <p:cNvPr id="4106" name="AutoShape 64"/>
          <p:cNvSpPr>
            <a:spLocks noChangeArrowheads="1"/>
          </p:cNvSpPr>
          <p:nvPr/>
        </p:nvSpPr>
        <p:spPr bwMode="auto">
          <a:xfrm>
            <a:off x="5570538" y="2593975"/>
            <a:ext cx="687387" cy="514350"/>
          </a:xfrm>
          <a:prstGeom prst="flowChartTerminator">
            <a:avLst/>
          </a:prstGeom>
          <a:solidFill>
            <a:schemeClr val="accent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>
                <a:solidFill>
                  <a:schemeClr val="bg1"/>
                </a:solidFill>
              </a:rPr>
              <a:t>Fight</a:t>
            </a:r>
          </a:p>
        </p:txBody>
      </p:sp>
      <p:cxnSp>
        <p:nvCxnSpPr>
          <p:cNvPr id="4107" name="AutoShape 65"/>
          <p:cNvCxnSpPr>
            <a:cxnSpLocks noChangeShapeType="1"/>
            <a:stCxn id="4105" idx="0"/>
            <a:endCxn id="4106" idx="0"/>
          </p:cNvCxnSpPr>
          <p:nvPr/>
        </p:nvCxnSpPr>
        <p:spPr bwMode="auto">
          <a:xfrm rot="5400000" flipV="1">
            <a:off x="5431632" y="2097881"/>
            <a:ext cx="1588" cy="962025"/>
          </a:xfrm>
          <a:prstGeom prst="curvedConnector3">
            <a:avLst>
              <a:gd name="adj1" fmla="val -13200005"/>
            </a:avLst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</p:cxnSp>
      <p:cxnSp>
        <p:nvCxnSpPr>
          <p:cNvPr id="4108" name="AutoShape 66"/>
          <p:cNvCxnSpPr>
            <a:cxnSpLocks noChangeShapeType="1"/>
            <a:stCxn id="4106" idx="2"/>
            <a:endCxn id="4105" idx="2"/>
          </p:cNvCxnSpPr>
          <p:nvPr/>
        </p:nvCxnSpPr>
        <p:spPr bwMode="auto">
          <a:xfrm rot="5400000">
            <a:off x="5431632" y="2643981"/>
            <a:ext cx="1588" cy="962025"/>
          </a:xfrm>
          <a:prstGeom prst="curvedConnector3">
            <a:avLst>
              <a:gd name="adj1" fmla="val 13200005"/>
            </a:avLst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</p:cxnSp>
      <p:sp>
        <p:nvSpPr>
          <p:cNvPr id="4109" name="Text Box 67"/>
          <p:cNvSpPr txBox="1">
            <a:spLocks noChangeArrowheads="1"/>
          </p:cNvSpPr>
          <p:nvPr/>
        </p:nvSpPr>
        <p:spPr bwMode="auto">
          <a:xfrm>
            <a:off x="5087938" y="2166938"/>
            <a:ext cx="12922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Monster In Sight</a:t>
            </a:r>
          </a:p>
        </p:txBody>
      </p:sp>
      <p:sp>
        <p:nvSpPr>
          <p:cNvPr id="4110" name="Text Box 68"/>
          <p:cNvSpPr txBox="1">
            <a:spLocks noChangeArrowheads="1"/>
          </p:cNvSpPr>
          <p:nvPr/>
        </p:nvSpPr>
        <p:spPr bwMode="auto">
          <a:xfrm>
            <a:off x="5211763" y="3322638"/>
            <a:ext cx="9699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/>
              <a:t>No Monster</a:t>
            </a:r>
          </a:p>
        </p:txBody>
      </p:sp>
      <p:sp>
        <p:nvSpPr>
          <p:cNvPr id="4111" name="Text Box 69"/>
          <p:cNvSpPr txBox="1">
            <a:spLocks noChangeArrowheads="1"/>
          </p:cNvSpPr>
          <p:nvPr/>
        </p:nvSpPr>
        <p:spPr bwMode="auto">
          <a:xfrm>
            <a:off x="4495800" y="1941513"/>
            <a:ext cx="5572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latin typeface="Times New Roman" pitchFamily="18" charset="0"/>
              </a:rPr>
              <a:t>FSM:</a:t>
            </a:r>
          </a:p>
        </p:txBody>
      </p:sp>
      <p:sp>
        <p:nvSpPr>
          <p:cNvPr id="4112" name="Line 70"/>
          <p:cNvSpPr>
            <a:spLocks noChangeShapeType="1"/>
          </p:cNvSpPr>
          <p:nvPr/>
        </p:nvSpPr>
        <p:spPr bwMode="auto">
          <a:xfrm>
            <a:off x="4572000" y="3751263"/>
            <a:ext cx="223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3" name="Line 71"/>
          <p:cNvSpPr>
            <a:spLocks noChangeShapeType="1"/>
          </p:cNvSpPr>
          <p:nvPr/>
        </p:nvSpPr>
        <p:spPr bwMode="auto">
          <a:xfrm>
            <a:off x="6807200" y="3751263"/>
            <a:ext cx="654050" cy="141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4" name="Line 72"/>
          <p:cNvSpPr>
            <a:spLocks noChangeShapeType="1"/>
          </p:cNvSpPr>
          <p:nvPr/>
        </p:nvSpPr>
        <p:spPr bwMode="auto">
          <a:xfrm flipH="1" flipV="1">
            <a:off x="6807200" y="1630363"/>
            <a:ext cx="0" cy="2120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5" name="Text Box 74"/>
          <p:cNvSpPr txBox="1">
            <a:spLocks noChangeArrowheads="1"/>
          </p:cNvSpPr>
          <p:nvPr/>
        </p:nvSpPr>
        <p:spPr bwMode="auto">
          <a:xfrm>
            <a:off x="4538663" y="4076700"/>
            <a:ext cx="1284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latin typeface="Times New Roman" pitchFamily="18" charset="0"/>
              </a:rPr>
              <a:t>A resulting plan:</a:t>
            </a:r>
          </a:p>
        </p:txBody>
      </p:sp>
      <p:sp>
        <p:nvSpPr>
          <p:cNvPr id="4116" name="AutoShape 75"/>
          <p:cNvSpPr>
            <a:spLocks noChangeArrowheads="1"/>
          </p:cNvSpPr>
          <p:nvPr/>
        </p:nvSpPr>
        <p:spPr bwMode="auto">
          <a:xfrm>
            <a:off x="6122988" y="4892675"/>
            <a:ext cx="687387" cy="514350"/>
          </a:xfrm>
          <a:prstGeom prst="flowChartTerminator">
            <a:avLst/>
          </a:prstGeom>
          <a:solidFill>
            <a:schemeClr val="accent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>
                <a:solidFill>
                  <a:schemeClr val="bg1"/>
                </a:solidFill>
              </a:rPr>
              <a:t>Patrol</a:t>
            </a:r>
          </a:p>
        </p:txBody>
      </p:sp>
      <p:cxnSp>
        <p:nvCxnSpPr>
          <p:cNvPr id="4117" name="AutoShape 76"/>
          <p:cNvCxnSpPr>
            <a:cxnSpLocks noChangeShapeType="1"/>
            <a:stCxn id="4116" idx="3"/>
          </p:cNvCxnSpPr>
          <p:nvPr/>
        </p:nvCxnSpPr>
        <p:spPr bwMode="auto">
          <a:xfrm>
            <a:off x="6829425" y="5149850"/>
            <a:ext cx="403225" cy="0"/>
          </a:xfrm>
          <a:prstGeom prst="straightConnector1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</p:cxnSp>
      <p:sp>
        <p:nvSpPr>
          <p:cNvPr id="4118" name="Text Box 77"/>
          <p:cNvSpPr txBox="1">
            <a:spLocks noChangeArrowheads="1"/>
          </p:cNvSpPr>
          <p:nvPr/>
        </p:nvSpPr>
        <p:spPr bwMode="auto">
          <a:xfrm>
            <a:off x="6816725" y="4862513"/>
            <a:ext cx="7286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Times New Roman" pitchFamily="18" charset="0"/>
              </a:rPr>
              <a:t>patrolled</a:t>
            </a:r>
          </a:p>
        </p:txBody>
      </p:sp>
      <p:sp>
        <p:nvSpPr>
          <p:cNvPr id="4119" name="AutoShape 78"/>
          <p:cNvSpPr>
            <a:spLocks noChangeArrowheads="1"/>
          </p:cNvSpPr>
          <p:nvPr/>
        </p:nvSpPr>
        <p:spPr bwMode="auto">
          <a:xfrm>
            <a:off x="5022850" y="4892675"/>
            <a:ext cx="687388" cy="514350"/>
          </a:xfrm>
          <a:prstGeom prst="flowChartTerminator">
            <a:avLst/>
          </a:prstGeom>
          <a:solidFill>
            <a:schemeClr val="accent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200">
                <a:solidFill>
                  <a:schemeClr val="bg1"/>
                </a:solidFill>
              </a:rPr>
              <a:t>Fight</a:t>
            </a:r>
          </a:p>
        </p:txBody>
      </p:sp>
      <p:cxnSp>
        <p:nvCxnSpPr>
          <p:cNvPr id="4120" name="AutoShape 79"/>
          <p:cNvCxnSpPr>
            <a:cxnSpLocks noChangeShapeType="1"/>
          </p:cNvCxnSpPr>
          <p:nvPr/>
        </p:nvCxnSpPr>
        <p:spPr bwMode="auto">
          <a:xfrm>
            <a:off x="5719763" y="5149850"/>
            <a:ext cx="403225" cy="0"/>
          </a:xfrm>
          <a:prstGeom prst="straightConnector1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</p:cxnSp>
      <p:sp>
        <p:nvSpPr>
          <p:cNvPr id="4121" name="Text Box 80"/>
          <p:cNvSpPr txBox="1">
            <a:spLocks noChangeArrowheads="1"/>
          </p:cNvSpPr>
          <p:nvPr/>
        </p:nvSpPr>
        <p:spPr bwMode="auto">
          <a:xfrm>
            <a:off x="5661025" y="4670425"/>
            <a:ext cx="9159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Times New Roman" pitchFamily="18" charset="0"/>
              </a:rPr>
              <a:t>No Monster</a:t>
            </a:r>
          </a:p>
        </p:txBody>
      </p:sp>
      <p:cxnSp>
        <p:nvCxnSpPr>
          <p:cNvPr id="4122" name="AutoShape 81"/>
          <p:cNvCxnSpPr>
            <a:cxnSpLocks noChangeShapeType="1"/>
          </p:cNvCxnSpPr>
          <p:nvPr/>
        </p:nvCxnSpPr>
        <p:spPr bwMode="auto">
          <a:xfrm>
            <a:off x="4606925" y="5149850"/>
            <a:ext cx="403225" cy="0"/>
          </a:xfrm>
          <a:prstGeom prst="straightConnector1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</p:spPr>
      </p:cxnSp>
      <p:sp>
        <p:nvSpPr>
          <p:cNvPr id="4123" name="Text Box 82"/>
          <p:cNvSpPr txBox="1">
            <a:spLocks noChangeArrowheads="1"/>
          </p:cNvSpPr>
          <p:nvPr/>
        </p:nvSpPr>
        <p:spPr bwMode="auto">
          <a:xfrm>
            <a:off x="4503738" y="4605338"/>
            <a:ext cx="1184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Times New Roman" pitchFamily="18" charset="0"/>
              </a:rPr>
              <a:t>Monster in sight</a:t>
            </a:r>
          </a:p>
        </p:txBody>
      </p:sp>
      <p:pic>
        <p:nvPicPr>
          <p:cNvPr id="4124" name="Picture 86" descr="1205-3-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4267200"/>
            <a:ext cx="16764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5" name="TextBox 83"/>
          <p:cNvSpPr txBox="1">
            <a:spLocks noChangeArrowheads="1"/>
          </p:cNvSpPr>
          <p:nvPr/>
        </p:nvSpPr>
        <p:spPr bwMode="auto">
          <a:xfrm>
            <a:off x="457200" y="6172200"/>
            <a:ext cx="4038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(Finite State Machines in Games (Stanislav Tsanev)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5"/>
          <p:cNvSpPr>
            <a:spLocks noChangeArrowheads="1"/>
          </p:cNvSpPr>
          <p:nvPr/>
        </p:nvSpPr>
        <p:spPr bwMode="auto">
          <a:xfrm>
            <a:off x="5029200" y="1447800"/>
            <a:ext cx="3886200" cy="3429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6"/>
          <p:cNvSpPr>
            <a:spLocks noChangeArrowheads="1"/>
          </p:cNvSpPr>
          <p:nvPr/>
        </p:nvSpPr>
        <p:spPr bwMode="auto">
          <a:xfrm>
            <a:off x="152400" y="1447800"/>
            <a:ext cx="4724400" cy="5029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Controlling the AI Opponent: HFSMs</a:t>
            </a:r>
          </a:p>
        </p:txBody>
      </p:sp>
      <p:sp>
        <p:nvSpPr>
          <p:cNvPr id="5125" name="Rectangle 38"/>
          <p:cNvSpPr>
            <a:spLocks noChangeArrowheads="1"/>
          </p:cNvSpPr>
          <p:nvPr/>
        </p:nvSpPr>
        <p:spPr bwMode="auto">
          <a:xfrm>
            <a:off x="5103813" y="3505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39"/>
          <p:cNvSpPr>
            <a:spLocks noChangeArrowheads="1"/>
          </p:cNvSpPr>
          <p:nvPr/>
        </p:nvSpPr>
        <p:spPr bwMode="auto">
          <a:xfrm>
            <a:off x="5599113" y="3505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40"/>
          <p:cNvSpPr>
            <a:spLocks noChangeArrowheads="1"/>
          </p:cNvSpPr>
          <p:nvPr/>
        </p:nvSpPr>
        <p:spPr bwMode="auto">
          <a:xfrm>
            <a:off x="6094413" y="3505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28" name="AutoShape 41"/>
          <p:cNvCxnSpPr>
            <a:cxnSpLocks noChangeShapeType="1"/>
            <a:stCxn id="5125" idx="3"/>
            <a:endCxn id="5126" idx="1"/>
          </p:cNvCxnSpPr>
          <p:nvPr/>
        </p:nvCxnSpPr>
        <p:spPr bwMode="auto">
          <a:xfrm>
            <a:off x="5256213" y="3581400"/>
            <a:ext cx="3429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29" name="AutoShape 42"/>
          <p:cNvCxnSpPr>
            <a:cxnSpLocks noChangeShapeType="1"/>
            <a:stCxn id="5126" idx="3"/>
            <a:endCxn id="5127" idx="1"/>
          </p:cNvCxnSpPr>
          <p:nvPr/>
        </p:nvCxnSpPr>
        <p:spPr bwMode="auto">
          <a:xfrm>
            <a:off x="5751513" y="3581400"/>
            <a:ext cx="3429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30" name="Oval 43"/>
          <p:cNvSpPr>
            <a:spLocks noChangeArrowheads="1"/>
          </p:cNvSpPr>
          <p:nvPr/>
        </p:nvSpPr>
        <p:spPr bwMode="auto">
          <a:xfrm>
            <a:off x="5561013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44"/>
          <p:cNvSpPr>
            <a:spLocks noChangeShapeType="1"/>
          </p:cNvSpPr>
          <p:nvPr/>
        </p:nvSpPr>
        <p:spPr bwMode="auto">
          <a:xfrm flipH="1">
            <a:off x="5332413" y="2819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45"/>
          <p:cNvSpPr>
            <a:spLocks noChangeShapeType="1"/>
          </p:cNvSpPr>
          <p:nvPr/>
        </p:nvSpPr>
        <p:spPr bwMode="auto">
          <a:xfrm>
            <a:off x="5637213" y="2819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46"/>
          <p:cNvSpPr>
            <a:spLocks noChangeShapeType="1"/>
          </p:cNvSpPr>
          <p:nvPr/>
        </p:nvSpPr>
        <p:spPr bwMode="auto">
          <a:xfrm>
            <a:off x="5713413" y="28194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Oval 47"/>
          <p:cNvSpPr>
            <a:spLocks noChangeArrowheads="1"/>
          </p:cNvSpPr>
          <p:nvPr/>
        </p:nvSpPr>
        <p:spPr bwMode="auto">
          <a:xfrm>
            <a:off x="5256213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Oval 48"/>
          <p:cNvSpPr>
            <a:spLocks noChangeArrowheads="1"/>
          </p:cNvSpPr>
          <p:nvPr/>
        </p:nvSpPr>
        <p:spPr bwMode="auto">
          <a:xfrm>
            <a:off x="5561013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Oval 49"/>
          <p:cNvSpPr>
            <a:spLocks noChangeArrowheads="1"/>
          </p:cNvSpPr>
          <p:nvPr/>
        </p:nvSpPr>
        <p:spPr bwMode="auto">
          <a:xfrm>
            <a:off x="5942013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50"/>
          <p:cNvSpPr>
            <a:spLocks noChangeShapeType="1"/>
          </p:cNvSpPr>
          <p:nvPr/>
        </p:nvSpPr>
        <p:spPr bwMode="auto">
          <a:xfrm flipH="1">
            <a:off x="5180013" y="3276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8" name="Line 51"/>
          <p:cNvSpPr>
            <a:spLocks noChangeShapeType="1"/>
          </p:cNvSpPr>
          <p:nvPr/>
        </p:nvSpPr>
        <p:spPr bwMode="auto">
          <a:xfrm>
            <a:off x="5408613" y="3276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9" name="Line 52"/>
          <p:cNvSpPr>
            <a:spLocks noChangeShapeType="1"/>
          </p:cNvSpPr>
          <p:nvPr/>
        </p:nvSpPr>
        <p:spPr bwMode="auto">
          <a:xfrm>
            <a:off x="5713413" y="32004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40" name="Group 53"/>
          <p:cNvGrpSpPr>
            <a:grpSpLocks/>
          </p:cNvGrpSpPr>
          <p:nvPr/>
        </p:nvGrpSpPr>
        <p:grpSpPr bwMode="auto">
          <a:xfrm>
            <a:off x="5713413" y="1828800"/>
            <a:ext cx="3298825" cy="762000"/>
            <a:chOff x="3168" y="1728"/>
            <a:chExt cx="2078" cy="480"/>
          </a:xfrm>
        </p:grpSpPr>
        <p:sp>
          <p:nvSpPr>
            <p:cNvPr id="5164" name="Text Box 54"/>
            <p:cNvSpPr txBox="1">
              <a:spLocks noChangeArrowheads="1"/>
            </p:cNvSpPr>
            <p:nvPr/>
          </p:nvSpPr>
          <p:spPr bwMode="auto">
            <a:xfrm>
              <a:off x="3456" y="1728"/>
              <a:ext cx="17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>
                  <a:latin typeface="Times New Roman" pitchFamily="18" charset="0"/>
                </a:rPr>
                <a:t>UT task</a:t>
              </a:r>
              <a:r>
                <a:rPr lang="en-US" sz="2400">
                  <a:latin typeface="Times New Roman" pitchFamily="18" charset="0"/>
                </a:rPr>
                <a:t>: Domination</a:t>
              </a:r>
            </a:p>
          </p:txBody>
        </p:sp>
        <p:sp>
          <p:nvSpPr>
            <p:cNvPr id="5165" name="Line 55"/>
            <p:cNvSpPr>
              <a:spLocks noChangeShapeType="1"/>
            </p:cNvSpPr>
            <p:nvPr/>
          </p:nvSpPr>
          <p:spPr bwMode="auto">
            <a:xfrm flipV="1">
              <a:off x="3168" y="1920"/>
              <a:ext cx="336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1" name="Line 56"/>
          <p:cNvSpPr>
            <a:spLocks noChangeShapeType="1"/>
          </p:cNvSpPr>
          <p:nvPr/>
        </p:nvSpPr>
        <p:spPr bwMode="auto">
          <a:xfrm>
            <a:off x="6076950" y="31242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2" name="Rectangle 57"/>
          <p:cNvSpPr>
            <a:spLocks noChangeArrowheads="1"/>
          </p:cNvSpPr>
          <p:nvPr/>
        </p:nvSpPr>
        <p:spPr bwMode="auto">
          <a:xfrm>
            <a:off x="6572250" y="3505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43" name="AutoShape 58"/>
          <p:cNvCxnSpPr>
            <a:cxnSpLocks noChangeShapeType="1"/>
            <a:endCxn id="5142" idx="1"/>
          </p:cNvCxnSpPr>
          <p:nvPr/>
        </p:nvCxnSpPr>
        <p:spPr bwMode="auto">
          <a:xfrm>
            <a:off x="6229350" y="3581400"/>
            <a:ext cx="3429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5144" name="Group 59"/>
          <p:cNvGrpSpPr>
            <a:grpSpLocks/>
          </p:cNvGrpSpPr>
          <p:nvPr/>
        </p:nvGrpSpPr>
        <p:grpSpPr bwMode="auto">
          <a:xfrm>
            <a:off x="6856413" y="2362200"/>
            <a:ext cx="2668587" cy="1219200"/>
            <a:chOff x="3888" y="2064"/>
            <a:chExt cx="1681" cy="768"/>
          </a:xfrm>
        </p:grpSpPr>
        <p:sp>
          <p:nvSpPr>
            <p:cNvPr id="5162" name="AutoShape 60"/>
            <p:cNvSpPr>
              <a:spLocks/>
            </p:cNvSpPr>
            <p:nvPr/>
          </p:nvSpPr>
          <p:spPr bwMode="auto">
            <a:xfrm>
              <a:off x="3888" y="2160"/>
              <a:ext cx="96" cy="672"/>
            </a:xfrm>
            <a:prstGeom prst="rightBrace">
              <a:avLst>
                <a:gd name="adj1" fmla="val 5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3" name="Text Box 61"/>
            <p:cNvSpPr txBox="1">
              <a:spLocks noChangeArrowheads="1"/>
            </p:cNvSpPr>
            <p:nvPr/>
          </p:nvSpPr>
          <p:spPr bwMode="auto">
            <a:xfrm>
              <a:off x="4032" y="2064"/>
              <a:ext cx="1537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400" b="1">
                  <a:latin typeface="TimesNewRomanPSMT" charset="0"/>
                </a:rPr>
                <a:t>Strategy</a:t>
              </a:r>
              <a:r>
                <a:rPr lang="en-US" sz="2400">
                  <a:latin typeface="TimesNewRomanPSMT" charset="0"/>
                </a:rPr>
                <a:t>: secure most locations</a:t>
              </a:r>
            </a:p>
          </p:txBody>
        </p:sp>
      </p:grpSp>
      <p:grpSp>
        <p:nvGrpSpPr>
          <p:cNvPr id="5145" name="Group 62"/>
          <p:cNvGrpSpPr>
            <a:grpSpLocks/>
          </p:cNvGrpSpPr>
          <p:nvPr/>
        </p:nvGrpSpPr>
        <p:grpSpPr bwMode="auto">
          <a:xfrm>
            <a:off x="5637213" y="3657600"/>
            <a:ext cx="3810000" cy="1050925"/>
            <a:chOff x="3120" y="2880"/>
            <a:chExt cx="2400" cy="662"/>
          </a:xfrm>
        </p:grpSpPr>
        <p:sp>
          <p:nvSpPr>
            <p:cNvPr id="5160" name="Line 63"/>
            <p:cNvSpPr>
              <a:spLocks noChangeShapeType="1"/>
            </p:cNvSpPr>
            <p:nvPr/>
          </p:nvSpPr>
          <p:spPr bwMode="auto">
            <a:xfrm>
              <a:off x="3168" y="2880"/>
              <a:ext cx="336" cy="192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Text Box 64"/>
            <p:cNvSpPr txBox="1">
              <a:spLocks noChangeArrowheads="1"/>
            </p:cNvSpPr>
            <p:nvPr/>
          </p:nvSpPr>
          <p:spPr bwMode="auto">
            <a:xfrm>
              <a:off x="3120" y="3024"/>
              <a:ext cx="24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400" b="1">
                  <a:latin typeface="Times New Roman" pitchFamily="18" charset="0"/>
                </a:rPr>
                <a:t>UT action</a:t>
              </a:r>
              <a:r>
                <a:rPr lang="en-US" sz="2400">
                  <a:latin typeface="Times New Roman" pitchFamily="18" charset="0"/>
                </a:rPr>
                <a:t>: move </a:t>
              </a:r>
              <a:r>
                <a:rPr lang="en-US" sz="2400" i="1">
                  <a:latin typeface="Times New Roman" pitchFamily="18" charset="0"/>
                </a:rPr>
                <a:t>Bot1</a:t>
              </a:r>
              <a:r>
                <a:rPr lang="en-US" sz="2400">
                  <a:latin typeface="Times New Roman" pitchFamily="18" charset="0"/>
                </a:rPr>
                <a:t> to location </a:t>
              </a:r>
              <a:r>
                <a:rPr lang="en-US" sz="2400" i="1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5146" name="Group 66"/>
          <p:cNvGrpSpPr>
            <a:grpSpLocks/>
          </p:cNvGrpSpPr>
          <p:nvPr/>
        </p:nvGrpSpPr>
        <p:grpSpPr bwMode="auto">
          <a:xfrm>
            <a:off x="5715000" y="4724400"/>
            <a:ext cx="2667000" cy="1905000"/>
            <a:chOff x="336" y="816"/>
            <a:chExt cx="2725" cy="2736"/>
          </a:xfrm>
        </p:grpSpPr>
        <p:pic>
          <p:nvPicPr>
            <p:cNvPr id="5156" name="Picture 67" descr="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6" y="816"/>
              <a:ext cx="2725" cy="2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57" name="Rectangle 68"/>
            <p:cNvSpPr>
              <a:spLocks noChangeArrowheads="1"/>
            </p:cNvSpPr>
            <p:nvPr/>
          </p:nvSpPr>
          <p:spPr bwMode="auto">
            <a:xfrm>
              <a:off x="1056" y="2832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8" name="Rectangle 69"/>
            <p:cNvSpPr>
              <a:spLocks noChangeArrowheads="1"/>
            </p:cNvSpPr>
            <p:nvPr/>
          </p:nvSpPr>
          <p:spPr bwMode="auto">
            <a:xfrm>
              <a:off x="2208" y="2736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9" name="Rectangle 70"/>
            <p:cNvSpPr>
              <a:spLocks noChangeArrowheads="1"/>
            </p:cNvSpPr>
            <p:nvPr/>
          </p:nvSpPr>
          <p:spPr bwMode="auto">
            <a:xfrm>
              <a:off x="1584" y="1920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47" name="AutoShape 3"/>
          <p:cNvSpPr>
            <a:spLocks noChangeArrowheads="1"/>
          </p:cNvSpPr>
          <p:nvPr/>
        </p:nvSpPr>
        <p:spPr bwMode="auto">
          <a:xfrm rot="10800000">
            <a:off x="685800" y="1981200"/>
            <a:ext cx="3886200" cy="3810000"/>
          </a:xfrm>
          <a:prstGeom prst="triangle">
            <a:avLst>
              <a:gd name="adj" fmla="val 50000"/>
            </a:avLst>
          </a:prstGeom>
          <a:solidFill>
            <a:srgbClr val="00B8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8" name="Freeform 4"/>
          <p:cNvSpPr>
            <a:spLocks noChangeArrowheads="1"/>
          </p:cNvSpPr>
          <p:nvPr/>
        </p:nvSpPr>
        <p:spPr bwMode="auto">
          <a:xfrm>
            <a:off x="1981200" y="4492625"/>
            <a:ext cx="1295400" cy="1588"/>
          </a:xfrm>
          <a:custGeom>
            <a:avLst/>
            <a:gdLst>
              <a:gd name="T0" fmla="*/ 0 w 3600"/>
              <a:gd name="T1" fmla="*/ 0 h 6"/>
              <a:gd name="T2" fmla="*/ 1295040 w 3600"/>
              <a:gd name="T3" fmla="*/ 1323 h 6"/>
              <a:gd name="T4" fmla="*/ 0 w 3600"/>
              <a:gd name="T5" fmla="*/ 0 h 6"/>
              <a:gd name="T6" fmla="*/ 0 60000 65536"/>
              <a:gd name="T7" fmla="*/ 0 60000 65536"/>
              <a:gd name="T8" fmla="*/ 0 60000 65536"/>
              <a:gd name="T9" fmla="*/ 0 w 3600"/>
              <a:gd name="T10" fmla="*/ 0 h 6"/>
              <a:gd name="T11" fmla="*/ 3600 w 3600"/>
              <a:gd name="T12" fmla="*/ 6 h 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00" h="6">
                <a:moveTo>
                  <a:pt x="0" y="0"/>
                </a:moveTo>
                <a:lnTo>
                  <a:pt x="3599" y="5"/>
                </a:lnTo>
                <a:lnTo>
                  <a:pt x="0" y="0"/>
                </a:lnTo>
              </a:path>
            </a:pathLst>
          </a:custGeom>
          <a:solidFill>
            <a:srgbClr val="00B8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9" name="Freeform 5"/>
          <p:cNvSpPr>
            <a:spLocks noChangeArrowheads="1"/>
          </p:cNvSpPr>
          <p:nvPr/>
        </p:nvSpPr>
        <p:spPr bwMode="auto">
          <a:xfrm>
            <a:off x="1524000" y="3654425"/>
            <a:ext cx="2209800" cy="1588"/>
          </a:xfrm>
          <a:custGeom>
            <a:avLst/>
            <a:gdLst>
              <a:gd name="T0" fmla="*/ 0 w 6140"/>
              <a:gd name="T1" fmla="*/ 0 h 5"/>
              <a:gd name="T2" fmla="*/ 2209440 w 6140"/>
              <a:gd name="T3" fmla="*/ 1270 h 5"/>
              <a:gd name="T4" fmla="*/ 0 w 6140"/>
              <a:gd name="T5" fmla="*/ 0 h 5"/>
              <a:gd name="T6" fmla="*/ 0 60000 65536"/>
              <a:gd name="T7" fmla="*/ 0 60000 65536"/>
              <a:gd name="T8" fmla="*/ 0 60000 65536"/>
              <a:gd name="T9" fmla="*/ 0 w 6140"/>
              <a:gd name="T10" fmla="*/ 0 h 5"/>
              <a:gd name="T11" fmla="*/ 6140 w 6140"/>
              <a:gd name="T12" fmla="*/ 5 h 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40" h="5">
                <a:moveTo>
                  <a:pt x="0" y="0"/>
                </a:moveTo>
                <a:lnTo>
                  <a:pt x="6139" y="4"/>
                </a:lnTo>
                <a:lnTo>
                  <a:pt x="0" y="0"/>
                </a:lnTo>
              </a:path>
            </a:pathLst>
          </a:custGeom>
          <a:solidFill>
            <a:srgbClr val="00B8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0" name="Freeform 6"/>
          <p:cNvSpPr>
            <a:spLocks noChangeArrowheads="1"/>
          </p:cNvSpPr>
          <p:nvPr/>
        </p:nvSpPr>
        <p:spPr bwMode="auto">
          <a:xfrm>
            <a:off x="1143000" y="2892425"/>
            <a:ext cx="2971800" cy="1588"/>
          </a:xfrm>
          <a:custGeom>
            <a:avLst/>
            <a:gdLst>
              <a:gd name="T0" fmla="*/ 0 w 8256"/>
              <a:gd name="T1" fmla="*/ 0 h 6"/>
              <a:gd name="T2" fmla="*/ 2971440 w 8256"/>
              <a:gd name="T3" fmla="*/ 1323 h 6"/>
              <a:gd name="T4" fmla="*/ 0 w 8256"/>
              <a:gd name="T5" fmla="*/ 0 h 6"/>
              <a:gd name="T6" fmla="*/ 0 60000 65536"/>
              <a:gd name="T7" fmla="*/ 0 60000 65536"/>
              <a:gd name="T8" fmla="*/ 0 60000 65536"/>
              <a:gd name="T9" fmla="*/ 0 w 8256"/>
              <a:gd name="T10" fmla="*/ 0 h 6"/>
              <a:gd name="T11" fmla="*/ 8256 w 8256"/>
              <a:gd name="T12" fmla="*/ 6 h 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256" h="6">
                <a:moveTo>
                  <a:pt x="0" y="0"/>
                </a:moveTo>
                <a:lnTo>
                  <a:pt x="8255" y="5"/>
                </a:lnTo>
                <a:lnTo>
                  <a:pt x="0" y="0"/>
                </a:lnTo>
              </a:path>
            </a:pathLst>
          </a:custGeom>
          <a:solidFill>
            <a:srgbClr val="00B8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1" name="Text Box 7"/>
          <p:cNvSpPr txBox="1">
            <a:spLocks noChangeArrowheads="1"/>
          </p:cNvSpPr>
          <p:nvPr/>
        </p:nvSpPr>
        <p:spPr bwMode="auto">
          <a:xfrm>
            <a:off x="1676400" y="2206625"/>
            <a:ext cx="1981200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  <a:ea typeface="MS Gothic"/>
                <a:cs typeface="MS Gothic"/>
              </a:rPr>
              <a:t>Strategic Intelligence</a:t>
            </a:r>
          </a:p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  <a:ea typeface="MS Gothic"/>
                <a:cs typeface="MS Gothic"/>
              </a:rPr>
              <a:t>Level 1</a:t>
            </a:r>
          </a:p>
        </p:txBody>
      </p:sp>
      <p:sp>
        <p:nvSpPr>
          <p:cNvPr id="5152" name="Text Box 8"/>
          <p:cNvSpPr txBox="1">
            <a:spLocks noChangeArrowheads="1"/>
          </p:cNvSpPr>
          <p:nvPr/>
        </p:nvSpPr>
        <p:spPr bwMode="auto">
          <a:xfrm>
            <a:off x="1600200" y="3121025"/>
            <a:ext cx="2133600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  <a:ea typeface="MS Gothic"/>
                <a:cs typeface="MS Gothic"/>
              </a:rPr>
              <a:t>Operational Intelligence</a:t>
            </a:r>
          </a:p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  <a:ea typeface="MS Gothic"/>
                <a:cs typeface="MS Gothic"/>
              </a:rPr>
              <a:t>Level 2</a:t>
            </a:r>
          </a:p>
        </p:txBody>
      </p:sp>
      <p:sp>
        <p:nvSpPr>
          <p:cNvPr id="5153" name="Text Box 9"/>
          <p:cNvSpPr txBox="1">
            <a:spLocks noChangeArrowheads="1"/>
          </p:cNvSpPr>
          <p:nvPr/>
        </p:nvSpPr>
        <p:spPr bwMode="auto">
          <a:xfrm>
            <a:off x="1752600" y="3883025"/>
            <a:ext cx="1752600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  <a:ea typeface="MS Gothic"/>
                <a:cs typeface="MS Gothic"/>
              </a:rPr>
              <a:t>Tactical Intelligence</a:t>
            </a:r>
          </a:p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  <a:ea typeface="MS Gothic"/>
                <a:cs typeface="MS Gothic"/>
              </a:rPr>
              <a:t>Level 3</a:t>
            </a:r>
          </a:p>
        </p:txBody>
      </p:sp>
      <p:sp>
        <p:nvSpPr>
          <p:cNvPr id="5154" name="Text Box 10"/>
          <p:cNvSpPr txBox="1">
            <a:spLocks noChangeArrowheads="1"/>
          </p:cNvSpPr>
          <p:nvPr/>
        </p:nvSpPr>
        <p:spPr bwMode="auto">
          <a:xfrm>
            <a:off x="2057400" y="4568825"/>
            <a:ext cx="1066800" cy="885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  <a:ea typeface="MS Gothic"/>
                <a:cs typeface="MS Gothic"/>
              </a:rPr>
              <a:t>Individual</a:t>
            </a:r>
          </a:p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  <a:ea typeface="MS Gothic"/>
                <a:cs typeface="MS Gothic"/>
              </a:rPr>
              <a:t>Unit</a:t>
            </a:r>
          </a:p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  <a:ea typeface="MS Gothic"/>
                <a:cs typeface="MS Gothic"/>
              </a:rPr>
              <a:t>Level</a:t>
            </a:r>
          </a:p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>
                <a:solidFill>
                  <a:srgbClr val="000000"/>
                </a:solidFill>
                <a:ea typeface="MS Gothic"/>
                <a:cs typeface="MS Gothic"/>
              </a:rPr>
              <a:t>4</a:t>
            </a:r>
          </a:p>
        </p:txBody>
      </p:sp>
      <p:sp>
        <p:nvSpPr>
          <p:cNvPr id="5155" name="TextBox 76"/>
          <p:cNvSpPr txBox="1">
            <a:spLocks noChangeArrowheads="1"/>
          </p:cNvSpPr>
          <p:nvPr/>
        </p:nvSpPr>
        <p:spPr bwMode="auto">
          <a:xfrm>
            <a:off x="127000" y="1447800"/>
            <a:ext cx="467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/>
              <a:t>Achieving gaming goals (Kellen J. Gillespie)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27" name="Rectangle 751"/>
          <p:cNvSpPr>
            <a:spLocks noChangeArrowheads="1"/>
          </p:cNvSpPr>
          <p:nvPr/>
        </p:nvSpPr>
        <p:spPr bwMode="auto">
          <a:xfrm>
            <a:off x="4648200" y="1295400"/>
            <a:ext cx="4191000" cy="556260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47" name="Rectangle 746"/>
          <p:cNvSpPr>
            <a:spLocks noChangeArrowheads="1"/>
          </p:cNvSpPr>
          <p:nvPr/>
        </p:nvSpPr>
        <p:spPr bwMode="auto">
          <a:xfrm>
            <a:off x="76200" y="1219200"/>
            <a:ext cx="4343400" cy="5562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Controlling AI Opponent: Scripting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04800" y="1295400"/>
            <a:ext cx="40446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Scripting Languages (Justin </a:t>
            </a:r>
            <a:r>
              <a:rPr lang="en-US" dirty="0" err="1"/>
              <a:t>Karneeb</a:t>
            </a:r>
            <a:r>
              <a:rPr lang="en-US" dirty="0"/>
              <a:t>)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3124200" y="6096000"/>
            <a:ext cx="971550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/>
              <a:t>Wargus</a:t>
            </a:r>
            <a:endParaRPr lang="en-US" dirty="0"/>
          </a:p>
        </p:txBody>
      </p:sp>
      <p:sp>
        <p:nvSpPr>
          <p:cNvPr id="6151" name="Rectangle 747"/>
          <p:cNvSpPr>
            <a:spLocks noChangeArrowheads="1"/>
          </p:cNvSpPr>
          <p:nvPr/>
        </p:nvSpPr>
        <p:spPr bwMode="auto">
          <a:xfrm>
            <a:off x="4648200" y="1385888"/>
            <a:ext cx="4038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/>
              <a:t>Learning (Matt Dilts)</a:t>
            </a:r>
          </a:p>
        </p:txBody>
      </p:sp>
      <p:sp>
        <p:nvSpPr>
          <p:cNvPr id="615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619875"/>
            <a:ext cx="2133600" cy="233363"/>
          </a:xfrm>
          <a:noFill/>
        </p:spPr>
        <p:txBody>
          <a:bodyPr/>
          <a:lstStyle/>
          <a:p>
            <a:fld id="{94541898-F028-4DF7-9F42-12C6476F6A8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153" name="AutoShape 5"/>
          <p:cNvSpPr>
            <a:spLocks noChangeArrowheads="1"/>
          </p:cNvSpPr>
          <p:nvPr/>
        </p:nvSpPr>
        <p:spPr bwMode="auto">
          <a:xfrm>
            <a:off x="7434263" y="2133600"/>
            <a:ext cx="531812" cy="1241425"/>
          </a:xfrm>
          <a:prstGeom prst="flowChartDocumen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0"/>
          <a:lstStyle/>
          <a:p>
            <a:pPr algn="ctr"/>
            <a:r>
              <a:rPr lang="en-US" sz="800">
                <a:latin typeface="Times New Roman" pitchFamily="18" charset="0"/>
              </a:rPr>
              <a:t>Training script 1</a:t>
            </a:r>
          </a:p>
        </p:txBody>
      </p:sp>
      <p:sp>
        <p:nvSpPr>
          <p:cNvPr id="6154" name="AutoShape 6"/>
          <p:cNvSpPr>
            <a:spLocks noChangeArrowheads="1"/>
          </p:cNvSpPr>
          <p:nvPr/>
        </p:nvSpPr>
        <p:spPr bwMode="auto">
          <a:xfrm>
            <a:off x="7534275" y="2319338"/>
            <a:ext cx="531813" cy="1241425"/>
          </a:xfrm>
          <a:prstGeom prst="flowChartDocumen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0"/>
          <a:lstStyle/>
          <a:p>
            <a:pPr algn="ctr"/>
            <a:r>
              <a:rPr lang="en-US" sz="800">
                <a:latin typeface="Times New Roman" pitchFamily="18" charset="0"/>
              </a:rPr>
              <a:t>Training script 2</a:t>
            </a:r>
          </a:p>
        </p:txBody>
      </p:sp>
      <p:sp>
        <p:nvSpPr>
          <p:cNvPr id="6155" name="AutoShape 7"/>
          <p:cNvSpPr>
            <a:spLocks noChangeArrowheads="1"/>
          </p:cNvSpPr>
          <p:nvPr/>
        </p:nvSpPr>
        <p:spPr bwMode="auto">
          <a:xfrm>
            <a:off x="7632700" y="2506663"/>
            <a:ext cx="531813" cy="1239837"/>
          </a:xfrm>
          <a:prstGeom prst="flowChartDocumen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0"/>
          <a:lstStyle/>
          <a:p>
            <a:pPr algn="ctr"/>
            <a:r>
              <a:rPr lang="en-US" sz="800">
                <a:latin typeface="Times New Roman" pitchFamily="18" charset="0"/>
              </a:rPr>
              <a:t>….</a:t>
            </a:r>
          </a:p>
        </p:txBody>
      </p:sp>
      <p:sp>
        <p:nvSpPr>
          <p:cNvPr id="6156" name="AutoShape 8"/>
          <p:cNvSpPr>
            <a:spLocks noChangeArrowheads="1"/>
          </p:cNvSpPr>
          <p:nvPr/>
        </p:nvSpPr>
        <p:spPr bwMode="auto">
          <a:xfrm>
            <a:off x="7732713" y="2681288"/>
            <a:ext cx="531812" cy="1239837"/>
          </a:xfrm>
          <a:prstGeom prst="flowChartDocumen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0"/>
          <a:lstStyle/>
          <a:p>
            <a:pPr algn="ctr"/>
            <a:r>
              <a:rPr lang="en-US" sz="800">
                <a:latin typeface="Times New Roman" pitchFamily="18" charset="0"/>
              </a:rPr>
              <a:t>Training script n</a:t>
            </a:r>
          </a:p>
        </p:txBody>
      </p:sp>
      <p:sp>
        <p:nvSpPr>
          <p:cNvPr id="6157" name="AutoShape 10"/>
          <p:cNvSpPr>
            <a:spLocks noChangeArrowheads="1"/>
          </p:cNvSpPr>
          <p:nvPr/>
        </p:nvSpPr>
        <p:spPr bwMode="auto">
          <a:xfrm>
            <a:off x="6156325" y="3984625"/>
            <a:ext cx="530225" cy="1241425"/>
          </a:xfrm>
          <a:prstGeom prst="flowChartDocumen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0"/>
          <a:lstStyle/>
          <a:p>
            <a:pPr algn="ctr"/>
            <a:r>
              <a:rPr lang="en-US" sz="800">
                <a:latin typeface="Times New Roman" pitchFamily="18" charset="0"/>
              </a:rPr>
              <a:t>Counter Strategy 1</a:t>
            </a:r>
          </a:p>
        </p:txBody>
      </p:sp>
      <p:sp>
        <p:nvSpPr>
          <p:cNvPr id="6158" name="AutoShape 11"/>
          <p:cNvSpPr>
            <a:spLocks noChangeArrowheads="1"/>
          </p:cNvSpPr>
          <p:nvPr/>
        </p:nvSpPr>
        <p:spPr bwMode="auto">
          <a:xfrm>
            <a:off x="6254750" y="4170363"/>
            <a:ext cx="531813" cy="1241425"/>
          </a:xfrm>
          <a:prstGeom prst="flowChartDocumen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0"/>
          <a:lstStyle/>
          <a:p>
            <a:pPr algn="ctr"/>
            <a:r>
              <a:rPr lang="en-US" sz="800">
                <a:latin typeface="Times New Roman" pitchFamily="18" charset="0"/>
              </a:rPr>
              <a:t>Counter Strategy 2</a:t>
            </a:r>
          </a:p>
        </p:txBody>
      </p:sp>
      <p:sp>
        <p:nvSpPr>
          <p:cNvPr id="6159" name="AutoShape 12"/>
          <p:cNvSpPr>
            <a:spLocks noChangeArrowheads="1"/>
          </p:cNvSpPr>
          <p:nvPr/>
        </p:nvSpPr>
        <p:spPr bwMode="auto">
          <a:xfrm>
            <a:off x="6354763" y="4356100"/>
            <a:ext cx="531812" cy="1243013"/>
          </a:xfrm>
          <a:prstGeom prst="flowChartDocumen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0"/>
          <a:lstStyle/>
          <a:p>
            <a:pPr algn="ctr"/>
            <a:r>
              <a:rPr lang="en-US" sz="800">
                <a:latin typeface="Times New Roman" pitchFamily="18" charset="0"/>
              </a:rPr>
              <a:t>….</a:t>
            </a:r>
          </a:p>
        </p:txBody>
      </p:sp>
      <p:sp>
        <p:nvSpPr>
          <p:cNvPr id="6160" name="AutoShape 13"/>
          <p:cNvSpPr>
            <a:spLocks noChangeArrowheads="1"/>
          </p:cNvSpPr>
          <p:nvPr/>
        </p:nvSpPr>
        <p:spPr bwMode="auto">
          <a:xfrm>
            <a:off x="6421438" y="4516438"/>
            <a:ext cx="531812" cy="1241425"/>
          </a:xfrm>
          <a:prstGeom prst="flowChartDocumen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0"/>
          <a:lstStyle/>
          <a:p>
            <a:pPr algn="ctr"/>
            <a:r>
              <a:rPr lang="en-US" sz="800">
                <a:latin typeface="Times New Roman" pitchFamily="18" charset="0"/>
              </a:rPr>
              <a:t>Counter Strategy n</a:t>
            </a:r>
          </a:p>
        </p:txBody>
      </p:sp>
      <p:sp>
        <p:nvSpPr>
          <p:cNvPr id="6161" name="AutoShape 19"/>
          <p:cNvSpPr>
            <a:spLocks noChangeArrowheads="1"/>
          </p:cNvSpPr>
          <p:nvPr/>
        </p:nvSpPr>
        <p:spPr bwMode="auto">
          <a:xfrm>
            <a:off x="6854825" y="3019425"/>
            <a:ext cx="498475" cy="309563"/>
          </a:xfrm>
          <a:prstGeom prst="rightArrow">
            <a:avLst>
              <a:gd name="adj1" fmla="val 26667"/>
              <a:gd name="adj2" fmla="val 7531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800"/>
          </a:p>
        </p:txBody>
      </p:sp>
      <p:sp>
        <p:nvSpPr>
          <p:cNvPr id="6162" name="AutoShape 21"/>
          <p:cNvSpPr>
            <a:spLocks noChangeArrowheads="1"/>
          </p:cNvSpPr>
          <p:nvPr/>
        </p:nvSpPr>
        <p:spPr bwMode="auto">
          <a:xfrm rot="10784034">
            <a:off x="7119938" y="4046538"/>
            <a:ext cx="796925" cy="1303337"/>
          </a:xfrm>
          <a:custGeom>
            <a:avLst/>
            <a:gdLst>
              <a:gd name="T0" fmla="*/ 625063 w 21600"/>
              <a:gd name="T1" fmla="*/ 0 h 21600"/>
              <a:gd name="T2" fmla="*/ 625063 w 21600"/>
              <a:gd name="T3" fmla="*/ 734134 h 21600"/>
              <a:gd name="T4" fmla="*/ 33049 w 21600"/>
              <a:gd name="T5" fmla="*/ 1304269 h 21600"/>
              <a:gd name="T6" fmla="*/ 796728 w 21600"/>
              <a:gd name="T7" fmla="*/ 36706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5203 h 21600"/>
              <a:gd name="T14" fmla="*/ 20929 w 21600"/>
              <a:gd name="T15" fmla="*/ 695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6946" y="0"/>
                </a:lnTo>
                <a:lnTo>
                  <a:pt x="16946" y="5203"/>
                </a:lnTo>
                <a:lnTo>
                  <a:pt x="12427" y="5203"/>
                </a:lnTo>
                <a:cubicBezTo>
                  <a:pt x="5564" y="5203"/>
                  <a:pt x="0" y="8317"/>
                  <a:pt x="0" y="12158"/>
                </a:cubicBezTo>
                <a:lnTo>
                  <a:pt x="0" y="21600"/>
                </a:lnTo>
                <a:lnTo>
                  <a:pt x="1791" y="21600"/>
                </a:lnTo>
                <a:lnTo>
                  <a:pt x="1791" y="12158"/>
                </a:lnTo>
                <a:cubicBezTo>
                  <a:pt x="1791" y="9284"/>
                  <a:pt x="6553" y="6955"/>
                  <a:pt x="12427" y="6955"/>
                </a:cubicBezTo>
                <a:lnTo>
                  <a:pt x="16946" y="6955"/>
                </a:lnTo>
                <a:lnTo>
                  <a:pt x="16946" y="12158"/>
                </a:lnTo>
                <a:close/>
              </a:path>
            </a:pathLst>
          </a:cu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800"/>
          </a:p>
        </p:txBody>
      </p:sp>
      <p:sp>
        <p:nvSpPr>
          <p:cNvPr id="6163" name="Text Box 22"/>
          <p:cNvSpPr txBox="1">
            <a:spLocks noChangeArrowheads="1"/>
          </p:cNvSpPr>
          <p:nvPr/>
        </p:nvSpPr>
        <p:spPr bwMode="auto">
          <a:xfrm>
            <a:off x="7353300" y="5287963"/>
            <a:ext cx="763588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Evolutionary Algorithm</a:t>
            </a:r>
          </a:p>
          <a:p>
            <a:pPr algn="ctr">
              <a:spcBef>
                <a:spcPct val="50000"/>
              </a:spcBef>
            </a:pPr>
            <a:r>
              <a:rPr lang="en-US" sz="800" i="1">
                <a:latin typeface="Times New Roman" pitchFamily="18" charset="0"/>
              </a:rPr>
              <a:t>Evolve Domain Knowledge</a:t>
            </a:r>
          </a:p>
        </p:txBody>
      </p:sp>
      <p:sp>
        <p:nvSpPr>
          <p:cNvPr id="6164" name="AutoShape 24"/>
          <p:cNvSpPr>
            <a:spLocks noChangeArrowheads="1"/>
          </p:cNvSpPr>
          <p:nvPr/>
        </p:nvSpPr>
        <p:spPr bwMode="auto">
          <a:xfrm rot="-5415967">
            <a:off x="4779169" y="4021931"/>
            <a:ext cx="1492250" cy="731838"/>
          </a:xfrm>
          <a:custGeom>
            <a:avLst/>
            <a:gdLst>
              <a:gd name="T0" fmla="*/ 1171456 w 21600"/>
              <a:gd name="T1" fmla="*/ 0 h 21600"/>
              <a:gd name="T2" fmla="*/ 1171456 w 21600"/>
              <a:gd name="T3" fmla="*/ 411862 h 21600"/>
              <a:gd name="T4" fmla="*/ 61939 w 21600"/>
              <a:gd name="T5" fmla="*/ 731717 h 21600"/>
              <a:gd name="T6" fmla="*/ 1493181 w 21600"/>
              <a:gd name="T7" fmla="*/ 20593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5203 h 21600"/>
              <a:gd name="T14" fmla="*/ 20929 w 21600"/>
              <a:gd name="T15" fmla="*/ 695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6946" y="0"/>
                </a:lnTo>
                <a:lnTo>
                  <a:pt x="16946" y="5203"/>
                </a:lnTo>
                <a:lnTo>
                  <a:pt x="12427" y="5203"/>
                </a:lnTo>
                <a:cubicBezTo>
                  <a:pt x="5564" y="5203"/>
                  <a:pt x="0" y="8317"/>
                  <a:pt x="0" y="12158"/>
                </a:cubicBezTo>
                <a:lnTo>
                  <a:pt x="0" y="21600"/>
                </a:lnTo>
                <a:lnTo>
                  <a:pt x="1791" y="21600"/>
                </a:lnTo>
                <a:lnTo>
                  <a:pt x="1791" y="12158"/>
                </a:lnTo>
                <a:cubicBezTo>
                  <a:pt x="1791" y="9284"/>
                  <a:pt x="6553" y="6955"/>
                  <a:pt x="12427" y="6955"/>
                </a:cubicBezTo>
                <a:lnTo>
                  <a:pt x="16946" y="6955"/>
                </a:lnTo>
                <a:lnTo>
                  <a:pt x="16946" y="12158"/>
                </a:lnTo>
                <a:close/>
              </a:path>
            </a:pathLst>
          </a:cu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800"/>
          </a:p>
        </p:txBody>
      </p:sp>
      <p:sp>
        <p:nvSpPr>
          <p:cNvPr id="6165" name="Text Box 25"/>
          <p:cNvSpPr txBox="1">
            <a:spLocks noChangeArrowheads="1"/>
          </p:cNvSpPr>
          <p:nvPr/>
        </p:nvSpPr>
        <p:spPr bwMode="auto">
          <a:xfrm>
            <a:off x="5029200" y="5229225"/>
            <a:ext cx="9302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" b="1">
                <a:latin typeface="Times New Roman" pitchFamily="18" charset="0"/>
              </a:rPr>
              <a:t>Knowledge Base Revision</a:t>
            </a:r>
          </a:p>
          <a:p>
            <a:pPr algn="ctr">
              <a:spcBef>
                <a:spcPct val="50000"/>
              </a:spcBef>
            </a:pPr>
            <a:r>
              <a:rPr lang="en-US" sz="800" b="1" i="1">
                <a:solidFill>
                  <a:srgbClr val="FF0000"/>
                </a:solidFill>
                <a:latin typeface="Times New Roman" pitchFamily="18" charset="0"/>
              </a:rPr>
              <a:t>Manually</a:t>
            </a:r>
            <a:r>
              <a:rPr lang="en-US" sz="800" i="1">
                <a:latin typeface="Times New Roman" pitchFamily="18" charset="0"/>
              </a:rPr>
              <a:t> Extract Tactics from Evolved Counter Strategies</a:t>
            </a:r>
          </a:p>
        </p:txBody>
      </p:sp>
      <p:grpSp>
        <p:nvGrpSpPr>
          <p:cNvPr id="6166" name="Group 368"/>
          <p:cNvGrpSpPr>
            <a:grpSpLocks/>
          </p:cNvGrpSpPr>
          <p:nvPr/>
        </p:nvGrpSpPr>
        <p:grpSpPr bwMode="auto">
          <a:xfrm>
            <a:off x="4876800" y="2133600"/>
            <a:ext cx="1981200" cy="1600200"/>
            <a:chOff x="2856" y="1039"/>
            <a:chExt cx="2807" cy="2974"/>
          </a:xfrm>
        </p:grpSpPr>
        <p:pic>
          <p:nvPicPr>
            <p:cNvPr id="6169" name="Picture 36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94" y="1443"/>
              <a:ext cx="689" cy="1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70" name="Picture 37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56" y="2807"/>
              <a:ext cx="462" cy="1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71" name="Picture 37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683" y="1443"/>
              <a:ext cx="613" cy="1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72" name="Picture 37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745" y="2807"/>
              <a:ext cx="517" cy="1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173" name="Group 373"/>
            <p:cNvGrpSpPr>
              <a:grpSpLocks/>
            </p:cNvGrpSpPr>
            <p:nvPr/>
          </p:nvGrpSpPr>
          <p:grpSpPr bwMode="auto">
            <a:xfrm>
              <a:off x="2986" y="1039"/>
              <a:ext cx="843" cy="2974"/>
              <a:chOff x="2986" y="1087"/>
              <a:chExt cx="843" cy="2974"/>
            </a:xfrm>
          </p:grpSpPr>
          <p:sp>
            <p:nvSpPr>
              <p:cNvPr id="6361" name="Freeform 374"/>
              <p:cNvSpPr>
                <a:spLocks/>
              </p:cNvSpPr>
              <p:nvPr/>
            </p:nvSpPr>
            <p:spPr bwMode="auto">
              <a:xfrm>
                <a:off x="3098" y="1087"/>
                <a:ext cx="34" cy="9"/>
              </a:xfrm>
              <a:custGeom>
                <a:avLst/>
                <a:gdLst>
                  <a:gd name="T0" fmla="*/ 32 w 34"/>
                  <a:gd name="T1" fmla="*/ 6 h 9"/>
                  <a:gd name="T2" fmla="*/ 32 w 34"/>
                  <a:gd name="T3" fmla="*/ 5 h 9"/>
                  <a:gd name="T4" fmla="*/ 33 w 34"/>
                  <a:gd name="T5" fmla="*/ 4 h 9"/>
                  <a:gd name="T6" fmla="*/ 34 w 34"/>
                  <a:gd name="T7" fmla="*/ 3 h 9"/>
                  <a:gd name="T8" fmla="*/ 34 w 34"/>
                  <a:gd name="T9" fmla="*/ 3 h 9"/>
                  <a:gd name="T10" fmla="*/ 33 w 34"/>
                  <a:gd name="T11" fmla="*/ 2 h 9"/>
                  <a:gd name="T12" fmla="*/ 32 w 34"/>
                  <a:gd name="T13" fmla="*/ 1 h 9"/>
                  <a:gd name="T14" fmla="*/ 30 w 34"/>
                  <a:gd name="T15" fmla="*/ 0 h 9"/>
                  <a:gd name="T16" fmla="*/ 30 w 34"/>
                  <a:gd name="T17" fmla="*/ 0 h 9"/>
                  <a:gd name="T18" fmla="*/ 16 w 34"/>
                  <a:gd name="T19" fmla="*/ 1 h 9"/>
                  <a:gd name="T20" fmla="*/ 4 w 34"/>
                  <a:gd name="T21" fmla="*/ 2 h 9"/>
                  <a:gd name="T22" fmla="*/ 3 w 34"/>
                  <a:gd name="T23" fmla="*/ 3 h 9"/>
                  <a:gd name="T24" fmla="*/ 1 w 34"/>
                  <a:gd name="T25" fmla="*/ 4 h 9"/>
                  <a:gd name="T26" fmla="*/ 0 w 34"/>
                  <a:gd name="T27" fmla="*/ 5 h 9"/>
                  <a:gd name="T28" fmla="*/ 0 w 34"/>
                  <a:gd name="T29" fmla="*/ 6 h 9"/>
                  <a:gd name="T30" fmla="*/ 1 w 34"/>
                  <a:gd name="T31" fmla="*/ 7 h 9"/>
                  <a:gd name="T32" fmla="*/ 3 w 34"/>
                  <a:gd name="T33" fmla="*/ 9 h 9"/>
                  <a:gd name="T34" fmla="*/ 4 w 34"/>
                  <a:gd name="T35" fmla="*/ 9 h 9"/>
                  <a:gd name="T36" fmla="*/ 5 w 34"/>
                  <a:gd name="T37" fmla="*/ 9 h 9"/>
                  <a:gd name="T38" fmla="*/ 17 w 34"/>
                  <a:gd name="T39" fmla="*/ 7 h 9"/>
                  <a:gd name="T40" fmla="*/ 32 w 34"/>
                  <a:gd name="T41" fmla="*/ 6 h 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4"/>
                  <a:gd name="T64" fmla="*/ 0 h 9"/>
                  <a:gd name="T65" fmla="*/ 34 w 34"/>
                  <a:gd name="T66" fmla="*/ 9 h 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4" h="9">
                    <a:moveTo>
                      <a:pt x="32" y="6"/>
                    </a:moveTo>
                    <a:lnTo>
                      <a:pt x="32" y="5"/>
                    </a:lnTo>
                    <a:lnTo>
                      <a:pt x="33" y="4"/>
                    </a:lnTo>
                    <a:lnTo>
                      <a:pt x="34" y="3"/>
                    </a:lnTo>
                    <a:lnTo>
                      <a:pt x="33" y="2"/>
                    </a:lnTo>
                    <a:lnTo>
                      <a:pt x="32" y="1"/>
                    </a:lnTo>
                    <a:lnTo>
                      <a:pt x="30" y="0"/>
                    </a:lnTo>
                    <a:lnTo>
                      <a:pt x="16" y="1"/>
                    </a:lnTo>
                    <a:lnTo>
                      <a:pt x="4" y="2"/>
                    </a:lnTo>
                    <a:lnTo>
                      <a:pt x="3" y="3"/>
                    </a:lnTo>
                    <a:lnTo>
                      <a:pt x="1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17" y="7"/>
                    </a:lnTo>
                    <a:lnTo>
                      <a:pt x="32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2" name="Freeform 375"/>
              <p:cNvSpPr>
                <a:spLocks/>
              </p:cNvSpPr>
              <p:nvPr/>
            </p:nvSpPr>
            <p:spPr bwMode="auto">
              <a:xfrm>
                <a:off x="3055" y="1094"/>
                <a:ext cx="31" cy="18"/>
              </a:xfrm>
              <a:custGeom>
                <a:avLst/>
                <a:gdLst>
                  <a:gd name="T0" fmla="*/ 28 w 31"/>
                  <a:gd name="T1" fmla="*/ 7 h 18"/>
                  <a:gd name="T2" fmla="*/ 29 w 31"/>
                  <a:gd name="T3" fmla="*/ 7 h 18"/>
                  <a:gd name="T4" fmla="*/ 30 w 31"/>
                  <a:gd name="T5" fmla="*/ 6 h 18"/>
                  <a:gd name="T6" fmla="*/ 31 w 31"/>
                  <a:gd name="T7" fmla="*/ 5 h 18"/>
                  <a:gd name="T8" fmla="*/ 31 w 31"/>
                  <a:gd name="T9" fmla="*/ 4 h 18"/>
                  <a:gd name="T10" fmla="*/ 30 w 31"/>
                  <a:gd name="T11" fmla="*/ 3 h 18"/>
                  <a:gd name="T12" fmla="*/ 29 w 31"/>
                  <a:gd name="T13" fmla="*/ 2 h 18"/>
                  <a:gd name="T14" fmla="*/ 28 w 31"/>
                  <a:gd name="T15" fmla="*/ 0 h 18"/>
                  <a:gd name="T16" fmla="*/ 27 w 31"/>
                  <a:gd name="T17" fmla="*/ 0 h 18"/>
                  <a:gd name="T18" fmla="*/ 19 w 31"/>
                  <a:gd name="T19" fmla="*/ 4 h 18"/>
                  <a:gd name="T20" fmla="*/ 7 w 31"/>
                  <a:gd name="T21" fmla="*/ 9 h 18"/>
                  <a:gd name="T22" fmla="*/ 5 w 31"/>
                  <a:gd name="T23" fmla="*/ 10 h 18"/>
                  <a:gd name="T24" fmla="*/ 2 w 31"/>
                  <a:gd name="T25" fmla="*/ 12 h 18"/>
                  <a:gd name="T26" fmla="*/ 1 w 31"/>
                  <a:gd name="T27" fmla="*/ 13 h 18"/>
                  <a:gd name="T28" fmla="*/ 0 w 31"/>
                  <a:gd name="T29" fmla="*/ 14 h 18"/>
                  <a:gd name="T30" fmla="*/ 0 w 31"/>
                  <a:gd name="T31" fmla="*/ 15 h 18"/>
                  <a:gd name="T32" fmla="*/ 1 w 31"/>
                  <a:gd name="T33" fmla="*/ 16 h 18"/>
                  <a:gd name="T34" fmla="*/ 2 w 31"/>
                  <a:gd name="T35" fmla="*/ 18 h 18"/>
                  <a:gd name="T36" fmla="*/ 3 w 31"/>
                  <a:gd name="T37" fmla="*/ 18 h 18"/>
                  <a:gd name="T38" fmla="*/ 4 w 31"/>
                  <a:gd name="T39" fmla="*/ 18 h 18"/>
                  <a:gd name="T40" fmla="*/ 5 w 31"/>
                  <a:gd name="T41" fmla="*/ 18 h 18"/>
                  <a:gd name="T42" fmla="*/ 9 w 31"/>
                  <a:gd name="T43" fmla="*/ 15 h 18"/>
                  <a:gd name="T44" fmla="*/ 7 w 31"/>
                  <a:gd name="T45" fmla="*/ 12 h 18"/>
                  <a:gd name="T46" fmla="*/ 8 w 31"/>
                  <a:gd name="T47" fmla="*/ 15 h 18"/>
                  <a:gd name="T48" fmla="*/ 20 w 31"/>
                  <a:gd name="T49" fmla="*/ 10 h 18"/>
                  <a:gd name="T50" fmla="*/ 28 w 31"/>
                  <a:gd name="T51" fmla="*/ 7 h 1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1"/>
                  <a:gd name="T79" fmla="*/ 0 h 18"/>
                  <a:gd name="T80" fmla="*/ 31 w 31"/>
                  <a:gd name="T81" fmla="*/ 18 h 1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1" h="18">
                    <a:moveTo>
                      <a:pt x="28" y="7"/>
                    </a:moveTo>
                    <a:lnTo>
                      <a:pt x="29" y="7"/>
                    </a:lnTo>
                    <a:lnTo>
                      <a:pt x="30" y="6"/>
                    </a:lnTo>
                    <a:lnTo>
                      <a:pt x="31" y="5"/>
                    </a:lnTo>
                    <a:lnTo>
                      <a:pt x="31" y="4"/>
                    </a:lnTo>
                    <a:lnTo>
                      <a:pt x="30" y="3"/>
                    </a:lnTo>
                    <a:lnTo>
                      <a:pt x="29" y="2"/>
                    </a:lnTo>
                    <a:lnTo>
                      <a:pt x="28" y="0"/>
                    </a:lnTo>
                    <a:lnTo>
                      <a:pt x="27" y="0"/>
                    </a:lnTo>
                    <a:lnTo>
                      <a:pt x="19" y="4"/>
                    </a:lnTo>
                    <a:lnTo>
                      <a:pt x="7" y="9"/>
                    </a:lnTo>
                    <a:lnTo>
                      <a:pt x="5" y="10"/>
                    </a:lnTo>
                    <a:lnTo>
                      <a:pt x="2" y="12"/>
                    </a:lnTo>
                    <a:lnTo>
                      <a:pt x="1" y="13"/>
                    </a:lnTo>
                    <a:lnTo>
                      <a:pt x="0" y="14"/>
                    </a:lnTo>
                    <a:lnTo>
                      <a:pt x="0" y="15"/>
                    </a:lnTo>
                    <a:lnTo>
                      <a:pt x="1" y="16"/>
                    </a:lnTo>
                    <a:lnTo>
                      <a:pt x="2" y="18"/>
                    </a:lnTo>
                    <a:lnTo>
                      <a:pt x="3" y="18"/>
                    </a:lnTo>
                    <a:lnTo>
                      <a:pt x="4" y="18"/>
                    </a:lnTo>
                    <a:lnTo>
                      <a:pt x="5" y="18"/>
                    </a:lnTo>
                    <a:lnTo>
                      <a:pt x="9" y="15"/>
                    </a:lnTo>
                    <a:lnTo>
                      <a:pt x="7" y="12"/>
                    </a:lnTo>
                    <a:lnTo>
                      <a:pt x="8" y="15"/>
                    </a:lnTo>
                    <a:lnTo>
                      <a:pt x="20" y="10"/>
                    </a:lnTo>
                    <a:lnTo>
                      <a:pt x="28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3" name="Freeform 376"/>
              <p:cNvSpPr>
                <a:spLocks/>
              </p:cNvSpPr>
              <p:nvPr/>
            </p:nvSpPr>
            <p:spPr bwMode="auto">
              <a:xfrm>
                <a:off x="3019" y="1117"/>
                <a:ext cx="27" cy="23"/>
              </a:xfrm>
              <a:custGeom>
                <a:avLst/>
                <a:gdLst>
                  <a:gd name="T0" fmla="*/ 25 w 27"/>
                  <a:gd name="T1" fmla="*/ 5 h 23"/>
                  <a:gd name="T2" fmla="*/ 26 w 27"/>
                  <a:gd name="T3" fmla="*/ 4 h 23"/>
                  <a:gd name="T4" fmla="*/ 27 w 27"/>
                  <a:gd name="T5" fmla="*/ 3 h 23"/>
                  <a:gd name="T6" fmla="*/ 27 w 27"/>
                  <a:gd name="T7" fmla="*/ 2 h 23"/>
                  <a:gd name="T8" fmla="*/ 26 w 27"/>
                  <a:gd name="T9" fmla="*/ 1 h 23"/>
                  <a:gd name="T10" fmla="*/ 25 w 27"/>
                  <a:gd name="T11" fmla="*/ 0 h 23"/>
                  <a:gd name="T12" fmla="*/ 24 w 27"/>
                  <a:gd name="T13" fmla="*/ 0 h 23"/>
                  <a:gd name="T14" fmla="*/ 23 w 27"/>
                  <a:gd name="T15" fmla="*/ 0 h 23"/>
                  <a:gd name="T16" fmla="*/ 21 w 27"/>
                  <a:gd name="T17" fmla="*/ 0 h 23"/>
                  <a:gd name="T18" fmla="*/ 9 w 27"/>
                  <a:gd name="T19" fmla="*/ 10 h 23"/>
                  <a:gd name="T20" fmla="*/ 8 w 27"/>
                  <a:gd name="T21" fmla="*/ 11 h 23"/>
                  <a:gd name="T22" fmla="*/ 1 w 27"/>
                  <a:gd name="T23" fmla="*/ 19 h 23"/>
                  <a:gd name="T24" fmla="*/ 0 w 27"/>
                  <a:gd name="T25" fmla="*/ 20 h 23"/>
                  <a:gd name="T26" fmla="*/ 0 w 27"/>
                  <a:gd name="T27" fmla="*/ 21 h 23"/>
                  <a:gd name="T28" fmla="*/ 1 w 27"/>
                  <a:gd name="T29" fmla="*/ 22 h 23"/>
                  <a:gd name="T30" fmla="*/ 2 w 27"/>
                  <a:gd name="T31" fmla="*/ 23 h 23"/>
                  <a:gd name="T32" fmla="*/ 4 w 27"/>
                  <a:gd name="T33" fmla="*/ 23 h 23"/>
                  <a:gd name="T34" fmla="*/ 5 w 27"/>
                  <a:gd name="T35" fmla="*/ 23 h 23"/>
                  <a:gd name="T36" fmla="*/ 6 w 27"/>
                  <a:gd name="T37" fmla="*/ 23 h 23"/>
                  <a:gd name="T38" fmla="*/ 7 w 27"/>
                  <a:gd name="T39" fmla="*/ 22 h 23"/>
                  <a:gd name="T40" fmla="*/ 14 w 27"/>
                  <a:gd name="T41" fmla="*/ 14 h 23"/>
                  <a:gd name="T42" fmla="*/ 11 w 27"/>
                  <a:gd name="T43" fmla="*/ 13 h 23"/>
                  <a:gd name="T44" fmla="*/ 12 w 27"/>
                  <a:gd name="T45" fmla="*/ 15 h 23"/>
                  <a:gd name="T46" fmla="*/ 25 w 27"/>
                  <a:gd name="T47" fmla="*/ 5 h 2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7"/>
                  <a:gd name="T73" fmla="*/ 0 h 23"/>
                  <a:gd name="T74" fmla="*/ 27 w 27"/>
                  <a:gd name="T75" fmla="*/ 23 h 2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7" h="23">
                    <a:moveTo>
                      <a:pt x="25" y="5"/>
                    </a:moveTo>
                    <a:lnTo>
                      <a:pt x="26" y="4"/>
                    </a:lnTo>
                    <a:lnTo>
                      <a:pt x="27" y="3"/>
                    </a:lnTo>
                    <a:lnTo>
                      <a:pt x="27" y="2"/>
                    </a:lnTo>
                    <a:lnTo>
                      <a:pt x="26" y="1"/>
                    </a:lnTo>
                    <a:lnTo>
                      <a:pt x="25" y="0"/>
                    </a:lnTo>
                    <a:lnTo>
                      <a:pt x="24" y="0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9" y="10"/>
                    </a:lnTo>
                    <a:lnTo>
                      <a:pt x="8" y="11"/>
                    </a:lnTo>
                    <a:lnTo>
                      <a:pt x="1" y="19"/>
                    </a:lnTo>
                    <a:lnTo>
                      <a:pt x="0" y="20"/>
                    </a:lnTo>
                    <a:lnTo>
                      <a:pt x="0" y="21"/>
                    </a:lnTo>
                    <a:lnTo>
                      <a:pt x="1" y="22"/>
                    </a:lnTo>
                    <a:lnTo>
                      <a:pt x="2" y="23"/>
                    </a:lnTo>
                    <a:lnTo>
                      <a:pt x="4" y="23"/>
                    </a:lnTo>
                    <a:lnTo>
                      <a:pt x="5" y="23"/>
                    </a:lnTo>
                    <a:lnTo>
                      <a:pt x="6" y="23"/>
                    </a:lnTo>
                    <a:lnTo>
                      <a:pt x="7" y="22"/>
                    </a:lnTo>
                    <a:lnTo>
                      <a:pt x="14" y="14"/>
                    </a:lnTo>
                    <a:lnTo>
                      <a:pt x="11" y="13"/>
                    </a:lnTo>
                    <a:lnTo>
                      <a:pt x="12" y="15"/>
                    </a:lnTo>
                    <a:lnTo>
                      <a:pt x="2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4" name="Freeform 377"/>
              <p:cNvSpPr>
                <a:spLocks/>
              </p:cNvSpPr>
              <p:nvPr/>
            </p:nvSpPr>
            <p:spPr bwMode="auto">
              <a:xfrm>
                <a:off x="2996" y="1149"/>
                <a:ext cx="18" cy="30"/>
              </a:xfrm>
              <a:custGeom>
                <a:avLst/>
                <a:gdLst>
                  <a:gd name="T0" fmla="*/ 18 w 18"/>
                  <a:gd name="T1" fmla="*/ 5 h 30"/>
                  <a:gd name="T2" fmla="*/ 18 w 18"/>
                  <a:gd name="T3" fmla="*/ 4 h 30"/>
                  <a:gd name="T4" fmla="*/ 18 w 18"/>
                  <a:gd name="T5" fmla="*/ 3 h 30"/>
                  <a:gd name="T6" fmla="*/ 18 w 18"/>
                  <a:gd name="T7" fmla="*/ 2 h 30"/>
                  <a:gd name="T8" fmla="*/ 17 w 18"/>
                  <a:gd name="T9" fmla="*/ 1 h 30"/>
                  <a:gd name="T10" fmla="*/ 15 w 18"/>
                  <a:gd name="T11" fmla="*/ 0 h 30"/>
                  <a:gd name="T12" fmla="*/ 14 w 18"/>
                  <a:gd name="T13" fmla="*/ 0 h 30"/>
                  <a:gd name="T14" fmla="*/ 13 w 18"/>
                  <a:gd name="T15" fmla="*/ 1 h 30"/>
                  <a:gd name="T16" fmla="*/ 12 w 18"/>
                  <a:gd name="T17" fmla="*/ 2 h 30"/>
                  <a:gd name="T18" fmla="*/ 8 w 18"/>
                  <a:gd name="T19" fmla="*/ 10 h 30"/>
                  <a:gd name="T20" fmla="*/ 6 w 18"/>
                  <a:gd name="T21" fmla="*/ 11 h 30"/>
                  <a:gd name="T22" fmla="*/ 1 w 18"/>
                  <a:gd name="T23" fmla="*/ 22 h 30"/>
                  <a:gd name="T24" fmla="*/ 0 w 18"/>
                  <a:gd name="T25" fmla="*/ 26 h 30"/>
                  <a:gd name="T26" fmla="*/ 0 w 18"/>
                  <a:gd name="T27" fmla="*/ 27 h 30"/>
                  <a:gd name="T28" fmla="*/ 0 w 18"/>
                  <a:gd name="T29" fmla="*/ 28 h 30"/>
                  <a:gd name="T30" fmla="*/ 1 w 18"/>
                  <a:gd name="T31" fmla="*/ 29 h 30"/>
                  <a:gd name="T32" fmla="*/ 2 w 18"/>
                  <a:gd name="T33" fmla="*/ 30 h 30"/>
                  <a:gd name="T34" fmla="*/ 3 w 18"/>
                  <a:gd name="T35" fmla="*/ 30 h 30"/>
                  <a:gd name="T36" fmla="*/ 4 w 18"/>
                  <a:gd name="T37" fmla="*/ 29 h 30"/>
                  <a:gd name="T38" fmla="*/ 5 w 18"/>
                  <a:gd name="T39" fmla="*/ 28 h 30"/>
                  <a:gd name="T40" fmla="*/ 6 w 18"/>
                  <a:gd name="T41" fmla="*/ 27 h 30"/>
                  <a:gd name="T42" fmla="*/ 8 w 18"/>
                  <a:gd name="T43" fmla="*/ 24 h 30"/>
                  <a:gd name="T44" fmla="*/ 13 w 18"/>
                  <a:gd name="T45" fmla="*/ 12 h 30"/>
                  <a:gd name="T46" fmla="*/ 10 w 18"/>
                  <a:gd name="T47" fmla="*/ 11 h 30"/>
                  <a:gd name="T48" fmla="*/ 13 w 18"/>
                  <a:gd name="T49" fmla="*/ 13 h 30"/>
                  <a:gd name="T50" fmla="*/ 18 w 18"/>
                  <a:gd name="T51" fmla="*/ 5 h 3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8"/>
                  <a:gd name="T79" fmla="*/ 0 h 30"/>
                  <a:gd name="T80" fmla="*/ 18 w 18"/>
                  <a:gd name="T81" fmla="*/ 30 h 30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8" h="30">
                    <a:moveTo>
                      <a:pt x="18" y="5"/>
                    </a:moveTo>
                    <a:lnTo>
                      <a:pt x="18" y="4"/>
                    </a:lnTo>
                    <a:lnTo>
                      <a:pt x="18" y="3"/>
                    </a:lnTo>
                    <a:lnTo>
                      <a:pt x="18" y="2"/>
                    </a:lnTo>
                    <a:lnTo>
                      <a:pt x="17" y="1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3" y="1"/>
                    </a:lnTo>
                    <a:lnTo>
                      <a:pt x="12" y="2"/>
                    </a:lnTo>
                    <a:lnTo>
                      <a:pt x="8" y="10"/>
                    </a:lnTo>
                    <a:lnTo>
                      <a:pt x="6" y="11"/>
                    </a:lnTo>
                    <a:lnTo>
                      <a:pt x="1" y="22"/>
                    </a:lnTo>
                    <a:lnTo>
                      <a:pt x="0" y="26"/>
                    </a:lnTo>
                    <a:lnTo>
                      <a:pt x="0" y="27"/>
                    </a:lnTo>
                    <a:lnTo>
                      <a:pt x="0" y="28"/>
                    </a:lnTo>
                    <a:lnTo>
                      <a:pt x="1" y="29"/>
                    </a:lnTo>
                    <a:lnTo>
                      <a:pt x="2" y="30"/>
                    </a:lnTo>
                    <a:lnTo>
                      <a:pt x="3" y="30"/>
                    </a:lnTo>
                    <a:lnTo>
                      <a:pt x="4" y="29"/>
                    </a:lnTo>
                    <a:lnTo>
                      <a:pt x="5" y="28"/>
                    </a:lnTo>
                    <a:lnTo>
                      <a:pt x="6" y="27"/>
                    </a:lnTo>
                    <a:lnTo>
                      <a:pt x="8" y="24"/>
                    </a:lnTo>
                    <a:lnTo>
                      <a:pt x="13" y="12"/>
                    </a:lnTo>
                    <a:lnTo>
                      <a:pt x="10" y="11"/>
                    </a:lnTo>
                    <a:lnTo>
                      <a:pt x="13" y="13"/>
                    </a:lnTo>
                    <a:lnTo>
                      <a:pt x="18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5" name="Freeform 378"/>
              <p:cNvSpPr>
                <a:spLocks/>
              </p:cNvSpPr>
              <p:nvPr/>
            </p:nvSpPr>
            <p:spPr bwMode="auto">
              <a:xfrm>
                <a:off x="2986" y="1191"/>
                <a:ext cx="10" cy="32"/>
              </a:xfrm>
              <a:custGeom>
                <a:avLst/>
                <a:gdLst>
                  <a:gd name="T0" fmla="*/ 10 w 10"/>
                  <a:gd name="T1" fmla="*/ 4 h 32"/>
                  <a:gd name="T2" fmla="*/ 10 w 10"/>
                  <a:gd name="T3" fmla="*/ 3 h 32"/>
                  <a:gd name="T4" fmla="*/ 10 w 10"/>
                  <a:gd name="T5" fmla="*/ 2 h 32"/>
                  <a:gd name="T6" fmla="*/ 9 w 10"/>
                  <a:gd name="T7" fmla="*/ 1 h 32"/>
                  <a:gd name="T8" fmla="*/ 8 w 10"/>
                  <a:gd name="T9" fmla="*/ 0 h 32"/>
                  <a:gd name="T10" fmla="*/ 6 w 10"/>
                  <a:gd name="T11" fmla="*/ 0 h 32"/>
                  <a:gd name="T12" fmla="*/ 5 w 10"/>
                  <a:gd name="T13" fmla="*/ 1 h 32"/>
                  <a:gd name="T14" fmla="*/ 4 w 10"/>
                  <a:gd name="T15" fmla="*/ 2 h 32"/>
                  <a:gd name="T16" fmla="*/ 3 w 10"/>
                  <a:gd name="T17" fmla="*/ 3 h 32"/>
                  <a:gd name="T18" fmla="*/ 3 w 10"/>
                  <a:gd name="T19" fmla="*/ 5 h 32"/>
                  <a:gd name="T20" fmla="*/ 1 w 10"/>
                  <a:gd name="T21" fmla="*/ 19 h 32"/>
                  <a:gd name="T22" fmla="*/ 0 w 10"/>
                  <a:gd name="T23" fmla="*/ 27 h 32"/>
                  <a:gd name="T24" fmla="*/ 0 w 10"/>
                  <a:gd name="T25" fmla="*/ 29 h 32"/>
                  <a:gd name="T26" fmla="*/ 1 w 10"/>
                  <a:gd name="T27" fmla="*/ 30 h 32"/>
                  <a:gd name="T28" fmla="*/ 2 w 10"/>
                  <a:gd name="T29" fmla="*/ 31 h 32"/>
                  <a:gd name="T30" fmla="*/ 3 w 10"/>
                  <a:gd name="T31" fmla="*/ 32 h 32"/>
                  <a:gd name="T32" fmla="*/ 4 w 10"/>
                  <a:gd name="T33" fmla="*/ 32 h 32"/>
                  <a:gd name="T34" fmla="*/ 5 w 10"/>
                  <a:gd name="T35" fmla="*/ 31 h 32"/>
                  <a:gd name="T36" fmla="*/ 6 w 10"/>
                  <a:gd name="T37" fmla="*/ 30 h 32"/>
                  <a:gd name="T38" fmla="*/ 6 w 10"/>
                  <a:gd name="T39" fmla="*/ 29 h 32"/>
                  <a:gd name="T40" fmla="*/ 8 w 10"/>
                  <a:gd name="T41" fmla="*/ 20 h 32"/>
                  <a:gd name="T42" fmla="*/ 10 w 10"/>
                  <a:gd name="T43" fmla="*/ 6 h 32"/>
                  <a:gd name="T44" fmla="*/ 10 w 10"/>
                  <a:gd name="T45" fmla="*/ 4 h 3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0"/>
                  <a:gd name="T70" fmla="*/ 0 h 32"/>
                  <a:gd name="T71" fmla="*/ 10 w 10"/>
                  <a:gd name="T72" fmla="*/ 32 h 32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0" h="32">
                    <a:moveTo>
                      <a:pt x="10" y="4"/>
                    </a:moveTo>
                    <a:lnTo>
                      <a:pt x="10" y="3"/>
                    </a:lnTo>
                    <a:lnTo>
                      <a:pt x="10" y="2"/>
                    </a:lnTo>
                    <a:lnTo>
                      <a:pt x="9" y="1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3" y="3"/>
                    </a:lnTo>
                    <a:lnTo>
                      <a:pt x="3" y="5"/>
                    </a:lnTo>
                    <a:lnTo>
                      <a:pt x="1" y="19"/>
                    </a:lnTo>
                    <a:lnTo>
                      <a:pt x="0" y="27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8" y="20"/>
                    </a:lnTo>
                    <a:lnTo>
                      <a:pt x="10" y="6"/>
                    </a:lnTo>
                    <a:lnTo>
                      <a:pt x="1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6" name="Freeform 379"/>
              <p:cNvSpPr>
                <a:spLocks/>
              </p:cNvSpPr>
              <p:nvPr/>
            </p:nvSpPr>
            <p:spPr bwMode="auto">
              <a:xfrm>
                <a:off x="2986" y="1236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7 h 32"/>
                  <a:gd name="T20" fmla="*/ 0 w 6"/>
                  <a:gd name="T21" fmla="*/ 28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8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7"/>
                    </a:lnTo>
                    <a:lnTo>
                      <a:pt x="0" y="28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8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7" name="Freeform 380"/>
              <p:cNvSpPr>
                <a:spLocks/>
              </p:cNvSpPr>
              <p:nvPr/>
            </p:nvSpPr>
            <p:spPr bwMode="auto">
              <a:xfrm>
                <a:off x="2986" y="1281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7 h 32"/>
                  <a:gd name="T20" fmla="*/ 0 w 6"/>
                  <a:gd name="T21" fmla="*/ 28 h 32"/>
                  <a:gd name="T22" fmla="*/ 1 w 6"/>
                  <a:gd name="T23" fmla="*/ 29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29 h 32"/>
                  <a:gd name="T34" fmla="*/ 6 w 6"/>
                  <a:gd name="T35" fmla="*/ 28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7"/>
                    </a:lnTo>
                    <a:lnTo>
                      <a:pt x="0" y="28"/>
                    </a:lnTo>
                    <a:lnTo>
                      <a:pt x="1" y="29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29"/>
                    </a:lnTo>
                    <a:lnTo>
                      <a:pt x="6" y="28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8" name="Freeform 381"/>
              <p:cNvSpPr>
                <a:spLocks/>
              </p:cNvSpPr>
              <p:nvPr/>
            </p:nvSpPr>
            <p:spPr bwMode="auto">
              <a:xfrm>
                <a:off x="2986" y="1325"/>
                <a:ext cx="6" cy="33"/>
              </a:xfrm>
              <a:custGeom>
                <a:avLst/>
                <a:gdLst>
                  <a:gd name="T0" fmla="*/ 6 w 6"/>
                  <a:gd name="T1" fmla="*/ 4 h 33"/>
                  <a:gd name="T2" fmla="*/ 6 w 6"/>
                  <a:gd name="T3" fmla="*/ 3 h 33"/>
                  <a:gd name="T4" fmla="*/ 6 w 6"/>
                  <a:gd name="T5" fmla="*/ 2 h 33"/>
                  <a:gd name="T6" fmla="*/ 5 w 6"/>
                  <a:gd name="T7" fmla="*/ 0 h 33"/>
                  <a:gd name="T8" fmla="*/ 4 w 6"/>
                  <a:gd name="T9" fmla="*/ 0 h 33"/>
                  <a:gd name="T10" fmla="*/ 3 w 6"/>
                  <a:gd name="T11" fmla="*/ 0 h 33"/>
                  <a:gd name="T12" fmla="*/ 2 w 6"/>
                  <a:gd name="T13" fmla="*/ 0 h 33"/>
                  <a:gd name="T14" fmla="*/ 1 w 6"/>
                  <a:gd name="T15" fmla="*/ 2 h 33"/>
                  <a:gd name="T16" fmla="*/ 0 w 6"/>
                  <a:gd name="T17" fmla="*/ 3 h 33"/>
                  <a:gd name="T18" fmla="*/ 0 w 6"/>
                  <a:gd name="T19" fmla="*/ 28 h 33"/>
                  <a:gd name="T20" fmla="*/ 0 w 6"/>
                  <a:gd name="T21" fmla="*/ 29 h 33"/>
                  <a:gd name="T22" fmla="*/ 1 w 6"/>
                  <a:gd name="T23" fmla="*/ 30 h 33"/>
                  <a:gd name="T24" fmla="*/ 2 w 6"/>
                  <a:gd name="T25" fmla="*/ 31 h 33"/>
                  <a:gd name="T26" fmla="*/ 3 w 6"/>
                  <a:gd name="T27" fmla="*/ 33 h 33"/>
                  <a:gd name="T28" fmla="*/ 4 w 6"/>
                  <a:gd name="T29" fmla="*/ 33 h 33"/>
                  <a:gd name="T30" fmla="*/ 5 w 6"/>
                  <a:gd name="T31" fmla="*/ 31 h 33"/>
                  <a:gd name="T32" fmla="*/ 6 w 6"/>
                  <a:gd name="T33" fmla="*/ 30 h 33"/>
                  <a:gd name="T34" fmla="*/ 6 w 6"/>
                  <a:gd name="T35" fmla="*/ 29 h 33"/>
                  <a:gd name="T36" fmla="*/ 6 w 6"/>
                  <a:gd name="T37" fmla="*/ 4 h 3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3"/>
                  <a:gd name="T59" fmla="*/ 6 w 6"/>
                  <a:gd name="T60" fmla="*/ 33 h 3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3">
                    <a:moveTo>
                      <a:pt x="6" y="4"/>
                    </a:moveTo>
                    <a:lnTo>
                      <a:pt x="6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3"/>
                    </a:lnTo>
                    <a:lnTo>
                      <a:pt x="4" y="33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9" name="Freeform 382"/>
              <p:cNvSpPr>
                <a:spLocks/>
              </p:cNvSpPr>
              <p:nvPr/>
            </p:nvSpPr>
            <p:spPr bwMode="auto">
              <a:xfrm>
                <a:off x="2986" y="1370"/>
                <a:ext cx="6" cy="32"/>
              </a:xfrm>
              <a:custGeom>
                <a:avLst/>
                <a:gdLst>
                  <a:gd name="T0" fmla="*/ 6 w 6"/>
                  <a:gd name="T1" fmla="*/ 4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4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4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0" name="Freeform 383"/>
              <p:cNvSpPr>
                <a:spLocks/>
              </p:cNvSpPr>
              <p:nvPr/>
            </p:nvSpPr>
            <p:spPr bwMode="auto">
              <a:xfrm>
                <a:off x="2986" y="1415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1" name="Freeform 384"/>
              <p:cNvSpPr>
                <a:spLocks/>
              </p:cNvSpPr>
              <p:nvPr/>
            </p:nvSpPr>
            <p:spPr bwMode="auto">
              <a:xfrm>
                <a:off x="2986" y="1460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2" name="Freeform 385"/>
              <p:cNvSpPr>
                <a:spLocks/>
              </p:cNvSpPr>
              <p:nvPr/>
            </p:nvSpPr>
            <p:spPr bwMode="auto">
              <a:xfrm>
                <a:off x="2986" y="1505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3" name="Freeform 386"/>
              <p:cNvSpPr>
                <a:spLocks/>
              </p:cNvSpPr>
              <p:nvPr/>
            </p:nvSpPr>
            <p:spPr bwMode="auto">
              <a:xfrm>
                <a:off x="2986" y="1550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4" name="Freeform 387"/>
              <p:cNvSpPr>
                <a:spLocks/>
              </p:cNvSpPr>
              <p:nvPr/>
            </p:nvSpPr>
            <p:spPr bwMode="auto">
              <a:xfrm>
                <a:off x="2986" y="1595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5" name="Freeform 388"/>
              <p:cNvSpPr>
                <a:spLocks/>
              </p:cNvSpPr>
              <p:nvPr/>
            </p:nvSpPr>
            <p:spPr bwMode="auto">
              <a:xfrm>
                <a:off x="2986" y="1640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6" name="Freeform 389"/>
              <p:cNvSpPr>
                <a:spLocks/>
              </p:cNvSpPr>
              <p:nvPr/>
            </p:nvSpPr>
            <p:spPr bwMode="auto">
              <a:xfrm>
                <a:off x="2986" y="1685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7" name="Freeform 390"/>
              <p:cNvSpPr>
                <a:spLocks/>
              </p:cNvSpPr>
              <p:nvPr/>
            </p:nvSpPr>
            <p:spPr bwMode="auto">
              <a:xfrm>
                <a:off x="2986" y="1730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8" name="Freeform 391"/>
              <p:cNvSpPr>
                <a:spLocks/>
              </p:cNvSpPr>
              <p:nvPr/>
            </p:nvSpPr>
            <p:spPr bwMode="auto">
              <a:xfrm>
                <a:off x="2986" y="1775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7 h 32"/>
                  <a:gd name="T20" fmla="*/ 0 w 6"/>
                  <a:gd name="T21" fmla="*/ 28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8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7"/>
                    </a:lnTo>
                    <a:lnTo>
                      <a:pt x="0" y="28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8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9" name="Freeform 392"/>
              <p:cNvSpPr>
                <a:spLocks/>
              </p:cNvSpPr>
              <p:nvPr/>
            </p:nvSpPr>
            <p:spPr bwMode="auto">
              <a:xfrm>
                <a:off x="2986" y="1820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7 h 32"/>
                  <a:gd name="T20" fmla="*/ 0 w 6"/>
                  <a:gd name="T21" fmla="*/ 28 h 32"/>
                  <a:gd name="T22" fmla="*/ 1 w 6"/>
                  <a:gd name="T23" fmla="*/ 29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29 h 32"/>
                  <a:gd name="T34" fmla="*/ 6 w 6"/>
                  <a:gd name="T35" fmla="*/ 28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7"/>
                    </a:lnTo>
                    <a:lnTo>
                      <a:pt x="0" y="28"/>
                    </a:lnTo>
                    <a:lnTo>
                      <a:pt x="1" y="29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29"/>
                    </a:lnTo>
                    <a:lnTo>
                      <a:pt x="6" y="28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80" name="Freeform 393"/>
              <p:cNvSpPr>
                <a:spLocks/>
              </p:cNvSpPr>
              <p:nvPr/>
            </p:nvSpPr>
            <p:spPr bwMode="auto">
              <a:xfrm>
                <a:off x="2986" y="1864"/>
                <a:ext cx="6" cy="33"/>
              </a:xfrm>
              <a:custGeom>
                <a:avLst/>
                <a:gdLst>
                  <a:gd name="T0" fmla="*/ 6 w 6"/>
                  <a:gd name="T1" fmla="*/ 4 h 33"/>
                  <a:gd name="T2" fmla="*/ 6 w 6"/>
                  <a:gd name="T3" fmla="*/ 3 h 33"/>
                  <a:gd name="T4" fmla="*/ 6 w 6"/>
                  <a:gd name="T5" fmla="*/ 2 h 33"/>
                  <a:gd name="T6" fmla="*/ 5 w 6"/>
                  <a:gd name="T7" fmla="*/ 0 h 33"/>
                  <a:gd name="T8" fmla="*/ 4 w 6"/>
                  <a:gd name="T9" fmla="*/ 0 h 33"/>
                  <a:gd name="T10" fmla="*/ 3 w 6"/>
                  <a:gd name="T11" fmla="*/ 0 h 33"/>
                  <a:gd name="T12" fmla="*/ 2 w 6"/>
                  <a:gd name="T13" fmla="*/ 0 h 33"/>
                  <a:gd name="T14" fmla="*/ 1 w 6"/>
                  <a:gd name="T15" fmla="*/ 2 h 33"/>
                  <a:gd name="T16" fmla="*/ 0 w 6"/>
                  <a:gd name="T17" fmla="*/ 3 h 33"/>
                  <a:gd name="T18" fmla="*/ 0 w 6"/>
                  <a:gd name="T19" fmla="*/ 28 h 33"/>
                  <a:gd name="T20" fmla="*/ 0 w 6"/>
                  <a:gd name="T21" fmla="*/ 29 h 33"/>
                  <a:gd name="T22" fmla="*/ 1 w 6"/>
                  <a:gd name="T23" fmla="*/ 30 h 33"/>
                  <a:gd name="T24" fmla="*/ 2 w 6"/>
                  <a:gd name="T25" fmla="*/ 31 h 33"/>
                  <a:gd name="T26" fmla="*/ 3 w 6"/>
                  <a:gd name="T27" fmla="*/ 33 h 33"/>
                  <a:gd name="T28" fmla="*/ 4 w 6"/>
                  <a:gd name="T29" fmla="*/ 33 h 33"/>
                  <a:gd name="T30" fmla="*/ 5 w 6"/>
                  <a:gd name="T31" fmla="*/ 31 h 33"/>
                  <a:gd name="T32" fmla="*/ 6 w 6"/>
                  <a:gd name="T33" fmla="*/ 30 h 33"/>
                  <a:gd name="T34" fmla="*/ 6 w 6"/>
                  <a:gd name="T35" fmla="*/ 29 h 33"/>
                  <a:gd name="T36" fmla="*/ 6 w 6"/>
                  <a:gd name="T37" fmla="*/ 4 h 3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3"/>
                  <a:gd name="T59" fmla="*/ 6 w 6"/>
                  <a:gd name="T60" fmla="*/ 33 h 3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3">
                    <a:moveTo>
                      <a:pt x="6" y="4"/>
                    </a:moveTo>
                    <a:lnTo>
                      <a:pt x="6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3"/>
                    </a:lnTo>
                    <a:lnTo>
                      <a:pt x="4" y="33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81" name="Freeform 394"/>
              <p:cNvSpPr>
                <a:spLocks/>
              </p:cNvSpPr>
              <p:nvPr/>
            </p:nvSpPr>
            <p:spPr bwMode="auto">
              <a:xfrm>
                <a:off x="2986" y="1909"/>
                <a:ext cx="6" cy="32"/>
              </a:xfrm>
              <a:custGeom>
                <a:avLst/>
                <a:gdLst>
                  <a:gd name="T0" fmla="*/ 6 w 6"/>
                  <a:gd name="T1" fmla="*/ 4 h 32"/>
                  <a:gd name="T2" fmla="*/ 6 w 6"/>
                  <a:gd name="T3" fmla="*/ 3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3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4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4"/>
                    </a:moveTo>
                    <a:lnTo>
                      <a:pt x="6" y="3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82" name="Freeform 395"/>
              <p:cNvSpPr>
                <a:spLocks/>
              </p:cNvSpPr>
              <p:nvPr/>
            </p:nvSpPr>
            <p:spPr bwMode="auto">
              <a:xfrm>
                <a:off x="2986" y="1954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83" name="Freeform 396"/>
              <p:cNvSpPr>
                <a:spLocks/>
              </p:cNvSpPr>
              <p:nvPr/>
            </p:nvSpPr>
            <p:spPr bwMode="auto">
              <a:xfrm>
                <a:off x="2986" y="1999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84" name="Freeform 397"/>
              <p:cNvSpPr>
                <a:spLocks/>
              </p:cNvSpPr>
              <p:nvPr/>
            </p:nvSpPr>
            <p:spPr bwMode="auto">
              <a:xfrm>
                <a:off x="2986" y="2044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85" name="Freeform 398"/>
              <p:cNvSpPr>
                <a:spLocks/>
              </p:cNvSpPr>
              <p:nvPr/>
            </p:nvSpPr>
            <p:spPr bwMode="auto">
              <a:xfrm>
                <a:off x="2986" y="2089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86" name="Freeform 399"/>
              <p:cNvSpPr>
                <a:spLocks/>
              </p:cNvSpPr>
              <p:nvPr/>
            </p:nvSpPr>
            <p:spPr bwMode="auto">
              <a:xfrm>
                <a:off x="2986" y="2134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87" name="Freeform 400"/>
              <p:cNvSpPr>
                <a:spLocks/>
              </p:cNvSpPr>
              <p:nvPr/>
            </p:nvSpPr>
            <p:spPr bwMode="auto">
              <a:xfrm>
                <a:off x="2986" y="2179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88" name="Freeform 401"/>
              <p:cNvSpPr>
                <a:spLocks/>
              </p:cNvSpPr>
              <p:nvPr/>
            </p:nvSpPr>
            <p:spPr bwMode="auto">
              <a:xfrm>
                <a:off x="2986" y="2224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89" name="Freeform 402"/>
              <p:cNvSpPr>
                <a:spLocks/>
              </p:cNvSpPr>
              <p:nvPr/>
            </p:nvSpPr>
            <p:spPr bwMode="auto">
              <a:xfrm>
                <a:off x="2986" y="2269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90" name="Freeform 403"/>
              <p:cNvSpPr>
                <a:spLocks/>
              </p:cNvSpPr>
              <p:nvPr/>
            </p:nvSpPr>
            <p:spPr bwMode="auto">
              <a:xfrm>
                <a:off x="2986" y="2314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7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7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91" name="Freeform 404"/>
              <p:cNvSpPr>
                <a:spLocks/>
              </p:cNvSpPr>
              <p:nvPr/>
            </p:nvSpPr>
            <p:spPr bwMode="auto">
              <a:xfrm>
                <a:off x="2986" y="2359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7 h 32"/>
                  <a:gd name="T20" fmla="*/ 0 w 6"/>
                  <a:gd name="T21" fmla="*/ 28 h 32"/>
                  <a:gd name="T22" fmla="*/ 1 w 6"/>
                  <a:gd name="T23" fmla="*/ 29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29 h 32"/>
                  <a:gd name="T34" fmla="*/ 6 w 6"/>
                  <a:gd name="T35" fmla="*/ 28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7"/>
                    </a:lnTo>
                    <a:lnTo>
                      <a:pt x="0" y="28"/>
                    </a:lnTo>
                    <a:lnTo>
                      <a:pt x="1" y="29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29"/>
                    </a:lnTo>
                    <a:lnTo>
                      <a:pt x="6" y="28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92" name="Freeform 405"/>
              <p:cNvSpPr>
                <a:spLocks/>
              </p:cNvSpPr>
              <p:nvPr/>
            </p:nvSpPr>
            <p:spPr bwMode="auto">
              <a:xfrm>
                <a:off x="2986" y="2403"/>
                <a:ext cx="6" cy="33"/>
              </a:xfrm>
              <a:custGeom>
                <a:avLst/>
                <a:gdLst>
                  <a:gd name="T0" fmla="*/ 6 w 6"/>
                  <a:gd name="T1" fmla="*/ 4 h 33"/>
                  <a:gd name="T2" fmla="*/ 6 w 6"/>
                  <a:gd name="T3" fmla="*/ 3 h 33"/>
                  <a:gd name="T4" fmla="*/ 6 w 6"/>
                  <a:gd name="T5" fmla="*/ 2 h 33"/>
                  <a:gd name="T6" fmla="*/ 5 w 6"/>
                  <a:gd name="T7" fmla="*/ 0 h 33"/>
                  <a:gd name="T8" fmla="*/ 4 w 6"/>
                  <a:gd name="T9" fmla="*/ 0 h 33"/>
                  <a:gd name="T10" fmla="*/ 3 w 6"/>
                  <a:gd name="T11" fmla="*/ 0 h 33"/>
                  <a:gd name="T12" fmla="*/ 2 w 6"/>
                  <a:gd name="T13" fmla="*/ 0 h 33"/>
                  <a:gd name="T14" fmla="*/ 1 w 6"/>
                  <a:gd name="T15" fmla="*/ 2 h 33"/>
                  <a:gd name="T16" fmla="*/ 0 w 6"/>
                  <a:gd name="T17" fmla="*/ 3 h 33"/>
                  <a:gd name="T18" fmla="*/ 0 w 6"/>
                  <a:gd name="T19" fmla="*/ 28 h 33"/>
                  <a:gd name="T20" fmla="*/ 0 w 6"/>
                  <a:gd name="T21" fmla="*/ 29 h 33"/>
                  <a:gd name="T22" fmla="*/ 1 w 6"/>
                  <a:gd name="T23" fmla="*/ 30 h 33"/>
                  <a:gd name="T24" fmla="*/ 2 w 6"/>
                  <a:gd name="T25" fmla="*/ 31 h 33"/>
                  <a:gd name="T26" fmla="*/ 3 w 6"/>
                  <a:gd name="T27" fmla="*/ 33 h 33"/>
                  <a:gd name="T28" fmla="*/ 4 w 6"/>
                  <a:gd name="T29" fmla="*/ 33 h 33"/>
                  <a:gd name="T30" fmla="*/ 5 w 6"/>
                  <a:gd name="T31" fmla="*/ 31 h 33"/>
                  <a:gd name="T32" fmla="*/ 6 w 6"/>
                  <a:gd name="T33" fmla="*/ 30 h 33"/>
                  <a:gd name="T34" fmla="*/ 6 w 6"/>
                  <a:gd name="T35" fmla="*/ 29 h 33"/>
                  <a:gd name="T36" fmla="*/ 6 w 6"/>
                  <a:gd name="T37" fmla="*/ 4 h 3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3"/>
                  <a:gd name="T59" fmla="*/ 6 w 6"/>
                  <a:gd name="T60" fmla="*/ 33 h 3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3">
                    <a:moveTo>
                      <a:pt x="6" y="4"/>
                    </a:moveTo>
                    <a:lnTo>
                      <a:pt x="6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3"/>
                    </a:lnTo>
                    <a:lnTo>
                      <a:pt x="4" y="33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93" name="Freeform 406"/>
              <p:cNvSpPr>
                <a:spLocks/>
              </p:cNvSpPr>
              <p:nvPr/>
            </p:nvSpPr>
            <p:spPr bwMode="auto">
              <a:xfrm>
                <a:off x="2986" y="2448"/>
                <a:ext cx="6" cy="32"/>
              </a:xfrm>
              <a:custGeom>
                <a:avLst/>
                <a:gdLst>
                  <a:gd name="T0" fmla="*/ 6 w 6"/>
                  <a:gd name="T1" fmla="*/ 4 h 32"/>
                  <a:gd name="T2" fmla="*/ 6 w 6"/>
                  <a:gd name="T3" fmla="*/ 3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3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4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4"/>
                    </a:moveTo>
                    <a:lnTo>
                      <a:pt x="6" y="3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94" name="Freeform 407"/>
              <p:cNvSpPr>
                <a:spLocks/>
              </p:cNvSpPr>
              <p:nvPr/>
            </p:nvSpPr>
            <p:spPr bwMode="auto">
              <a:xfrm>
                <a:off x="2986" y="2493"/>
                <a:ext cx="6" cy="32"/>
              </a:xfrm>
              <a:custGeom>
                <a:avLst/>
                <a:gdLst>
                  <a:gd name="T0" fmla="*/ 6 w 6"/>
                  <a:gd name="T1" fmla="*/ 4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4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4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95" name="Freeform 408"/>
              <p:cNvSpPr>
                <a:spLocks/>
              </p:cNvSpPr>
              <p:nvPr/>
            </p:nvSpPr>
            <p:spPr bwMode="auto">
              <a:xfrm>
                <a:off x="2986" y="2538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96" name="Freeform 409"/>
              <p:cNvSpPr>
                <a:spLocks/>
              </p:cNvSpPr>
              <p:nvPr/>
            </p:nvSpPr>
            <p:spPr bwMode="auto">
              <a:xfrm>
                <a:off x="2986" y="2583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97" name="Freeform 410"/>
              <p:cNvSpPr>
                <a:spLocks/>
              </p:cNvSpPr>
              <p:nvPr/>
            </p:nvSpPr>
            <p:spPr bwMode="auto">
              <a:xfrm>
                <a:off x="2986" y="2628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98" name="Freeform 411"/>
              <p:cNvSpPr>
                <a:spLocks/>
              </p:cNvSpPr>
              <p:nvPr/>
            </p:nvSpPr>
            <p:spPr bwMode="auto">
              <a:xfrm>
                <a:off x="2986" y="2673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99" name="Freeform 412"/>
              <p:cNvSpPr>
                <a:spLocks/>
              </p:cNvSpPr>
              <p:nvPr/>
            </p:nvSpPr>
            <p:spPr bwMode="auto">
              <a:xfrm>
                <a:off x="2986" y="2718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00" name="Freeform 413"/>
              <p:cNvSpPr>
                <a:spLocks/>
              </p:cNvSpPr>
              <p:nvPr/>
            </p:nvSpPr>
            <p:spPr bwMode="auto">
              <a:xfrm>
                <a:off x="2986" y="2763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01" name="Freeform 414"/>
              <p:cNvSpPr>
                <a:spLocks/>
              </p:cNvSpPr>
              <p:nvPr/>
            </p:nvSpPr>
            <p:spPr bwMode="auto">
              <a:xfrm>
                <a:off x="2986" y="2808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02" name="Freeform 415"/>
              <p:cNvSpPr>
                <a:spLocks/>
              </p:cNvSpPr>
              <p:nvPr/>
            </p:nvSpPr>
            <p:spPr bwMode="auto">
              <a:xfrm>
                <a:off x="2986" y="2853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7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7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03" name="Freeform 416"/>
              <p:cNvSpPr>
                <a:spLocks/>
              </p:cNvSpPr>
              <p:nvPr/>
            </p:nvSpPr>
            <p:spPr bwMode="auto">
              <a:xfrm>
                <a:off x="2986" y="2898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7 h 32"/>
                  <a:gd name="T20" fmla="*/ 0 w 6"/>
                  <a:gd name="T21" fmla="*/ 28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8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7"/>
                    </a:lnTo>
                    <a:lnTo>
                      <a:pt x="0" y="28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8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04" name="Freeform 417"/>
              <p:cNvSpPr>
                <a:spLocks/>
              </p:cNvSpPr>
              <p:nvPr/>
            </p:nvSpPr>
            <p:spPr bwMode="auto">
              <a:xfrm>
                <a:off x="2986" y="2942"/>
                <a:ext cx="6" cy="33"/>
              </a:xfrm>
              <a:custGeom>
                <a:avLst/>
                <a:gdLst>
                  <a:gd name="T0" fmla="*/ 6 w 6"/>
                  <a:gd name="T1" fmla="*/ 4 h 33"/>
                  <a:gd name="T2" fmla="*/ 6 w 6"/>
                  <a:gd name="T3" fmla="*/ 3 h 33"/>
                  <a:gd name="T4" fmla="*/ 6 w 6"/>
                  <a:gd name="T5" fmla="*/ 2 h 33"/>
                  <a:gd name="T6" fmla="*/ 5 w 6"/>
                  <a:gd name="T7" fmla="*/ 0 h 33"/>
                  <a:gd name="T8" fmla="*/ 4 w 6"/>
                  <a:gd name="T9" fmla="*/ 0 h 33"/>
                  <a:gd name="T10" fmla="*/ 3 w 6"/>
                  <a:gd name="T11" fmla="*/ 0 h 33"/>
                  <a:gd name="T12" fmla="*/ 2 w 6"/>
                  <a:gd name="T13" fmla="*/ 0 h 33"/>
                  <a:gd name="T14" fmla="*/ 1 w 6"/>
                  <a:gd name="T15" fmla="*/ 2 h 33"/>
                  <a:gd name="T16" fmla="*/ 0 w 6"/>
                  <a:gd name="T17" fmla="*/ 3 h 33"/>
                  <a:gd name="T18" fmla="*/ 0 w 6"/>
                  <a:gd name="T19" fmla="*/ 28 h 33"/>
                  <a:gd name="T20" fmla="*/ 0 w 6"/>
                  <a:gd name="T21" fmla="*/ 29 h 33"/>
                  <a:gd name="T22" fmla="*/ 1 w 6"/>
                  <a:gd name="T23" fmla="*/ 30 h 33"/>
                  <a:gd name="T24" fmla="*/ 2 w 6"/>
                  <a:gd name="T25" fmla="*/ 31 h 33"/>
                  <a:gd name="T26" fmla="*/ 3 w 6"/>
                  <a:gd name="T27" fmla="*/ 33 h 33"/>
                  <a:gd name="T28" fmla="*/ 4 w 6"/>
                  <a:gd name="T29" fmla="*/ 33 h 33"/>
                  <a:gd name="T30" fmla="*/ 5 w 6"/>
                  <a:gd name="T31" fmla="*/ 31 h 33"/>
                  <a:gd name="T32" fmla="*/ 6 w 6"/>
                  <a:gd name="T33" fmla="*/ 30 h 33"/>
                  <a:gd name="T34" fmla="*/ 6 w 6"/>
                  <a:gd name="T35" fmla="*/ 29 h 33"/>
                  <a:gd name="T36" fmla="*/ 6 w 6"/>
                  <a:gd name="T37" fmla="*/ 4 h 3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3"/>
                  <a:gd name="T59" fmla="*/ 6 w 6"/>
                  <a:gd name="T60" fmla="*/ 33 h 3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3">
                    <a:moveTo>
                      <a:pt x="6" y="4"/>
                    </a:moveTo>
                    <a:lnTo>
                      <a:pt x="6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3"/>
                    </a:lnTo>
                    <a:lnTo>
                      <a:pt x="4" y="33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05" name="Freeform 418"/>
              <p:cNvSpPr>
                <a:spLocks/>
              </p:cNvSpPr>
              <p:nvPr/>
            </p:nvSpPr>
            <p:spPr bwMode="auto">
              <a:xfrm>
                <a:off x="2986" y="2987"/>
                <a:ext cx="6" cy="32"/>
              </a:xfrm>
              <a:custGeom>
                <a:avLst/>
                <a:gdLst>
                  <a:gd name="T0" fmla="*/ 6 w 6"/>
                  <a:gd name="T1" fmla="*/ 4 h 32"/>
                  <a:gd name="T2" fmla="*/ 6 w 6"/>
                  <a:gd name="T3" fmla="*/ 3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3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4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4"/>
                    </a:moveTo>
                    <a:lnTo>
                      <a:pt x="6" y="3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06" name="Freeform 419"/>
              <p:cNvSpPr>
                <a:spLocks/>
              </p:cNvSpPr>
              <p:nvPr/>
            </p:nvSpPr>
            <p:spPr bwMode="auto">
              <a:xfrm>
                <a:off x="2986" y="3032"/>
                <a:ext cx="6" cy="32"/>
              </a:xfrm>
              <a:custGeom>
                <a:avLst/>
                <a:gdLst>
                  <a:gd name="T0" fmla="*/ 6 w 6"/>
                  <a:gd name="T1" fmla="*/ 4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4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4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07" name="Freeform 420"/>
              <p:cNvSpPr>
                <a:spLocks/>
              </p:cNvSpPr>
              <p:nvPr/>
            </p:nvSpPr>
            <p:spPr bwMode="auto">
              <a:xfrm>
                <a:off x="2986" y="3077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08" name="Freeform 421"/>
              <p:cNvSpPr>
                <a:spLocks/>
              </p:cNvSpPr>
              <p:nvPr/>
            </p:nvSpPr>
            <p:spPr bwMode="auto">
              <a:xfrm>
                <a:off x="2986" y="3122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09" name="Freeform 422"/>
              <p:cNvSpPr>
                <a:spLocks/>
              </p:cNvSpPr>
              <p:nvPr/>
            </p:nvSpPr>
            <p:spPr bwMode="auto">
              <a:xfrm>
                <a:off x="2986" y="3167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10" name="Freeform 423"/>
              <p:cNvSpPr>
                <a:spLocks/>
              </p:cNvSpPr>
              <p:nvPr/>
            </p:nvSpPr>
            <p:spPr bwMode="auto">
              <a:xfrm>
                <a:off x="2986" y="3212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11" name="Freeform 424"/>
              <p:cNvSpPr>
                <a:spLocks/>
              </p:cNvSpPr>
              <p:nvPr/>
            </p:nvSpPr>
            <p:spPr bwMode="auto">
              <a:xfrm>
                <a:off x="2986" y="3257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12" name="Freeform 425"/>
              <p:cNvSpPr>
                <a:spLocks/>
              </p:cNvSpPr>
              <p:nvPr/>
            </p:nvSpPr>
            <p:spPr bwMode="auto">
              <a:xfrm>
                <a:off x="2986" y="3302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13" name="Freeform 426"/>
              <p:cNvSpPr>
                <a:spLocks/>
              </p:cNvSpPr>
              <p:nvPr/>
            </p:nvSpPr>
            <p:spPr bwMode="auto">
              <a:xfrm>
                <a:off x="2986" y="3347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14" name="Freeform 427"/>
              <p:cNvSpPr>
                <a:spLocks/>
              </p:cNvSpPr>
              <p:nvPr/>
            </p:nvSpPr>
            <p:spPr bwMode="auto">
              <a:xfrm>
                <a:off x="2986" y="3392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7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7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15" name="Freeform 428"/>
              <p:cNvSpPr>
                <a:spLocks/>
              </p:cNvSpPr>
              <p:nvPr/>
            </p:nvSpPr>
            <p:spPr bwMode="auto">
              <a:xfrm>
                <a:off x="2986" y="3437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7 h 32"/>
                  <a:gd name="T20" fmla="*/ 0 w 6"/>
                  <a:gd name="T21" fmla="*/ 28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8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7"/>
                    </a:lnTo>
                    <a:lnTo>
                      <a:pt x="0" y="28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8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16" name="Freeform 429"/>
              <p:cNvSpPr>
                <a:spLocks/>
              </p:cNvSpPr>
              <p:nvPr/>
            </p:nvSpPr>
            <p:spPr bwMode="auto">
              <a:xfrm>
                <a:off x="2986" y="3481"/>
                <a:ext cx="6" cy="33"/>
              </a:xfrm>
              <a:custGeom>
                <a:avLst/>
                <a:gdLst>
                  <a:gd name="T0" fmla="*/ 6 w 6"/>
                  <a:gd name="T1" fmla="*/ 4 h 33"/>
                  <a:gd name="T2" fmla="*/ 6 w 6"/>
                  <a:gd name="T3" fmla="*/ 3 h 33"/>
                  <a:gd name="T4" fmla="*/ 6 w 6"/>
                  <a:gd name="T5" fmla="*/ 2 h 33"/>
                  <a:gd name="T6" fmla="*/ 5 w 6"/>
                  <a:gd name="T7" fmla="*/ 0 h 33"/>
                  <a:gd name="T8" fmla="*/ 4 w 6"/>
                  <a:gd name="T9" fmla="*/ 0 h 33"/>
                  <a:gd name="T10" fmla="*/ 3 w 6"/>
                  <a:gd name="T11" fmla="*/ 0 h 33"/>
                  <a:gd name="T12" fmla="*/ 2 w 6"/>
                  <a:gd name="T13" fmla="*/ 0 h 33"/>
                  <a:gd name="T14" fmla="*/ 1 w 6"/>
                  <a:gd name="T15" fmla="*/ 2 h 33"/>
                  <a:gd name="T16" fmla="*/ 0 w 6"/>
                  <a:gd name="T17" fmla="*/ 3 h 33"/>
                  <a:gd name="T18" fmla="*/ 0 w 6"/>
                  <a:gd name="T19" fmla="*/ 28 h 33"/>
                  <a:gd name="T20" fmla="*/ 0 w 6"/>
                  <a:gd name="T21" fmla="*/ 29 h 33"/>
                  <a:gd name="T22" fmla="*/ 1 w 6"/>
                  <a:gd name="T23" fmla="*/ 30 h 33"/>
                  <a:gd name="T24" fmla="*/ 2 w 6"/>
                  <a:gd name="T25" fmla="*/ 32 h 33"/>
                  <a:gd name="T26" fmla="*/ 3 w 6"/>
                  <a:gd name="T27" fmla="*/ 33 h 33"/>
                  <a:gd name="T28" fmla="*/ 4 w 6"/>
                  <a:gd name="T29" fmla="*/ 33 h 33"/>
                  <a:gd name="T30" fmla="*/ 5 w 6"/>
                  <a:gd name="T31" fmla="*/ 32 h 33"/>
                  <a:gd name="T32" fmla="*/ 6 w 6"/>
                  <a:gd name="T33" fmla="*/ 30 h 33"/>
                  <a:gd name="T34" fmla="*/ 6 w 6"/>
                  <a:gd name="T35" fmla="*/ 29 h 33"/>
                  <a:gd name="T36" fmla="*/ 6 w 6"/>
                  <a:gd name="T37" fmla="*/ 4 h 3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3"/>
                  <a:gd name="T59" fmla="*/ 6 w 6"/>
                  <a:gd name="T60" fmla="*/ 33 h 3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3">
                    <a:moveTo>
                      <a:pt x="6" y="4"/>
                    </a:moveTo>
                    <a:lnTo>
                      <a:pt x="6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2"/>
                    </a:lnTo>
                    <a:lnTo>
                      <a:pt x="3" y="33"/>
                    </a:lnTo>
                    <a:lnTo>
                      <a:pt x="4" y="33"/>
                    </a:lnTo>
                    <a:lnTo>
                      <a:pt x="5" y="32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17" name="Freeform 430"/>
              <p:cNvSpPr>
                <a:spLocks/>
              </p:cNvSpPr>
              <p:nvPr/>
            </p:nvSpPr>
            <p:spPr bwMode="auto">
              <a:xfrm>
                <a:off x="2986" y="3526"/>
                <a:ext cx="6" cy="32"/>
              </a:xfrm>
              <a:custGeom>
                <a:avLst/>
                <a:gdLst>
                  <a:gd name="T0" fmla="*/ 6 w 6"/>
                  <a:gd name="T1" fmla="*/ 4 h 32"/>
                  <a:gd name="T2" fmla="*/ 6 w 6"/>
                  <a:gd name="T3" fmla="*/ 3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3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4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4"/>
                    </a:moveTo>
                    <a:lnTo>
                      <a:pt x="6" y="3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18" name="Freeform 431"/>
              <p:cNvSpPr>
                <a:spLocks/>
              </p:cNvSpPr>
              <p:nvPr/>
            </p:nvSpPr>
            <p:spPr bwMode="auto">
              <a:xfrm>
                <a:off x="2986" y="3571"/>
                <a:ext cx="6" cy="32"/>
              </a:xfrm>
              <a:custGeom>
                <a:avLst/>
                <a:gdLst>
                  <a:gd name="T0" fmla="*/ 6 w 6"/>
                  <a:gd name="T1" fmla="*/ 4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4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4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19" name="Freeform 432"/>
              <p:cNvSpPr>
                <a:spLocks/>
              </p:cNvSpPr>
              <p:nvPr/>
            </p:nvSpPr>
            <p:spPr bwMode="auto">
              <a:xfrm>
                <a:off x="2986" y="3616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20" name="Freeform 433"/>
              <p:cNvSpPr>
                <a:spLocks/>
              </p:cNvSpPr>
              <p:nvPr/>
            </p:nvSpPr>
            <p:spPr bwMode="auto">
              <a:xfrm>
                <a:off x="2986" y="3661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21" name="Freeform 434"/>
              <p:cNvSpPr>
                <a:spLocks/>
              </p:cNvSpPr>
              <p:nvPr/>
            </p:nvSpPr>
            <p:spPr bwMode="auto">
              <a:xfrm>
                <a:off x="2986" y="3706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22" name="Freeform 435"/>
              <p:cNvSpPr>
                <a:spLocks/>
              </p:cNvSpPr>
              <p:nvPr/>
            </p:nvSpPr>
            <p:spPr bwMode="auto">
              <a:xfrm>
                <a:off x="2986" y="3751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23" name="Freeform 436"/>
              <p:cNvSpPr>
                <a:spLocks/>
              </p:cNvSpPr>
              <p:nvPr/>
            </p:nvSpPr>
            <p:spPr bwMode="auto">
              <a:xfrm>
                <a:off x="2986" y="3796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24" name="Freeform 437"/>
              <p:cNvSpPr>
                <a:spLocks/>
              </p:cNvSpPr>
              <p:nvPr/>
            </p:nvSpPr>
            <p:spPr bwMode="auto">
              <a:xfrm>
                <a:off x="2986" y="3841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25" name="Freeform 438"/>
              <p:cNvSpPr>
                <a:spLocks/>
              </p:cNvSpPr>
              <p:nvPr/>
            </p:nvSpPr>
            <p:spPr bwMode="auto">
              <a:xfrm>
                <a:off x="2986" y="3886"/>
                <a:ext cx="6" cy="32"/>
              </a:xfrm>
              <a:custGeom>
                <a:avLst/>
                <a:gdLst>
                  <a:gd name="T0" fmla="*/ 6 w 6"/>
                  <a:gd name="T1" fmla="*/ 3 h 32"/>
                  <a:gd name="T2" fmla="*/ 6 w 6"/>
                  <a:gd name="T3" fmla="*/ 2 h 32"/>
                  <a:gd name="T4" fmla="*/ 6 w 6"/>
                  <a:gd name="T5" fmla="*/ 1 h 32"/>
                  <a:gd name="T6" fmla="*/ 5 w 6"/>
                  <a:gd name="T7" fmla="*/ 0 h 32"/>
                  <a:gd name="T8" fmla="*/ 4 w 6"/>
                  <a:gd name="T9" fmla="*/ 0 h 32"/>
                  <a:gd name="T10" fmla="*/ 3 w 6"/>
                  <a:gd name="T11" fmla="*/ 0 h 32"/>
                  <a:gd name="T12" fmla="*/ 2 w 6"/>
                  <a:gd name="T13" fmla="*/ 0 h 32"/>
                  <a:gd name="T14" fmla="*/ 1 w 6"/>
                  <a:gd name="T15" fmla="*/ 1 h 32"/>
                  <a:gd name="T16" fmla="*/ 0 w 6"/>
                  <a:gd name="T17" fmla="*/ 2 h 32"/>
                  <a:gd name="T18" fmla="*/ 0 w 6"/>
                  <a:gd name="T19" fmla="*/ 28 h 32"/>
                  <a:gd name="T20" fmla="*/ 0 w 6"/>
                  <a:gd name="T21" fmla="*/ 29 h 32"/>
                  <a:gd name="T22" fmla="*/ 1 w 6"/>
                  <a:gd name="T23" fmla="*/ 30 h 32"/>
                  <a:gd name="T24" fmla="*/ 2 w 6"/>
                  <a:gd name="T25" fmla="*/ 31 h 32"/>
                  <a:gd name="T26" fmla="*/ 3 w 6"/>
                  <a:gd name="T27" fmla="*/ 32 h 32"/>
                  <a:gd name="T28" fmla="*/ 4 w 6"/>
                  <a:gd name="T29" fmla="*/ 32 h 32"/>
                  <a:gd name="T30" fmla="*/ 5 w 6"/>
                  <a:gd name="T31" fmla="*/ 31 h 32"/>
                  <a:gd name="T32" fmla="*/ 6 w 6"/>
                  <a:gd name="T33" fmla="*/ 30 h 32"/>
                  <a:gd name="T34" fmla="*/ 6 w 6"/>
                  <a:gd name="T35" fmla="*/ 29 h 32"/>
                  <a:gd name="T36" fmla="*/ 6 w 6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"/>
                  <a:gd name="T58" fmla="*/ 0 h 32"/>
                  <a:gd name="T59" fmla="*/ 6 w 6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" h="32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6" y="29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26" name="Freeform 439"/>
              <p:cNvSpPr>
                <a:spLocks/>
              </p:cNvSpPr>
              <p:nvPr/>
            </p:nvSpPr>
            <p:spPr bwMode="auto">
              <a:xfrm>
                <a:off x="2986" y="3931"/>
                <a:ext cx="11" cy="31"/>
              </a:xfrm>
              <a:custGeom>
                <a:avLst/>
                <a:gdLst>
                  <a:gd name="T0" fmla="*/ 6 w 11"/>
                  <a:gd name="T1" fmla="*/ 3 h 31"/>
                  <a:gd name="T2" fmla="*/ 6 w 11"/>
                  <a:gd name="T3" fmla="*/ 2 h 31"/>
                  <a:gd name="T4" fmla="*/ 6 w 11"/>
                  <a:gd name="T5" fmla="*/ 1 h 31"/>
                  <a:gd name="T6" fmla="*/ 5 w 11"/>
                  <a:gd name="T7" fmla="*/ 0 h 31"/>
                  <a:gd name="T8" fmla="*/ 4 w 11"/>
                  <a:gd name="T9" fmla="*/ 0 h 31"/>
                  <a:gd name="T10" fmla="*/ 3 w 11"/>
                  <a:gd name="T11" fmla="*/ 0 h 31"/>
                  <a:gd name="T12" fmla="*/ 2 w 11"/>
                  <a:gd name="T13" fmla="*/ 0 h 31"/>
                  <a:gd name="T14" fmla="*/ 1 w 11"/>
                  <a:gd name="T15" fmla="*/ 1 h 31"/>
                  <a:gd name="T16" fmla="*/ 0 w 11"/>
                  <a:gd name="T17" fmla="*/ 2 h 31"/>
                  <a:gd name="T18" fmla="*/ 1 w 11"/>
                  <a:gd name="T19" fmla="*/ 6 h 31"/>
                  <a:gd name="T20" fmla="*/ 1 w 11"/>
                  <a:gd name="T21" fmla="*/ 7 h 31"/>
                  <a:gd name="T22" fmla="*/ 3 w 11"/>
                  <a:gd name="T23" fmla="*/ 21 h 31"/>
                  <a:gd name="T24" fmla="*/ 4 w 11"/>
                  <a:gd name="T25" fmla="*/ 29 h 31"/>
                  <a:gd name="T26" fmla="*/ 5 w 11"/>
                  <a:gd name="T27" fmla="*/ 30 h 31"/>
                  <a:gd name="T28" fmla="*/ 6 w 11"/>
                  <a:gd name="T29" fmla="*/ 31 h 31"/>
                  <a:gd name="T30" fmla="*/ 8 w 11"/>
                  <a:gd name="T31" fmla="*/ 31 h 31"/>
                  <a:gd name="T32" fmla="*/ 9 w 11"/>
                  <a:gd name="T33" fmla="*/ 31 h 31"/>
                  <a:gd name="T34" fmla="*/ 10 w 11"/>
                  <a:gd name="T35" fmla="*/ 31 h 31"/>
                  <a:gd name="T36" fmla="*/ 11 w 11"/>
                  <a:gd name="T37" fmla="*/ 30 h 31"/>
                  <a:gd name="T38" fmla="*/ 11 w 11"/>
                  <a:gd name="T39" fmla="*/ 29 h 31"/>
                  <a:gd name="T40" fmla="*/ 11 w 11"/>
                  <a:gd name="T41" fmla="*/ 27 h 31"/>
                  <a:gd name="T42" fmla="*/ 10 w 11"/>
                  <a:gd name="T43" fmla="*/ 20 h 31"/>
                  <a:gd name="T44" fmla="*/ 8 w 11"/>
                  <a:gd name="T45" fmla="*/ 6 h 31"/>
                  <a:gd name="T46" fmla="*/ 4 w 11"/>
                  <a:gd name="T47" fmla="*/ 7 h 31"/>
                  <a:gd name="T48" fmla="*/ 8 w 11"/>
                  <a:gd name="T49" fmla="*/ 7 h 31"/>
                  <a:gd name="T50" fmla="*/ 6 w 11"/>
                  <a:gd name="T51" fmla="*/ 3 h 3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1"/>
                  <a:gd name="T79" fmla="*/ 0 h 31"/>
                  <a:gd name="T80" fmla="*/ 11 w 11"/>
                  <a:gd name="T81" fmla="*/ 31 h 31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1" h="31">
                    <a:moveTo>
                      <a:pt x="6" y="3"/>
                    </a:move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3" y="21"/>
                    </a:lnTo>
                    <a:lnTo>
                      <a:pt x="4" y="29"/>
                    </a:lnTo>
                    <a:lnTo>
                      <a:pt x="5" y="30"/>
                    </a:lnTo>
                    <a:lnTo>
                      <a:pt x="6" y="31"/>
                    </a:lnTo>
                    <a:lnTo>
                      <a:pt x="8" y="31"/>
                    </a:lnTo>
                    <a:lnTo>
                      <a:pt x="9" y="31"/>
                    </a:lnTo>
                    <a:lnTo>
                      <a:pt x="10" y="31"/>
                    </a:lnTo>
                    <a:lnTo>
                      <a:pt x="11" y="30"/>
                    </a:lnTo>
                    <a:lnTo>
                      <a:pt x="11" y="29"/>
                    </a:lnTo>
                    <a:lnTo>
                      <a:pt x="11" y="27"/>
                    </a:lnTo>
                    <a:lnTo>
                      <a:pt x="10" y="20"/>
                    </a:lnTo>
                    <a:lnTo>
                      <a:pt x="8" y="6"/>
                    </a:lnTo>
                    <a:lnTo>
                      <a:pt x="4" y="7"/>
                    </a:lnTo>
                    <a:lnTo>
                      <a:pt x="8" y="7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27" name="Freeform 440"/>
              <p:cNvSpPr>
                <a:spLocks/>
              </p:cNvSpPr>
              <p:nvPr/>
            </p:nvSpPr>
            <p:spPr bwMode="auto">
              <a:xfrm>
                <a:off x="2997" y="3973"/>
                <a:ext cx="20" cy="29"/>
              </a:xfrm>
              <a:custGeom>
                <a:avLst/>
                <a:gdLst>
                  <a:gd name="T0" fmla="*/ 7 w 20"/>
                  <a:gd name="T1" fmla="*/ 4 h 29"/>
                  <a:gd name="T2" fmla="*/ 7 w 20"/>
                  <a:gd name="T3" fmla="*/ 3 h 29"/>
                  <a:gd name="T4" fmla="*/ 5 w 20"/>
                  <a:gd name="T5" fmla="*/ 2 h 29"/>
                  <a:gd name="T6" fmla="*/ 4 w 20"/>
                  <a:gd name="T7" fmla="*/ 0 h 29"/>
                  <a:gd name="T8" fmla="*/ 3 w 20"/>
                  <a:gd name="T9" fmla="*/ 0 h 29"/>
                  <a:gd name="T10" fmla="*/ 2 w 20"/>
                  <a:gd name="T11" fmla="*/ 2 h 29"/>
                  <a:gd name="T12" fmla="*/ 1 w 20"/>
                  <a:gd name="T13" fmla="*/ 3 h 29"/>
                  <a:gd name="T14" fmla="*/ 0 w 20"/>
                  <a:gd name="T15" fmla="*/ 4 h 29"/>
                  <a:gd name="T16" fmla="*/ 0 w 20"/>
                  <a:gd name="T17" fmla="*/ 5 h 29"/>
                  <a:gd name="T18" fmla="*/ 5 w 20"/>
                  <a:gd name="T19" fmla="*/ 15 h 29"/>
                  <a:gd name="T20" fmla="*/ 7 w 20"/>
                  <a:gd name="T21" fmla="*/ 16 h 29"/>
                  <a:gd name="T22" fmla="*/ 13 w 20"/>
                  <a:gd name="T23" fmla="*/ 27 h 29"/>
                  <a:gd name="T24" fmla="*/ 13 w 20"/>
                  <a:gd name="T25" fmla="*/ 28 h 29"/>
                  <a:gd name="T26" fmla="*/ 14 w 20"/>
                  <a:gd name="T27" fmla="*/ 29 h 29"/>
                  <a:gd name="T28" fmla="*/ 16 w 20"/>
                  <a:gd name="T29" fmla="*/ 29 h 29"/>
                  <a:gd name="T30" fmla="*/ 17 w 20"/>
                  <a:gd name="T31" fmla="*/ 29 h 29"/>
                  <a:gd name="T32" fmla="*/ 18 w 20"/>
                  <a:gd name="T33" fmla="*/ 29 h 29"/>
                  <a:gd name="T34" fmla="*/ 19 w 20"/>
                  <a:gd name="T35" fmla="*/ 28 h 29"/>
                  <a:gd name="T36" fmla="*/ 20 w 20"/>
                  <a:gd name="T37" fmla="*/ 27 h 29"/>
                  <a:gd name="T38" fmla="*/ 20 w 20"/>
                  <a:gd name="T39" fmla="*/ 26 h 29"/>
                  <a:gd name="T40" fmla="*/ 19 w 20"/>
                  <a:gd name="T41" fmla="*/ 25 h 29"/>
                  <a:gd name="T42" fmla="*/ 19 w 20"/>
                  <a:gd name="T43" fmla="*/ 24 h 29"/>
                  <a:gd name="T44" fmla="*/ 12 w 20"/>
                  <a:gd name="T45" fmla="*/ 13 h 29"/>
                  <a:gd name="T46" fmla="*/ 9 w 20"/>
                  <a:gd name="T47" fmla="*/ 15 h 29"/>
                  <a:gd name="T48" fmla="*/ 12 w 20"/>
                  <a:gd name="T49" fmla="*/ 14 h 29"/>
                  <a:gd name="T50" fmla="*/ 7 w 20"/>
                  <a:gd name="T51" fmla="*/ 4 h 2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0"/>
                  <a:gd name="T79" fmla="*/ 0 h 29"/>
                  <a:gd name="T80" fmla="*/ 20 w 20"/>
                  <a:gd name="T81" fmla="*/ 29 h 29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0" h="29">
                    <a:moveTo>
                      <a:pt x="7" y="4"/>
                    </a:moveTo>
                    <a:lnTo>
                      <a:pt x="7" y="3"/>
                    </a:lnTo>
                    <a:lnTo>
                      <a:pt x="5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5" y="15"/>
                    </a:lnTo>
                    <a:lnTo>
                      <a:pt x="7" y="16"/>
                    </a:lnTo>
                    <a:lnTo>
                      <a:pt x="13" y="27"/>
                    </a:lnTo>
                    <a:lnTo>
                      <a:pt x="13" y="28"/>
                    </a:lnTo>
                    <a:lnTo>
                      <a:pt x="14" y="29"/>
                    </a:lnTo>
                    <a:lnTo>
                      <a:pt x="16" y="29"/>
                    </a:lnTo>
                    <a:lnTo>
                      <a:pt x="17" y="29"/>
                    </a:lnTo>
                    <a:lnTo>
                      <a:pt x="18" y="29"/>
                    </a:lnTo>
                    <a:lnTo>
                      <a:pt x="19" y="28"/>
                    </a:lnTo>
                    <a:lnTo>
                      <a:pt x="20" y="27"/>
                    </a:lnTo>
                    <a:lnTo>
                      <a:pt x="20" y="26"/>
                    </a:lnTo>
                    <a:lnTo>
                      <a:pt x="19" y="25"/>
                    </a:lnTo>
                    <a:lnTo>
                      <a:pt x="19" y="24"/>
                    </a:lnTo>
                    <a:lnTo>
                      <a:pt x="12" y="13"/>
                    </a:lnTo>
                    <a:lnTo>
                      <a:pt x="9" y="15"/>
                    </a:lnTo>
                    <a:lnTo>
                      <a:pt x="12" y="14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28" name="Freeform 441"/>
              <p:cNvSpPr>
                <a:spLocks/>
              </p:cNvSpPr>
              <p:nvPr/>
            </p:nvSpPr>
            <p:spPr bwMode="auto">
              <a:xfrm>
                <a:off x="3023" y="4011"/>
                <a:ext cx="26" cy="23"/>
              </a:xfrm>
              <a:custGeom>
                <a:avLst/>
                <a:gdLst>
                  <a:gd name="T0" fmla="*/ 6 w 26"/>
                  <a:gd name="T1" fmla="*/ 2 h 23"/>
                  <a:gd name="T2" fmla="*/ 5 w 26"/>
                  <a:gd name="T3" fmla="*/ 1 h 23"/>
                  <a:gd name="T4" fmla="*/ 4 w 26"/>
                  <a:gd name="T5" fmla="*/ 0 h 23"/>
                  <a:gd name="T6" fmla="*/ 3 w 26"/>
                  <a:gd name="T7" fmla="*/ 0 h 23"/>
                  <a:gd name="T8" fmla="*/ 2 w 26"/>
                  <a:gd name="T9" fmla="*/ 1 h 23"/>
                  <a:gd name="T10" fmla="*/ 1 w 26"/>
                  <a:gd name="T11" fmla="*/ 2 h 23"/>
                  <a:gd name="T12" fmla="*/ 0 w 26"/>
                  <a:gd name="T13" fmla="*/ 3 h 23"/>
                  <a:gd name="T14" fmla="*/ 0 w 26"/>
                  <a:gd name="T15" fmla="*/ 4 h 23"/>
                  <a:gd name="T16" fmla="*/ 1 w 26"/>
                  <a:gd name="T17" fmla="*/ 5 h 23"/>
                  <a:gd name="T18" fmla="*/ 4 w 26"/>
                  <a:gd name="T19" fmla="*/ 10 h 23"/>
                  <a:gd name="T20" fmla="*/ 5 w 26"/>
                  <a:gd name="T21" fmla="*/ 11 h 23"/>
                  <a:gd name="T22" fmla="*/ 22 w 26"/>
                  <a:gd name="T23" fmla="*/ 23 h 23"/>
                  <a:gd name="T24" fmla="*/ 23 w 26"/>
                  <a:gd name="T25" fmla="*/ 23 h 23"/>
                  <a:gd name="T26" fmla="*/ 24 w 26"/>
                  <a:gd name="T27" fmla="*/ 23 h 23"/>
                  <a:gd name="T28" fmla="*/ 25 w 26"/>
                  <a:gd name="T29" fmla="*/ 23 h 23"/>
                  <a:gd name="T30" fmla="*/ 26 w 26"/>
                  <a:gd name="T31" fmla="*/ 22 h 23"/>
                  <a:gd name="T32" fmla="*/ 26 w 26"/>
                  <a:gd name="T33" fmla="*/ 21 h 23"/>
                  <a:gd name="T34" fmla="*/ 26 w 26"/>
                  <a:gd name="T35" fmla="*/ 20 h 23"/>
                  <a:gd name="T36" fmla="*/ 26 w 26"/>
                  <a:gd name="T37" fmla="*/ 19 h 23"/>
                  <a:gd name="T38" fmla="*/ 25 w 26"/>
                  <a:gd name="T39" fmla="*/ 18 h 23"/>
                  <a:gd name="T40" fmla="*/ 8 w 26"/>
                  <a:gd name="T41" fmla="*/ 5 h 23"/>
                  <a:gd name="T42" fmla="*/ 7 w 26"/>
                  <a:gd name="T43" fmla="*/ 7 h 23"/>
                  <a:gd name="T44" fmla="*/ 10 w 26"/>
                  <a:gd name="T45" fmla="*/ 6 h 23"/>
                  <a:gd name="T46" fmla="*/ 6 w 26"/>
                  <a:gd name="T47" fmla="*/ 2 h 2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6"/>
                  <a:gd name="T73" fmla="*/ 0 h 23"/>
                  <a:gd name="T74" fmla="*/ 26 w 26"/>
                  <a:gd name="T75" fmla="*/ 23 h 2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6" h="23">
                    <a:moveTo>
                      <a:pt x="6" y="2"/>
                    </a:moveTo>
                    <a:lnTo>
                      <a:pt x="5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4" y="10"/>
                    </a:lnTo>
                    <a:lnTo>
                      <a:pt x="5" y="11"/>
                    </a:lnTo>
                    <a:lnTo>
                      <a:pt x="22" y="23"/>
                    </a:lnTo>
                    <a:lnTo>
                      <a:pt x="23" y="23"/>
                    </a:lnTo>
                    <a:lnTo>
                      <a:pt x="24" y="23"/>
                    </a:lnTo>
                    <a:lnTo>
                      <a:pt x="25" y="23"/>
                    </a:lnTo>
                    <a:lnTo>
                      <a:pt x="26" y="22"/>
                    </a:lnTo>
                    <a:lnTo>
                      <a:pt x="26" y="21"/>
                    </a:lnTo>
                    <a:lnTo>
                      <a:pt x="26" y="20"/>
                    </a:lnTo>
                    <a:lnTo>
                      <a:pt x="26" y="19"/>
                    </a:lnTo>
                    <a:lnTo>
                      <a:pt x="25" y="18"/>
                    </a:lnTo>
                    <a:lnTo>
                      <a:pt x="8" y="5"/>
                    </a:lnTo>
                    <a:lnTo>
                      <a:pt x="7" y="7"/>
                    </a:lnTo>
                    <a:lnTo>
                      <a:pt x="10" y="6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29" name="Freeform 442"/>
              <p:cNvSpPr>
                <a:spLocks/>
              </p:cNvSpPr>
              <p:nvPr/>
            </p:nvSpPr>
            <p:spPr bwMode="auto">
              <a:xfrm>
                <a:off x="3059" y="4039"/>
                <a:ext cx="32" cy="16"/>
              </a:xfrm>
              <a:custGeom>
                <a:avLst/>
                <a:gdLst>
                  <a:gd name="T0" fmla="*/ 5 w 32"/>
                  <a:gd name="T1" fmla="*/ 0 h 16"/>
                  <a:gd name="T2" fmla="*/ 4 w 32"/>
                  <a:gd name="T3" fmla="*/ 0 h 16"/>
                  <a:gd name="T4" fmla="*/ 3 w 32"/>
                  <a:gd name="T5" fmla="*/ 1 h 16"/>
                  <a:gd name="T6" fmla="*/ 1 w 32"/>
                  <a:gd name="T7" fmla="*/ 2 h 16"/>
                  <a:gd name="T8" fmla="*/ 0 w 32"/>
                  <a:gd name="T9" fmla="*/ 3 h 16"/>
                  <a:gd name="T10" fmla="*/ 0 w 32"/>
                  <a:gd name="T11" fmla="*/ 4 h 16"/>
                  <a:gd name="T12" fmla="*/ 1 w 32"/>
                  <a:gd name="T13" fmla="*/ 5 h 16"/>
                  <a:gd name="T14" fmla="*/ 3 w 32"/>
                  <a:gd name="T15" fmla="*/ 6 h 16"/>
                  <a:gd name="T16" fmla="*/ 4 w 32"/>
                  <a:gd name="T17" fmla="*/ 6 h 16"/>
                  <a:gd name="T18" fmla="*/ 15 w 32"/>
                  <a:gd name="T19" fmla="*/ 11 h 16"/>
                  <a:gd name="T20" fmla="*/ 27 w 32"/>
                  <a:gd name="T21" fmla="*/ 16 h 16"/>
                  <a:gd name="T22" fmla="*/ 28 w 32"/>
                  <a:gd name="T23" fmla="*/ 16 h 16"/>
                  <a:gd name="T24" fmla="*/ 29 w 32"/>
                  <a:gd name="T25" fmla="*/ 16 h 16"/>
                  <a:gd name="T26" fmla="*/ 30 w 32"/>
                  <a:gd name="T27" fmla="*/ 16 h 16"/>
                  <a:gd name="T28" fmla="*/ 32 w 32"/>
                  <a:gd name="T29" fmla="*/ 15 h 16"/>
                  <a:gd name="T30" fmla="*/ 32 w 32"/>
                  <a:gd name="T31" fmla="*/ 14 h 16"/>
                  <a:gd name="T32" fmla="*/ 32 w 32"/>
                  <a:gd name="T33" fmla="*/ 13 h 16"/>
                  <a:gd name="T34" fmla="*/ 32 w 32"/>
                  <a:gd name="T35" fmla="*/ 11 h 16"/>
                  <a:gd name="T36" fmla="*/ 30 w 32"/>
                  <a:gd name="T37" fmla="*/ 10 h 16"/>
                  <a:gd name="T38" fmla="*/ 29 w 32"/>
                  <a:gd name="T39" fmla="*/ 9 h 16"/>
                  <a:gd name="T40" fmla="*/ 28 w 32"/>
                  <a:gd name="T41" fmla="*/ 9 h 16"/>
                  <a:gd name="T42" fmla="*/ 16 w 32"/>
                  <a:gd name="T43" fmla="*/ 5 h 16"/>
                  <a:gd name="T44" fmla="*/ 5 w 32"/>
                  <a:gd name="T45" fmla="*/ 0 h 1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2"/>
                  <a:gd name="T70" fmla="*/ 0 h 16"/>
                  <a:gd name="T71" fmla="*/ 32 w 32"/>
                  <a:gd name="T72" fmla="*/ 16 h 1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2" h="16">
                    <a:moveTo>
                      <a:pt x="5" y="0"/>
                    </a:moveTo>
                    <a:lnTo>
                      <a:pt x="4" y="0"/>
                    </a:lnTo>
                    <a:lnTo>
                      <a:pt x="3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15" y="11"/>
                    </a:lnTo>
                    <a:lnTo>
                      <a:pt x="27" y="16"/>
                    </a:lnTo>
                    <a:lnTo>
                      <a:pt x="28" y="16"/>
                    </a:lnTo>
                    <a:lnTo>
                      <a:pt x="29" y="16"/>
                    </a:lnTo>
                    <a:lnTo>
                      <a:pt x="30" y="16"/>
                    </a:lnTo>
                    <a:lnTo>
                      <a:pt x="32" y="15"/>
                    </a:lnTo>
                    <a:lnTo>
                      <a:pt x="32" y="14"/>
                    </a:lnTo>
                    <a:lnTo>
                      <a:pt x="32" y="13"/>
                    </a:lnTo>
                    <a:lnTo>
                      <a:pt x="32" y="11"/>
                    </a:lnTo>
                    <a:lnTo>
                      <a:pt x="30" y="10"/>
                    </a:lnTo>
                    <a:lnTo>
                      <a:pt x="29" y="9"/>
                    </a:lnTo>
                    <a:lnTo>
                      <a:pt x="28" y="9"/>
                    </a:lnTo>
                    <a:lnTo>
                      <a:pt x="16" y="5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30" name="Freeform 443"/>
              <p:cNvSpPr>
                <a:spLocks/>
              </p:cNvSpPr>
              <p:nvPr/>
            </p:nvSpPr>
            <p:spPr bwMode="auto">
              <a:xfrm>
                <a:off x="3104" y="4053"/>
                <a:ext cx="33" cy="8"/>
              </a:xfrm>
              <a:custGeom>
                <a:avLst/>
                <a:gdLst>
                  <a:gd name="T0" fmla="*/ 3 w 33"/>
                  <a:gd name="T1" fmla="*/ 0 h 8"/>
                  <a:gd name="T2" fmla="*/ 2 w 33"/>
                  <a:gd name="T3" fmla="*/ 0 h 8"/>
                  <a:gd name="T4" fmla="*/ 1 w 33"/>
                  <a:gd name="T5" fmla="*/ 1 h 8"/>
                  <a:gd name="T6" fmla="*/ 0 w 33"/>
                  <a:gd name="T7" fmla="*/ 2 h 8"/>
                  <a:gd name="T8" fmla="*/ 0 w 33"/>
                  <a:gd name="T9" fmla="*/ 3 h 8"/>
                  <a:gd name="T10" fmla="*/ 0 w 33"/>
                  <a:gd name="T11" fmla="*/ 4 h 8"/>
                  <a:gd name="T12" fmla="*/ 0 w 33"/>
                  <a:gd name="T13" fmla="*/ 5 h 8"/>
                  <a:gd name="T14" fmla="*/ 1 w 33"/>
                  <a:gd name="T15" fmla="*/ 6 h 8"/>
                  <a:gd name="T16" fmla="*/ 2 w 33"/>
                  <a:gd name="T17" fmla="*/ 6 h 8"/>
                  <a:gd name="T18" fmla="*/ 10 w 33"/>
                  <a:gd name="T19" fmla="*/ 7 h 8"/>
                  <a:gd name="T20" fmla="*/ 24 w 33"/>
                  <a:gd name="T21" fmla="*/ 8 h 8"/>
                  <a:gd name="T22" fmla="*/ 29 w 33"/>
                  <a:gd name="T23" fmla="*/ 8 h 8"/>
                  <a:gd name="T24" fmla="*/ 30 w 33"/>
                  <a:gd name="T25" fmla="*/ 8 h 8"/>
                  <a:gd name="T26" fmla="*/ 31 w 33"/>
                  <a:gd name="T27" fmla="*/ 8 h 8"/>
                  <a:gd name="T28" fmla="*/ 32 w 33"/>
                  <a:gd name="T29" fmla="*/ 7 h 8"/>
                  <a:gd name="T30" fmla="*/ 33 w 33"/>
                  <a:gd name="T31" fmla="*/ 6 h 8"/>
                  <a:gd name="T32" fmla="*/ 33 w 33"/>
                  <a:gd name="T33" fmla="*/ 5 h 8"/>
                  <a:gd name="T34" fmla="*/ 32 w 33"/>
                  <a:gd name="T35" fmla="*/ 4 h 8"/>
                  <a:gd name="T36" fmla="*/ 31 w 33"/>
                  <a:gd name="T37" fmla="*/ 3 h 8"/>
                  <a:gd name="T38" fmla="*/ 30 w 33"/>
                  <a:gd name="T39" fmla="*/ 2 h 8"/>
                  <a:gd name="T40" fmla="*/ 26 w 33"/>
                  <a:gd name="T41" fmla="*/ 2 h 8"/>
                  <a:gd name="T42" fmla="*/ 11 w 33"/>
                  <a:gd name="T43" fmla="*/ 1 h 8"/>
                  <a:gd name="T44" fmla="*/ 3 w 33"/>
                  <a:gd name="T45" fmla="*/ 0 h 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3"/>
                  <a:gd name="T70" fmla="*/ 0 h 8"/>
                  <a:gd name="T71" fmla="*/ 33 w 33"/>
                  <a:gd name="T72" fmla="*/ 8 h 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3" h="8">
                    <a:moveTo>
                      <a:pt x="3" y="0"/>
                    </a:move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10" y="7"/>
                    </a:lnTo>
                    <a:lnTo>
                      <a:pt x="24" y="8"/>
                    </a:lnTo>
                    <a:lnTo>
                      <a:pt x="29" y="8"/>
                    </a:lnTo>
                    <a:lnTo>
                      <a:pt x="30" y="8"/>
                    </a:lnTo>
                    <a:lnTo>
                      <a:pt x="31" y="8"/>
                    </a:lnTo>
                    <a:lnTo>
                      <a:pt x="32" y="7"/>
                    </a:lnTo>
                    <a:lnTo>
                      <a:pt x="33" y="6"/>
                    </a:lnTo>
                    <a:lnTo>
                      <a:pt x="33" y="5"/>
                    </a:lnTo>
                    <a:lnTo>
                      <a:pt x="32" y="4"/>
                    </a:lnTo>
                    <a:lnTo>
                      <a:pt x="31" y="3"/>
                    </a:lnTo>
                    <a:lnTo>
                      <a:pt x="30" y="2"/>
                    </a:lnTo>
                    <a:lnTo>
                      <a:pt x="26" y="2"/>
                    </a:lnTo>
                    <a:lnTo>
                      <a:pt x="11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31" name="Freeform 444"/>
              <p:cNvSpPr>
                <a:spLocks/>
              </p:cNvSpPr>
              <p:nvPr/>
            </p:nvSpPr>
            <p:spPr bwMode="auto">
              <a:xfrm>
                <a:off x="3151" y="4055"/>
                <a:ext cx="33" cy="6"/>
              </a:xfrm>
              <a:custGeom>
                <a:avLst/>
                <a:gdLst>
                  <a:gd name="T0" fmla="*/ 3 w 33"/>
                  <a:gd name="T1" fmla="*/ 0 h 6"/>
                  <a:gd name="T2" fmla="*/ 2 w 33"/>
                  <a:gd name="T3" fmla="*/ 0 h 6"/>
                  <a:gd name="T4" fmla="*/ 1 w 33"/>
                  <a:gd name="T5" fmla="*/ 1 h 6"/>
                  <a:gd name="T6" fmla="*/ 0 w 33"/>
                  <a:gd name="T7" fmla="*/ 2 h 6"/>
                  <a:gd name="T8" fmla="*/ 0 w 33"/>
                  <a:gd name="T9" fmla="*/ 3 h 6"/>
                  <a:gd name="T10" fmla="*/ 0 w 33"/>
                  <a:gd name="T11" fmla="*/ 4 h 6"/>
                  <a:gd name="T12" fmla="*/ 0 w 33"/>
                  <a:gd name="T13" fmla="*/ 5 h 6"/>
                  <a:gd name="T14" fmla="*/ 1 w 33"/>
                  <a:gd name="T15" fmla="*/ 6 h 6"/>
                  <a:gd name="T16" fmla="*/ 2 w 33"/>
                  <a:gd name="T17" fmla="*/ 6 h 6"/>
                  <a:gd name="T18" fmla="*/ 29 w 33"/>
                  <a:gd name="T19" fmla="*/ 6 h 6"/>
                  <a:gd name="T20" fmla="*/ 30 w 33"/>
                  <a:gd name="T21" fmla="*/ 6 h 6"/>
                  <a:gd name="T22" fmla="*/ 31 w 33"/>
                  <a:gd name="T23" fmla="*/ 6 h 6"/>
                  <a:gd name="T24" fmla="*/ 32 w 33"/>
                  <a:gd name="T25" fmla="*/ 5 h 6"/>
                  <a:gd name="T26" fmla="*/ 33 w 33"/>
                  <a:gd name="T27" fmla="*/ 4 h 6"/>
                  <a:gd name="T28" fmla="*/ 33 w 33"/>
                  <a:gd name="T29" fmla="*/ 3 h 6"/>
                  <a:gd name="T30" fmla="*/ 32 w 33"/>
                  <a:gd name="T31" fmla="*/ 2 h 6"/>
                  <a:gd name="T32" fmla="*/ 31 w 33"/>
                  <a:gd name="T33" fmla="*/ 1 h 6"/>
                  <a:gd name="T34" fmla="*/ 30 w 33"/>
                  <a:gd name="T35" fmla="*/ 0 h 6"/>
                  <a:gd name="T36" fmla="*/ 3 w 33"/>
                  <a:gd name="T37" fmla="*/ 0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3"/>
                  <a:gd name="T58" fmla="*/ 0 h 6"/>
                  <a:gd name="T59" fmla="*/ 33 w 33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3" h="6">
                    <a:moveTo>
                      <a:pt x="3" y="0"/>
                    </a:move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29" y="6"/>
                    </a:lnTo>
                    <a:lnTo>
                      <a:pt x="30" y="6"/>
                    </a:lnTo>
                    <a:lnTo>
                      <a:pt x="31" y="6"/>
                    </a:lnTo>
                    <a:lnTo>
                      <a:pt x="32" y="5"/>
                    </a:lnTo>
                    <a:lnTo>
                      <a:pt x="33" y="4"/>
                    </a:lnTo>
                    <a:lnTo>
                      <a:pt x="33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32" name="Freeform 445"/>
              <p:cNvSpPr>
                <a:spLocks/>
              </p:cNvSpPr>
              <p:nvPr/>
            </p:nvSpPr>
            <p:spPr bwMode="auto">
              <a:xfrm>
                <a:off x="3198" y="4055"/>
                <a:ext cx="33" cy="6"/>
              </a:xfrm>
              <a:custGeom>
                <a:avLst/>
                <a:gdLst>
                  <a:gd name="T0" fmla="*/ 3 w 33"/>
                  <a:gd name="T1" fmla="*/ 0 h 6"/>
                  <a:gd name="T2" fmla="*/ 2 w 33"/>
                  <a:gd name="T3" fmla="*/ 0 h 6"/>
                  <a:gd name="T4" fmla="*/ 1 w 33"/>
                  <a:gd name="T5" fmla="*/ 1 h 6"/>
                  <a:gd name="T6" fmla="*/ 0 w 33"/>
                  <a:gd name="T7" fmla="*/ 2 h 6"/>
                  <a:gd name="T8" fmla="*/ 0 w 33"/>
                  <a:gd name="T9" fmla="*/ 3 h 6"/>
                  <a:gd name="T10" fmla="*/ 0 w 33"/>
                  <a:gd name="T11" fmla="*/ 4 h 6"/>
                  <a:gd name="T12" fmla="*/ 0 w 33"/>
                  <a:gd name="T13" fmla="*/ 5 h 6"/>
                  <a:gd name="T14" fmla="*/ 1 w 33"/>
                  <a:gd name="T15" fmla="*/ 6 h 6"/>
                  <a:gd name="T16" fmla="*/ 2 w 33"/>
                  <a:gd name="T17" fmla="*/ 6 h 6"/>
                  <a:gd name="T18" fmla="*/ 29 w 33"/>
                  <a:gd name="T19" fmla="*/ 6 h 6"/>
                  <a:gd name="T20" fmla="*/ 30 w 33"/>
                  <a:gd name="T21" fmla="*/ 6 h 6"/>
                  <a:gd name="T22" fmla="*/ 31 w 33"/>
                  <a:gd name="T23" fmla="*/ 6 h 6"/>
                  <a:gd name="T24" fmla="*/ 32 w 33"/>
                  <a:gd name="T25" fmla="*/ 5 h 6"/>
                  <a:gd name="T26" fmla="*/ 33 w 33"/>
                  <a:gd name="T27" fmla="*/ 4 h 6"/>
                  <a:gd name="T28" fmla="*/ 33 w 33"/>
                  <a:gd name="T29" fmla="*/ 3 h 6"/>
                  <a:gd name="T30" fmla="*/ 32 w 33"/>
                  <a:gd name="T31" fmla="*/ 2 h 6"/>
                  <a:gd name="T32" fmla="*/ 31 w 33"/>
                  <a:gd name="T33" fmla="*/ 1 h 6"/>
                  <a:gd name="T34" fmla="*/ 30 w 33"/>
                  <a:gd name="T35" fmla="*/ 0 h 6"/>
                  <a:gd name="T36" fmla="*/ 3 w 33"/>
                  <a:gd name="T37" fmla="*/ 0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3"/>
                  <a:gd name="T58" fmla="*/ 0 h 6"/>
                  <a:gd name="T59" fmla="*/ 33 w 33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3" h="6">
                    <a:moveTo>
                      <a:pt x="3" y="0"/>
                    </a:move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29" y="6"/>
                    </a:lnTo>
                    <a:lnTo>
                      <a:pt x="30" y="6"/>
                    </a:lnTo>
                    <a:lnTo>
                      <a:pt x="31" y="6"/>
                    </a:lnTo>
                    <a:lnTo>
                      <a:pt x="32" y="5"/>
                    </a:lnTo>
                    <a:lnTo>
                      <a:pt x="33" y="4"/>
                    </a:lnTo>
                    <a:lnTo>
                      <a:pt x="33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33" name="Freeform 446"/>
              <p:cNvSpPr>
                <a:spLocks/>
              </p:cNvSpPr>
              <p:nvPr/>
            </p:nvSpPr>
            <p:spPr bwMode="auto">
              <a:xfrm>
                <a:off x="3244" y="4055"/>
                <a:ext cx="34" cy="6"/>
              </a:xfrm>
              <a:custGeom>
                <a:avLst/>
                <a:gdLst>
                  <a:gd name="T0" fmla="*/ 4 w 34"/>
                  <a:gd name="T1" fmla="*/ 0 h 6"/>
                  <a:gd name="T2" fmla="*/ 3 w 34"/>
                  <a:gd name="T3" fmla="*/ 0 h 6"/>
                  <a:gd name="T4" fmla="*/ 2 w 34"/>
                  <a:gd name="T5" fmla="*/ 1 h 6"/>
                  <a:gd name="T6" fmla="*/ 0 w 34"/>
                  <a:gd name="T7" fmla="*/ 2 h 6"/>
                  <a:gd name="T8" fmla="*/ 0 w 34"/>
                  <a:gd name="T9" fmla="*/ 3 h 6"/>
                  <a:gd name="T10" fmla="*/ 0 w 34"/>
                  <a:gd name="T11" fmla="*/ 4 h 6"/>
                  <a:gd name="T12" fmla="*/ 0 w 34"/>
                  <a:gd name="T13" fmla="*/ 5 h 6"/>
                  <a:gd name="T14" fmla="*/ 2 w 34"/>
                  <a:gd name="T15" fmla="*/ 6 h 6"/>
                  <a:gd name="T16" fmla="*/ 3 w 34"/>
                  <a:gd name="T17" fmla="*/ 6 h 6"/>
                  <a:gd name="T18" fmla="*/ 29 w 34"/>
                  <a:gd name="T19" fmla="*/ 6 h 6"/>
                  <a:gd name="T20" fmla="*/ 31 w 34"/>
                  <a:gd name="T21" fmla="*/ 6 h 6"/>
                  <a:gd name="T22" fmla="*/ 32 w 34"/>
                  <a:gd name="T23" fmla="*/ 6 h 6"/>
                  <a:gd name="T24" fmla="*/ 33 w 34"/>
                  <a:gd name="T25" fmla="*/ 5 h 6"/>
                  <a:gd name="T26" fmla="*/ 34 w 34"/>
                  <a:gd name="T27" fmla="*/ 4 h 6"/>
                  <a:gd name="T28" fmla="*/ 34 w 34"/>
                  <a:gd name="T29" fmla="*/ 3 h 6"/>
                  <a:gd name="T30" fmla="*/ 33 w 34"/>
                  <a:gd name="T31" fmla="*/ 2 h 6"/>
                  <a:gd name="T32" fmla="*/ 32 w 34"/>
                  <a:gd name="T33" fmla="*/ 1 h 6"/>
                  <a:gd name="T34" fmla="*/ 31 w 34"/>
                  <a:gd name="T35" fmla="*/ 0 h 6"/>
                  <a:gd name="T36" fmla="*/ 4 w 34"/>
                  <a:gd name="T37" fmla="*/ 0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4"/>
                  <a:gd name="T58" fmla="*/ 0 h 6"/>
                  <a:gd name="T59" fmla="*/ 34 w 34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4" h="6">
                    <a:moveTo>
                      <a:pt x="4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29" y="6"/>
                    </a:lnTo>
                    <a:lnTo>
                      <a:pt x="31" y="6"/>
                    </a:lnTo>
                    <a:lnTo>
                      <a:pt x="32" y="6"/>
                    </a:lnTo>
                    <a:lnTo>
                      <a:pt x="33" y="5"/>
                    </a:lnTo>
                    <a:lnTo>
                      <a:pt x="34" y="4"/>
                    </a:lnTo>
                    <a:lnTo>
                      <a:pt x="34" y="3"/>
                    </a:lnTo>
                    <a:lnTo>
                      <a:pt x="33" y="2"/>
                    </a:lnTo>
                    <a:lnTo>
                      <a:pt x="32" y="1"/>
                    </a:lnTo>
                    <a:lnTo>
                      <a:pt x="31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34" name="Freeform 447"/>
              <p:cNvSpPr>
                <a:spLocks/>
              </p:cNvSpPr>
              <p:nvPr/>
            </p:nvSpPr>
            <p:spPr bwMode="auto">
              <a:xfrm>
                <a:off x="3291" y="4055"/>
                <a:ext cx="34" cy="6"/>
              </a:xfrm>
              <a:custGeom>
                <a:avLst/>
                <a:gdLst>
                  <a:gd name="T0" fmla="*/ 4 w 34"/>
                  <a:gd name="T1" fmla="*/ 0 h 6"/>
                  <a:gd name="T2" fmla="*/ 3 w 34"/>
                  <a:gd name="T3" fmla="*/ 0 h 6"/>
                  <a:gd name="T4" fmla="*/ 1 w 34"/>
                  <a:gd name="T5" fmla="*/ 1 h 6"/>
                  <a:gd name="T6" fmla="*/ 0 w 34"/>
                  <a:gd name="T7" fmla="*/ 2 h 6"/>
                  <a:gd name="T8" fmla="*/ 0 w 34"/>
                  <a:gd name="T9" fmla="*/ 3 h 6"/>
                  <a:gd name="T10" fmla="*/ 0 w 34"/>
                  <a:gd name="T11" fmla="*/ 4 h 6"/>
                  <a:gd name="T12" fmla="*/ 0 w 34"/>
                  <a:gd name="T13" fmla="*/ 5 h 6"/>
                  <a:gd name="T14" fmla="*/ 1 w 34"/>
                  <a:gd name="T15" fmla="*/ 6 h 6"/>
                  <a:gd name="T16" fmla="*/ 3 w 34"/>
                  <a:gd name="T17" fmla="*/ 6 h 6"/>
                  <a:gd name="T18" fmla="*/ 29 w 34"/>
                  <a:gd name="T19" fmla="*/ 6 h 6"/>
                  <a:gd name="T20" fmla="*/ 30 w 34"/>
                  <a:gd name="T21" fmla="*/ 6 h 6"/>
                  <a:gd name="T22" fmla="*/ 32 w 34"/>
                  <a:gd name="T23" fmla="*/ 6 h 6"/>
                  <a:gd name="T24" fmla="*/ 33 w 34"/>
                  <a:gd name="T25" fmla="*/ 5 h 6"/>
                  <a:gd name="T26" fmla="*/ 34 w 34"/>
                  <a:gd name="T27" fmla="*/ 4 h 6"/>
                  <a:gd name="T28" fmla="*/ 34 w 34"/>
                  <a:gd name="T29" fmla="*/ 3 h 6"/>
                  <a:gd name="T30" fmla="*/ 33 w 34"/>
                  <a:gd name="T31" fmla="*/ 2 h 6"/>
                  <a:gd name="T32" fmla="*/ 32 w 34"/>
                  <a:gd name="T33" fmla="*/ 1 h 6"/>
                  <a:gd name="T34" fmla="*/ 30 w 34"/>
                  <a:gd name="T35" fmla="*/ 0 h 6"/>
                  <a:gd name="T36" fmla="*/ 4 w 34"/>
                  <a:gd name="T37" fmla="*/ 0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4"/>
                  <a:gd name="T58" fmla="*/ 0 h 6"/>
                  <a:gd name="T59" fmla="*/ 34 w 34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4" h="6">
                    <a:moveTo>
                      <a:pt x="4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3" y="6"/>
                    </a:lnTo>
                    <a:lnTo>
                      <a:pt x="29" y="6"/>
                    </a:lnTo>
                    <a:lnTo>
                      <a:pt x="30" y="6"/>
                    </a:lnTo>
                    <a:lnTo>
                      <a:pt x="32" y="6"/>
                    </a:lnTo>
                    <a:lnTo>
                      <a:pt x="33" y="5"/>
                    </a:lnTo>
                    <a:lnTo>
                      <a:pt x="34" y="4"/>
                    </a:lnTo>
                    <a:lnTo>
                      <a:pt x="34" y="3"/>
                    </a:lnTo>
                    <a:lnTo>
                      <a:pt x="33" y="2"/>
                    </a:lnTo>
                    <a:lnTo>
                      <a:pt x="32" y="1"/>
                    </a:lnTo>
                    <a:lnTo>
                      <a:pt x="3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35" name="Freeform 448"/>
              <p:cNvSpPr>
                <a:spLocks/>
              </p:cNvSpPr>
              <p:nvPr/>
            </p:nvSpPr>
            <p:spPr bwMode="auto">
              <a:xfrm>
                <a:off x="3338" y="4055"/>
                <a:ext cx="34" cy="6"/>
              </a:xfrm>
              <a:custGeom>
                <a:avLst/>
                <a:gdLst>
                  <a:gd name="T0" fmla="*/ 3 w 34"/>
                  <a:gd name="T1" fmla="*/ 0 h 6"/>
                  <a:gd name="T2" fmla="*/ 2 w 34"/>
                  <a:gd name="T3" fmla="*/ 0 h 6"/>
                  <a:gd name="T4" fmla="*/ 1 w 34"/>
                  <a:gd name="T5" fmla="*/ 1 h 6"/>
                  <a:gd name="T6" fmla="*/ 0 w 34"/>
                  <a:gd name="T7" fmla="*/ 2 h 6"/>
                  <a:gd name="T8" fmla="*/ 0 w 34"/>
                  <a:gd name="T9" fmla="*/ 3 h 6"/>
                  <a:gd name="T10" fmla="*/ 0 w 34"/>
                  <a:gd name="T11" fmla="*/ 4 h 6"/>
                  <a:gd name="T12" fmla="*/ 0 w 34"/>
                  <a:gd name="T13" fmla="*/ 5 h 6"/>
                  <a:gd name="T14" fmla="*/ 1 w 34"/>
                  <a:gd name="T15" fmla="*/ 6 h 6"/>
                  <a:gd name="T16" fmla="*/ 2 w 34"/>
                  <a:gd name="T17" fmla="*/ 6 h 6"/>
                  <a:gd name="T18" fmla="*/ 29 w 34"/>
                  <a:gd name="T19" fmla="*/ 6 h 6"/>
                  <a:gd name="T20" fmla="*/ 30 w 34"/>
                  <a:gd name="T21" fmla="*/ 6 h 6"/>
                  <a:gd name="T22" fmla="*/ 31 w 34"/>
                  <a:gd name="T23" fmla="*/ 6 h 6"/>
                  <a:gd name="T24" fmla="*/ 32 w 34"/>
                  <a:gd name="T25" fmla="*/ 5 h 6"/>
                  <a:gd name="T26" fmla="*/ 34 w 34"/>
                  <a:gd name="T27" fmla="*/ 4 h 6"/>
                  <a:gd name="T28" fmla="*/ 34 w 34"/>
                  <a:gd name="T29" fmla="*/ 3 h 6"/>
                  <a:gd name="T30" fmla="*/ 32 w 34"/>
                  <a:gd name="T31" fmla="*/ 2 h 6"/>
                  <a:gd name="T32" fmla="*/ 31 w 34"/>
                  <a:gd name="T33" fmla="*/ 1 h 6"/>
                  <a:gd name="T34" fmla="*/ 30 w 34"/>
                  <a:gd name="T35" fmla="*/ 0 h 6"/>
                  <a:gd name="T36" fmla="*/ 3 w 34"/>
                  <a:gd name="T37" fmla="*/ 0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4"/>
                  <a:gd name="T58" fmla="*/ 0 h 6"/>
                  <a:gd name="T59" fmla="*/ 34 w 34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4" h="6">
                    <a:moveTo>
                      <a:pt x="3" y="0"/>
                    </a:move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29" y="6"/>
                    </a:lnTo>
                    <a:lnTo>
                      <a:pt x="30" y="6"/>
                    </a:lnTo>
                    <a:lnTo>
                      <a:pt x="31" y="6"/>
                    </a:lnTo>
                    <a:lnTo>
                      <a:pt x="32" y="5"/>
                    </a:lnTo>
                    <a:lnTo>
                      <a:pt x="34" y="4"/>
                    </a:lnTo>
                    <a:lnTo>
                      <a:pt x="34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36" name="Freeform 449"/>
              <p:cNvSpPr>
                <a:spLocks/>
              </p:cNvSpPr>
              <p:nvPr/>
            </p:nvSpPr>
            <p:spPr bwMode="auto">
              <a:xfrm>
                <a:off x="3385" y="4055"/>
                <a:ext cx="33" cy="6"/>
              </a:xfrm>
              <a:custGeom>
                <a:avLst/>
                <a:gdLst>
                  <a:gd name="T0" fmla="*/ 3 w 33"/>
                  <a:gd name="T1" fmla="*/ 0 h 6"/>
                  <a:gd name="T2" fmla="*/ 2 w 33"/>
                  <a:gd name="T3" fmla="*/ 0 h 6"/>
                  <a:gd name="T4" fmla="*/ 1 w 33"/>
                  <a:gd name="T5" fmla="*/ 1 h 6"/>
                  <a:gd name="T6" fmla="*/ 0 w 33"/>
                  <a:gd name="T7" fmla="*/ 2 h 6"/>
                  <a:gd name="T8" fmla="*/ 0 w 33"/>
                  <a:gd name="T9" fmla="*/ 3 h 6"/>
                  <a:gd name="T10" fmla="*/ 0 w 33"/>
                  <a:gd name="T11" fmla="*/ 4 h 6"/>
                  <a:gd name="T12" fmla="*/ 0 w 33"/>
                  <a:gd name="T13" fmla="*/ 5 h 6"/>
                  <a:gd name="T14" fmla="*/ 1 w 33"/>
                  <a:gd name="T15" fmla="*/ 6 h 6"/>
                  <a:gd name="T16" fmla="*/ 2 w 33"/>
                  <a:gd name="T17" fmla="*/ 6 h 6"/>
                  <a:gd name="T18" fmla="*/ 29 w 33"/>
                  <a:gd name="T19" fmla="*/ 6 h 6"/>
                  <a:gd name="T20" fmla="*/ 30 w 33"/>
                  <a:gd name="T21" fmla="*/ 6 h 6"/>
                  <a:gd name="T22" fmla="*/ 31 w 33"/>
                  <a:gd name="T23" fmla="*/ 6 h 6"/>
                  <a:gd name="T24" fmla="*/ 32 w 33"/>
                  <a:gd name="T25" fmla="*/ 5 h 6"/>
                  <a:gd name="T26" fmla="*/ 33 w 33"/>
                  <a:gd name="T27" fmla="*/ 4 h 6"/>
                  <a:gd name="T28" fmla="*/ 33 w 33"/>
                  <a:gd name="T29" fmla="*/ 3 h 6"/>
                  <a:gd name="T30" fmla="*/ 32 w 33"/>
                  <a:gd name="T31" fmla="*/ 2 h 6"/>
                  <a:gd name="T32" fmla="*/ 31 w 33"/>
                  <a:gd name="T33" fmla="*/ 1 h 6"/>
                  <a:gd name="T34" fmla="*/ 30 w 33"/>
                  <a:gd name="T35" fmla="*/ 0 h 6"/>
                  <a:gd name="T36" fmla="*/ 3 w 33"/>
                  <a:gd name="T37" fmla="*/ 0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3"/>
                  <a:gd name="T58" fmla="*/ 0 h 6"/>
                  <a:gd name="T59" fmla="*/ 33 w 33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3" h="6">
                    <a:moveTo>
                      <a:pt x="3" y="0"/>
                    </a:move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29" y="6"/>
                    </a:lnTo>
                    <a:lnTo>
                      <a:pt x="30" y="6"/>
                    </a:lnTo>
                    <a:lnTo>
                      <a:pt x="31" y="6"/>
                    </a:lnTo>
                    <a:lnTo>
                      <a:pt x="32" y="5"/>
                    </a:lnTo>
                    <a:lnTo>
                      <a:pt x="33" y="4"/>
                    </a:lnTo>
                    <a:lnTo>
                      <a:pt x="33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37" name="Freeform 450"/>
              <p:cNvSpPr>
                <a:spLocks/>
              </p:cNvSpPr>
              <p:nvPr/>
            </p:nvSpPr>
            <p:spPr bwMode="auto">
              <a:xfrm>
                <a:off x="3432" y="4055"/>
                <a:ext cx="33" cy="6"/>
              </a:xfrm>
              <a:custGeom>
                <a:avLst/>
                <a:gdLst>
                  <a:gd name="T0" fmla="*/ 3 w 33"/>
                  <a:gd name="T1" fmla="*/ 0 h 6"/>
                  <a:gd name="T2" fmla="*/ 2 w 33"/>
                  <a:gd name="T3" fmla="*/ 0 h 6"/>
                  <a:gd name="T4" fmla="*/ 1 w 33"/>
                  <a:gd name="T5" fmla="*/ 1 h 6"/>
                  <a:gd name="T6" fmla="*/ 0 w 33"/>
                  <a:gd name="T7" fmla="*/ 2 h 6"/>
                  <a:gd name="T8" fmla="*/ 0 w 33"/>
                  <a:gd name="T9" fmla="*/ 3 h 6"/>
                  <a:gd name="T10" fmla="*/ 0 w 33"/>
                  <a:gd name="T11" fmla="*/ 4 h 6"/>
                  <a:gd name="T12" fmla="*/ 0 w 33"/>
                  <a:gd name="T13" fmla="*/ 5 h 6"/>
                  <a:gd name="T14" fmla="*/ 1 w 33"/>
                  <a:gd name="T15" fmla="*/ 6 h 6"/>
                  <a:gd name="T16" fmla="*/ 2 w 33"/>
                  <a:gd name="T17" fmla="*/ 6 h 6"/>
                  <a:gd name="T18" fmla="*/ 29 w 33"/>
                  <a:gd name="T19" fmla="*/ 6 h 6"/>
                  <a:gd name="T20" fmla="*/ 30 w 33"/>
                  <a:gd name="T21" fmla="*/ 6 h 6"/>
                  <a:gd name="T22" fmla="*/ 31 w 33"/>
                  <a:gd name="T23" fmla="*/ 6 h 6"/>
                  <a:gd name="T24" fmla="*/ 32 w 33"/>
                  <a:gd name="T25" fmla="*/ 5 h 6"/>
                  <a:gd name="T26" fmla="*/ 33 w 33"/>
                  <a:gd name="T27" fmla="*/ 4 h 6"/>
                  <a:gd name="T28" fmla="*/ 33 w 33"/>
                  <a:gd name="T29" fmla="*/ 3 h 6"/>
                  <a:gd name="T30" fmla="*/ 32 w 33"/>
                  <a:gd name="T31" fmla="*/ 2 h 6"/>
                  <a:gd name="T32" fmla="*/ 31 w 33"/>
                  <a:gd name="T33" fmla="*/ 1 h 6"/>
                  <a:gd name="T34" fmla="*/ 30 w 33"/>
                  <a:gd name="T35" fmla="*/ 0 h 6"/>
                  <a:gd name="T36" fmla="*/ 3 w 33"/>
                  <a:gd name="T37" fmla="*/ 0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3"/>
                  <a:gd name="T58" fmla="*/ 0 h 6"/>
                  <a:gd name="T59" fmla="*/ 33 w 33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3" h="6">
                    <a:moveTo>
                      <a:pt x="3" y="0"/>
                    </a:move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29" y="6"/>
                    </a:lnTo>
                    <a:lnTo>
                      <a:pt x="30" y="6"/>
                    </a:lnTo>
                    <a:lnTo>
                      <a:pt x="31" y="6"/>
                    </a:lnTo>
                    <a:lnTo>
                      <a:pt x="32" y="5"/>
                    </a:lnTo>
                    <a:lnTo>
                      <a:pt x="33" y="4"/>
                    </a:lnTo>
                    <a:lnTo>
                      <a:pt x="33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38" name="Freeform 451"/>
              <p:cNvSpPr>
                <a:spLocks/>
              </p:cNvSpPr>
              <p:nvPr/>
            </p:nvSpPr>
            <p:spPr bwMode="auto">
              <a:xfrm>
                <a:off x="3479" y="4055"/>
                <a:ext cx="33" cy="6"/>
              </a:xfrm>
              <a:custGeom>
                <a:avLst/>
                <a:gdLst>
                  <a:gd name="T0" fmla="*/ 3 w 33"/>
                  <a:gd name="T1" fmla="*/ 0 h 6"/>
                  <a:gd name="T2" fmla="*/ 2 w 33"/>
                  <a:gd name="T3" fmla="*/ 0 h 6"/>
                  <a:gd name="T4" fmla="*/ 1 w 33"/>
                  <a:gd name="T5" fmla="*/ 1 h 6"/>
                  <a:gd name="T6" fmla="*/ 0 w 33"/>
                  <a:gd name="T7" fmla="*/ 2 h 6"/>
                  <a:gd name="T8" fmla="*/ 0 w 33"/>
                  <a:gd name="T9" fmla="*/ 3 h 6"/>
                  <a:gd name="T10" fmla="*/ 0 w 33"/>
                  <a:gd name="T11" fmla="*/ 4 h 6"/>
                  <a:gd name="T12" fmla="*/ 0 w 33"/>
                  <a:gd name="T13" fmla="*/ 5 h 6"/>
                  <a:gd name="T14" fmla="*/ 1 w 33"/>
                  <a:gd name="T15" fmla="*/ 6 h 6"/>
                  <a:gd name="T16" fmla="*/ 2 w 33"/>
                  <a:gd name="T17" fmla="*/ 6 h 6"/>
                  <a:gd name="T18" fmla="*/ 29 w 33"/>
                  <a:gd name="T19" fmla="*/ 6 h 6"/>
                  <a:gd name="T20" fmla="*/ 30 w 33"/>
                  <a:gd name="T21" fmla="*/ 6 h 6"/>
                  <a:gd name="T22" fmla="*/ 31 w 33"/>
                  <a:gd name="T23" fmla="*/ 6 h 6"/>
                  <a:gd name="T24" fmla="*/ 32 w 33"/>
                  <a:gd name="T25" fmla="*/ 5 h 6"/>
                  <a:gd name="T26" fmla="*/ 33 w 33"/>
                  <a:gd name="T27" fmla="*/ 4 h 6"/>
                  <a:gd name="T28" fmla="*/ 33 w 33"/>
                  <a:gd name="T29" fmla="*/ 3 h 6"/>
                  <a:gd name="T30" fmla="*/ 32 w 33"/>
                  <a:gd name="T31" fmla="*/ 2 h 6"/>
                  <a:gd name="T32" fmla="*/ 31 w 33"/>
                  <a:gd name="T33" fmla="*/ 1 h 6"/>
                  <a:gd name="T34" fmla="*/ 30 w 33"/>
                  <a:gd name="T35" fmla="*/ 0 h 6"/>
                  <a:gd name="T36" fmla="*/ 3 w 33"/>
                  <a:gd name="T37" fmla="*/ 0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3"/>
                  <a:gd name="T58" fmla="*/ 0 h 6"/>
                  <a:gd name="T59" fmla="*/ 33 w 33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3" h="6">
                    <a:moveTo>
                      <a:pt x="3" y="0"/>
                    </a:move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29" y="6"/>
                    </a:lnTo>
                    <a:lnTo>
                      <a:pt x="30" y="6"/>
                    </a:lnTo>
                    <a:lnTo>
                      <a:pt x="31" y="6"/>
                    </a:lnTo>
                    <a:lnTo>
                      <a:pt x="32" y="5"/>
                    </a:lnTo>
                    <a:lnTo>
                      <a:pt x="33" y="4"/>
                    </a:lnTo>
                    <a:lnTo>
                      <a:pt x="33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39" name="Freeform 452"/>
              <p:cNvSpPr>
                <a:spLocks/>
              </p:cNvSpPr>
              <p:nvPr/>
            </p:nvSpPr>
            <p:spPr bwMode="auto">
              <a:xfrm>
                <a:off x="3525" y="4055"/>
                <a:ext cx="34" cy="6"/>
              </a:xfrm>
              <a:custGeom>
                <a:avLst/>
                <a:gdLst>
                  <a:gd name="T0" fmla="*/ 4 w 34"/>
                  <a:gd name="T1" fmla="*/ 0 h 6"/>
                  <a:gd name="T2" fmla="*/ 3 w 34"/>
                  <a:gd name="T3" fmla="*/ 0 h 6"/>
                  <a:gd name="T4" fmla="*/ 2 w 34"/>
                  <a:gd name="T5" fmla="*/ 1 h 6"/>
                  <a:gd name="T6" fmla="*/ 0 w 34"/>
                  <a:gd name="T7" fmla="*/ 2 h 6"/>
                  <a:gd name="T8" fmla="*/ 0 w 34"/>
                  <a:gd name="T9" fmla="*/ 3 h 6"/>
                  <a:gd name="T10" fmla="*/ 0 w 34"/>
                  <a:gd name="T11" fmla="*/ 4 h 6"/>
                  <a:gd name="T12" fmla="*/ 0 w 34"/>
                  <a:gd name="T13" fmla="*/ 5 h 6"/>
                  <a:gd name="T14" fmla="*/ 2 w 34"/>
                  <a:gd name="T15" fmla="*/ 6 h 6"/>
                  <a:gd name="T16" fmla="*/ 3 w 34"/>
                  <a:gd name="T17" fmla="*/ 6 h 6"/>
                  <a:gd name="T18" fmla="*/ 29 w 34"/>
                  <a:gd name="T19" fmla="*/ 6 h 6"/>
                  <a:gd name="T20" fmla="*/ 31 w 34"/>
                  <a:gd name="T21" fmla="*/ 6 h 6"/>
                  <a:gd name="T22" fmla="*/ 32 w 34"/>
                  <a:gd name="T23" fmla="*/ 6 h 6"/>
                  <a:gd name="T24" fmla="*/ 33 w 34"/>
                  <a:gd name="T25" fmla="*/ 5 h 6"/>
                  <a:gd name="T26" fmla="*/ 34 w 34"/>
                  <a:gd name="T27" fmla="*/ 4 h 6"/>
                  <a:gd name="T28" fmla="*/ 34 w 34"/>
                  <a:gd name="T29" fmla="*/ 3 h 6"/>
                  <a:gd name="T30" fmla="*/ 33 w 34"/>
                  <a:gd name="T31" fmla="*/ 2 h 6"/>
                  <a:gd name="T32" fmla="*/ 32 w 34"/>
                  <a:gd name="T33" fmla="*/ 1 h 6"/>
                  <a:gd name="T34" fmla="*/ 31 w 34"/>
                  <a:gd name="T35" fmla="*/ 0 h 6"/>
                  <a:gd name="T36" fmla="*/ 4 w 34"/>
                  <a:gd name="T37" fmla="*/ 0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4"/>
                  <a:gd name="T58" fmla="*/ 0 h 6"/>
                  <a:gd name="T59" fmla="*/ 34 w 34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4" h="6">
                    <a:moveTo>
                      <a:pt x="4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29" y="6"/>
                    </a:lnTo>
                    <a:lnTo>
                      <a:pt x="31" y="6"/>
                    </a:lnTo>
                    <a:lnTo>
                      <a:pt x="32" y="6"/>
                    </a:lnTo>
                    <a:lnTo>
                      <a:pt x="33" y="5"/>
                    </a:lnTo>
                    <a:lnTo>
                      <a:pt x="34" y="4"/>
                    </a:lnTo>
                    <a:lnTo>
                      <a:pt x="34" y="3"/>
                    </a:lnTo>
                    <a:lnTo>
                      <a:pt x="33" y="2"/>
                    </a:lnTo>
                    <a:lnTo>
                      <a:pt x="32" y="1"/>
                    </a:lnTo>
                    <a:lnTo>
                      <a:pt x="31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40" name="Freeform 453"/>
              <p:cNvSpPr>
                <a:spLocks/>
              </p:cNvSpPr>
              <p:nvPr/>
            </p:nvSpPr>
            <p:spPr bwMode="auto">
              <a:xfrm>
                <a:off x="3572" y="4055"/>
                <a:ext cx="34" cy="6"/>
              </a:xfrm>
              <a:custGeom>
                <a:avLst/>
                <a:gdLst>
                  <a:gd name="T0" fmla="*/ 4 w 34"/>
                  <a:gd name="T1" fmla="*/ 0 h 6"/>
                  <a:gd name="T2" fmla="*/ 3 w 34"/>
                  <a:gd name="T3" fmla="*/ 0 h 6"/>
                  <a:gd name="T4" fmla="*/ 1 w 34"/>
                  <a:gd name="T5" fmla="*/ 1 h 6"/>
                  <a:gd name="T6" fmla="*/ 0 w 34"/>
                  <a:gd name="T7" fmla="*/ 2 h 6"/>
                  <a:gd name="T8" fmla="*/ 0 w 34"/>
                  <a:gd name="T9" fmla="*/ 3 h 6"/>
                  <a:gd name="T10" fmla="*/ 0 w 34"/>
                  <a:gd name="T11" fmla="*/ 4 h 6"/>
                  <a:gd name="T12" fmla="*/ 0 w 34"/>
                  <a:gd name="T13" fmla="*/ 5 h 6"/>
                  <a:gd name="T14" fmla="*/ 1 w 34"/>
                  <a:gd name="T15" fmla="*/ 6 h 6"/>
                  <a:gd name="T16" fmla="*/ 3 w 34"/>
                  <a:gd name="T17" fmla="*/ 6 h 6"/>
                  <a:gd name="T18" fmla="*/ 29 w 34"/>
                  <a:gd name="T19" fmla="*/ 6 h 6"/>
                  <a:gd name="T20" fmla="*/ 30 w 34"/>
                  <a:gd name="T21" fmla="*/ 6 h 6"/>
                  <a:gd name="T22" fmla="*/ 32 w 34"/>
                  <a:gd name="T23" fmla="*/ 6 h 6"/>
                  <a:gd name="T24" fmla="*/ 33 w 34"/>
                  <a:gd name="T25" fmla="*/ 5 h 6"/>
                  <a:gd name="T26" fmla="*/ 34 w 34"/>
                  <a:gd name="T27" fmla="*/ 4 h 6"/>
                  <a:gd name="T28" fmla="*/ 34 w 34"/>
                  <a:gd name="T29" fmla="*/ 3 h 6"/>
                  <a:gd name="T30" fmla="*/ 33 w 34"/>
                  <a:gd name="T31" fmla="*/ 2 h 6"/>
                  <a:gd name="T32" fmla="*/ 32 w 34"/>
                  <a:gd name="T33" fmla="*/ 1 h 6"/>
                  <a:gd name="T34" fmla="*/ 30 w 34"/>
                  <a:gd name="T35" fmla="*/ 0 h 6"/>
                  <a:gd name="T36" fmla="*/ 4 w 34"/>
                  <a:gd name="T37" fmla="*/ 0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4"/>
                  <a:gd name="T58" fmla="*/ 0 h 6"/>
                  <a:gd name="T59" fmla="*/ 34 w 34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4" h="6">
                    <a:moveTo>
                      <a:pt x="4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3" y="6"/>
                    </a:lnTo>
                    <a:lnTo>
                      <a:pt x="29" y="6"/>
                    </a:lnTo>
                    <a:lnTo>
                      <a:pt x="30" y="6"/>
                    </a:lnTo>
                    <a:lnTo>
                      <a:pt x="32" y="6"/>
                    </a:lnTo>
                    <a:lnTo>
                      <a:pt x="33" y="5"/>
                    </a:lnTo>
                    <a:lnTo>
                      <a:pt x="34" y="4"/>
                    </a:lnTo>
                    <a:lnTo>
                      <a:pt x="34" y="3"/>
                    </a:lnTo>
                    <a:lnTo>
                      <a:pt x="33" y="2"/>
                    </a:lnTo>
                    <a:lnTo>
                      <a:pt x="32" y="1"/>
                    </a:lnTo>
                    <a:lnTo>
                      <a:pt x="3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41" name="Freeform 454"/>
              <p:cNvSpPr>
                <a:spLocks/>
              </p:cNvSpPr>
              <p:nvPr/>
            </p:nvSpPr>
            <p:spPr bwMode="auto">
              <a:xfrm>
                <a:off x="3619" y="4055"/>
                <a:ext cx="34" cy="6"/>
              </a:xfrm>
              <a:custGeom>
                <a:avLst/>
                <a:gdLst>
                  <a:gd name="T0" fmla="*/ 3 w 34"/>
                  <a:gd name="T1" fmla="*/ 0 h 6"/>
                  <a:gd name="T2" fmla="*/ 2 w 34"/>
                  <a:gd name="T3" fmla="*/ 0 h 6"/>
                  <a:gd name="T4" fmla="*/ 1 w 34"/>
                  <a:gd name="T5" fmla="*/ 1 h 6"/>
                  <a:gd name="T6" fmla="*/ 0 w 34"/>
                  <a:gd name="T7" fmla="*/ 2 h 6"/>
                  <a:gd name="T8" fmla="*/ 0 w 34"/>
                  <a:gd name="T9" fmla="*/ 3 h 6"/>
                  <a:gd name="T10" fmla="*/ 0 w 34"/>
                  <a:gd name="T11" fmla="*/ 4 h 6"/>
                  <a:gd name="T12" fmla="*/ 0 w 34"/>
                  <a:gd name="T13" fmla="*/ 5 h 6"/>
                  <a:gd name="T14" fmla="*/ 1 w 34"/>
                  <a:gd name="T15" fmla="*/ 6 h 6"/>
                  <a:gd name="T16" fmla="*/ 2 w 34"/>
                  <a:gd name="T17" fmla="*/ 6 h 6"/>
                  <a:gd name="T18" fmla="*/ 29 w 34"/>
                  <a:gd name="T19" fmla="*/ 6 h 6"/>
                  <a:gd name="T20" fmla="*/ 30 w 34"/>
                  <a:gd name="T21" fmla="*/ 6 h 6"/>
                  <a:gd name="T22" fmla="*/ 31 w 34"/>
                  <a:gd name="T23" fmla="*/ 6 h 6"/>
                  <a:gd name="T24" fmla="*/ 32 w 34"/>
                  <a:gd name="T25" fmla="*/ 5 h 6"/>
                  <a:gd name="T26" fmla="*/ 34 w 34"/>
                  <a:gd name="T27" fmla="*/ 4 h 6"/>
                  <a:gd name="T28" fmla="*/ 34 w 34"/>
                  <a:gd name="T29" fmla="*/ 3 h 6"/>
                  <a:gd name="T30" fmla="*/ 32 w 34"/>
                  <a:gd name="T31" fmla="*/ 2 h 6"/>
                  <a:gd name="T32" fmla="*/ 31 w 34"/>
                  <a:gd name="T33" fmla="*/ 1 h 6"/>
                  <a:gd name="T34" fmla="*/ 30 w 34"/>
                  <a:gd name="T35" fmla="*/ 0 h 6"/>
                  <a:gd name="T36" fmla="*/ 3 w 34"/>
                  <a:gd name="T37" fmla="*/ 0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4"/>
                  <a:gd name="T58" fmla="*/ 0 h 6"/>
                  <a:gd name="T59" fmla="*/ 34 w 34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4" h="6">
                    <a:moveTo>
                      <a:pt x="3" y="0"/>
                    </a:move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29" y="6"/>
                    </a:lnTo>
                    <a:lnTo>
                      <a:pt x="30" y="6"/>
                    </a:lnTo>
                    <a:lnTo>
                      <a:pt x="31" y="6"/>
                    </a:lnTo>
                    <a:lnTo>
                      <a:pt x="32" y="5"/>
                    </a:lnTo>
                    <a:lnTo>
                      <a:pt x="34" y="4"/>
                    </a:lnTo>
                    <a:lnTo>
                      <a:pt x="34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42" name="Freeform 455"/>
              <p:cNvSpPr>
                <a:spLocks/>
              </p:cNvSpPr>
              <p:nvPr/>
            </p:nvSpPr>
            <p:spPr bwMode="auto">
              <a:xfrm>
                <a:off x="3666" y="4055"/>
                <a:ext cx="33" cy="6"/>
              </a:xfrm>
              <a:custGeom>
                <a:avLst/>
                <a:gdLst>
                  <a:gd name="T0" fmla="*/ 3 w 33"/>
                  <a:gd name="T1" fmla="*/ 0 h 6"/>
                  <a:gd name="T2" fmla="*/ 2 w 33"/>
                  <a:gd name="T3" fmla="*/ 0 h 6"/>
                  <a:gd name="T4" fmla="*/ 1 w 33"/>
                  <a:gd name="T5" fmla="*/ 1 h 6"/>
                  <a:gd name="T6" fmla="*/ 0 w 33"/>
                  <a:gd name="T7" fmla="*/ 2 h 6"/>
                  <a:gd name="T8" fmla="*/ 0 w 33"/>
                  <a:gd name="T9" fmla="*/ 3 h 6"/>
                  <a:gd name="T10" fmla="*/ 0 w 33"/>
                  <a:gd name="T11" fmla="*/ 4 h 6"/>
                  <a:gd name="T12" fmla="*/ 0 w 33"/>
                  <a:gd name="T13" fmla="*/ 5 h 6"/>
                  <a:gd name="T14" fmla="*/ 1 w 33"/>
                  <a:gd name="T15" fmla="*/ 6 h 6"/>
                  <a:gd name="T16" fmla="*/ 2 w 33"/>
                  <a:gd name="T17" fmla="*/ 6 h 6"/>
                  <a:gd name="T18" fmla="*/ 20 w 33"/>
                  <a:gd name="T19" fmla="*/ 6 h 6"/>
                  <a:gd name="T20" fmla="*/ 29 w 33"/>
                  <a:gd name="T21" fmla="*/ 6 h 6"/>
                  <a:gd name="T22" fmla="*/ 30 w 33"/>
                  <a:gd name="T23" fmla="*/ 6 h 6"/>
                  <a:gd name="T24" fmla="*/ 31 w 33"/>
                  <a:gd name="T25" fmla="*/ 5 h 6"/>
                  <a:gd name="T26" fmla="*/ 32 w 33"/>
                  <a:gd name="T27" fmla="*/ 4 h 6"/>
                  <a:gd name="T28" fmla="*/ 33 w 33"/>
                  <a:gd name="T29" fmla="*/ 3 h 6"/>
                  <a:gd name="T30" fmla="*/ 33 w 33"/>
                  <a:gd name="T31" fmla="*/ 2 h 6"/>
                  <a:gd name="T32" fmla="*/ 32 w 33"/>
                  <a:gd name="T33" fmla="*/ 1 h 6"/>
                  <a:gd name="T34" fmla="*/ 31 w 33"/>
                  <a:gd name="T35" fmla="*/ 0 h 6"/>
                  <a:gd name="T36" fmla="*/ 30 w 33"/>
                  <a:gd name="T37" fmla="*/ 0 h 6"/>
                  <a:gd name="T38" fmla="*/ 21 w 33"/>
                  <a:gd name="T39" fmla="*/ 0 h 6"/>
                  <a:gd name="T40" fmla="*/ 3 w 33"/>
                  <a:gd name="T41" fmla="*/ 0 h 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3"/>
                  <a:gd name="T64" fmla="*/ 0 h 6"/>
                  <a:gd name="T65" fmla="*/ 33 w 33"/>
                  <a:gd name="T66" fmla="*/ 6 h 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3" h="6">
                    <a:moveTo>
                      <a:pt x="3" y="0"/>
                    </a:move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20" y="6"/>
                    </a:lnTo>
                    <a:lnTo>
                      <a:pt x="29" y="6"/>
                    </a:lnTo>
                    <a:lnTo>
                      <a:pt x="30" y="6"/>
                    </a:lnTo>
                    <a:lnTo>
                      <a:pt x="31" y="5"/>
                    </a:lnTo>
                    <a:lnTo>
                      <a:pt x="32" y="4"/>
                    </a:lnTo>
                    <a:lnTo>
                      <a:pt x="33" y="3"/>
                    </a:lnTo>
                    <a:lnTo>
                      <a:pt x="33" y="2"/>
                    </a:lnTo>
                    <a:lnTo>
                      <a:pt x="32" y="1"/>
                    </a:lnTo>
                    <a:lnTo>
                      <a:pt x="31" y="0"/>
                    </a:lnTo>
                    <a:lnTo>
                      <a:pt x="30" y="0"/>
                    </a:lnTo>
                    <a:lnTo>
                      <a:pt x="21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43" name="Freeform 456"/>
              <p:cNvSpPr>
                <a:spLocks/>
              </p:cNvSpPr>
              <p:nvPr/>
            </p:nvSpPr>
            <p:spPr bwMode="auto">
              <a:xfrm>
                <a:off x="3712" y="4044"/>
                <a:ext cx="32" cy="14"/>
              </a:xfrm>
              <a:custGeom>
                <a:avLst/>
                <a:gdLst>
                  <a:gd name="T0" fmla="*/ 3 w 32"/>
                  <a:gd name="T1" fmla="*/ 8 h 14"/>
                  <a:gd name="T2" fmla="*/ 2 w 32"/>
                  <a:gd name="T3" fmla="*/ 9 h 14"/>
                  <a:gd name="T4" fmla="*/ 1 w 32"/>
                  <a:gd name="T5" fmla="*/ 10 h 14"/>
                  <a:gd name="T6" fmla="*/ 0 w 32"/>
                  <a:gd name="T7" fmla="*/ 11 h 14"/>
                  <a:gd name="T8" fmla="*/ 0 w 32"/>
                  <a:gd name="T9" fmla="*/ 12 h 14"/>
                  <a:gd name="T10" fmla="*/ 1 w 32"/>
                  <a:gd name="T11" fmla="*/ 13 h 14"/>
                  <a:gd name="T12" fmla="*/ 2 w 32"/>
                  <a:gd name="T13" fmla="*/ 14 h 14"/>
                  <a:gd name="T14" fmla="*/ 3 w 32"/>
                  <a:gd name="T15" fmla="*/ 14 h 14"/>
                  <a:gd name="T16" fmla="*/ 4 w 32"/>
                  <a:gd name="T17" fmla="*/ 14 h 14"/>
                  <a:gd name="T18" fmla="*/ 16 w 32"/>
                  <a:gd name="T19" fmla="*/ 11 h 14"/>
                  <a:gd name="T20" fmla="*/ 29 w 32"/>
                  <a:gd name="T21" fmla="*/ 6 h 14"/>
                  <a:gd name="T22" fmla="*/ 30 w 32"/>
                  <a:gd name="T23" fmla="*/ 6 h 14"/>
                  <a:gd name="T24" fmla="*/ 31 w 32"/>
                  <a:gd name="T25" fmla="*/ 5 h 14"/>
                  <a:gd name="T26" fmla="*/ 32 w 32"/>
                  <a:gd name="T27" fmla="*/ 4 h 14"/>
                  <a:gd name="T28" fmla="*/ 32 w 32"/>
                  <a:gd name="T29" fmla="*/ 3 h 14"/>
                  <a:gd name="T30" fmla="*/ 32 w 32"/>
                  <a:gd name="T31" fmla="*/ 2 h 14"/>
                  <a:gd name="T32" fmla="*/ 32 w 32"/>
                  <a:gd name="T33" fmla="*/ 1 h 14"/>
                  <a:gd name="T34" fmla="*/ 31 w 32"/>
                  <a:gd name="T35" fmla="*/ 0 h 14"/>
                  <a:gd name="T36" fmla="*/ 30 w 32"/>
                  <a:gd name="T37" fmla="*/ 0 h 14"/>
                  <a:gd name="T38" fmla="*/ 29 w 32"/>
                  <a:gd name="T39" fmla="*/ 0 h 14"/>
                  <a:gd name="T40" fmla="*/ 28 w 32"/>
                  <a:gd name="T41" fmla="*/ 0 h 14"/>
                  <a:gd name="T42" fmla="*/ 15 w 32"/>
                  <a:gd name="T43" fmla="*/ 4 h 14"/>
                  <a:gd name="T44" fmla="*/ 3 w 32"/>
                  <a:gd name="T45" fmla="*/ 8 h 1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2"/>
                  <a:gd name="T70" fmla="*/ 0 h 14"/>
                  <a:gd name="T71" fmla="*/ 32 w 32"/>
                  <a:gd name="T72" fmla="*/ 14 h 14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2" h="14">
                    <a:moveTo>
                      <a:pt x="3" y="8"/>
                    </a:moveTo>
                    <a:lnTo>
                      <a:pt x="2" y="9"/>
                    </a:lnTo>
                    <a:lnTo>
                      <a:pt x="1" y="10"/>
                    </a:lnTo>
                    <a:lnTo>
                      <a:pt x="0" y="11"/>
                    </a:lnTo>
                    <a:lnTo>
                      <a:pt x="0" y="12"/>
                    </a:lnTo>
                    <a:lnTo>
                      <a:pt x="1" y="13"/>
                    </a:lnTo>
                    <a:lnTo>
                      <a:pt x="2" y="14"/>
                    </a:lnTo>
                    <a:lnTo>
                      <a:pt x="3" y="14"/>
                    </a:lnTo>
                    <a:lnTo>
                      <a:pt x="4" y="14"/>
                    </a:lnTo>
                    <a:lnTo>
                      <a:pt x="16" y="11"/>
                    </a:lnTo>
                    <a:lnTo>
                      <a:pt x="29" y="6"/>
                    </a:lnTo>
                    <a:lnTo>
                      <a:pt x="30" y="6"/>
                    </a:lnTo>
                    <a:lnTo>
                      <a:pt x="31" y="5"/>
                    </a:lnTo>
                    <a:lnTo>
                      <a:pt x="32" y="4"/>
                    </a:lnTo>
                    <a:lnTo>
                      <a:pt x="32" y="3"/>
                    </a:lnTo>
                    <a:lnTo>
                      <a:pt x="32" y="2"/>
                    </a:lnTo>
                    <a:lnTo>
                      <a:pt x="32" y="1"/>
                    </a:lnTo>
                    <a:lnTo>
                      <a:pt x="31" y="0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28" y="0"/>
                    </a:lnTo>
                    <a:lnTo>
                      <a:pt x="15" y="4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44" name="Freeform 457"/>
              <p:cNvSpPr>
                <a:spLocks/>
              </p:cNvSpPr>
              <p:nvPr/>
            </p:nvSpPr>
            <p:spPr bwMode="auto">
              <a:xfrm>
                <a:off x="3755" y="4019"/>
                <a:ext cx="28" cy="23"/>
              </a:xfrm>
              <a:custGeom>
                <a:avLst/>
                <a:gdLst>
                  <a:gd name="T0" fmla="*/ 2 w 28"/>
                  <a:gd name="T1" fmla="*/ 16 h 23"/>
                  <a:gd name="T2" fmla="*/ 1 w 28"/>
                  <a:gd name="T3" fmla="*/ 18 h 23"/>
                  <a:gd name="T4" fmla="*/ 0 w 28"/>
                  <a:gd name="T5" fmla="*/ 19 h 23"/>
                  <a:gd name="T6" fmla="*/ 0 w 28"/>
                  <a:gd name="T7" fmla="*/ 20 h 23"/>
                  <a:gd name="T8" fmla="*/ 1 w 28"/>
                  <a:gd name="T9" fmla="*/ 21 h 23"/>
                  <a:gd name="T10" fmla="*/ 2 w 28"/>
                  <a:gd name="T11" fmla="*/ 22 h 23"/>
                  <a:gd name="T12" fmla="*/ 4 w 28"/>
                  <a:gd name="T13" fmla="*/ 23 h 23"/>
                  <a:gd name="T14" fmla="*/ 5 w 28"/>
                  <a:gd name="T15" fmla="*/ 23 h 23"/>
                  <a:gd name="T16" fmla="*/ 6 w 28"/>
                  <a:gd name="T17" fmla="*/ 22 h 23"/>
                  <a:gd name="T18" fmla="*/ 10 w 28"/>
                  <a:gd name="T19" fmla="*/ 19 h 23"/>
                  <a:gd name="T20" fmla="*/ 27 w 28"/>
                  <a:gd name="T21" fmla="*/ 6 h 23"/>
                  <a:gd name="T22" fmla="*/ 28 w 28"/>
                  <a:gd name="T23" fmla="*/ 5 h 23"/>
                  <a:gd name="T24" fmla="*/ 28 w 28"/>
                  <a:gd name="T25" fmla="*/ 4 h 23"/>
                  <a:gd name="T26" fmla="*/ 28 w 28"/>
                  <a:gd name="T27" fmla="*/ 3 h 23"/>
                  <a:gd name="T28" fmla="*/ 28 w 28"/>
                  <a:gd name="T29" fmla="*/ 2 h 23"/>
                  <a:gd name="T30" fmla="*/ 27 w 28"/>
                  <a:gd name="T31" fmla="*/ 0 h 23"/>
                  <a:gd name="T32" fmla="*/ 26 w 28"/>
                  <a:gd name="T33" fmla="*/ 0 h 23"/>
                  <a:gd name="T34" fmla="*/ 25 w 28"/>
                  <a:gd name="T35" fmla="*/ 0 h 23"/>
                  <a:gd name="T36" fmla="*/ 24 w 28"/>
                  <a:gd name="T37" fmla="*/ 0 h 23"/>
                  <a:gd name="T38" fmla="*/ 7 w 28"/>
                  <a:gd name="T39" fmla="*/ 13 h 23"/>
                  <a:gd name="T40" fmla="*/ 2 w 28"/>
                  <a:gd name="T41" fmla="*/ 16 h 2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8"/>
                  <a:gd name="T64" fmla="*/ 0 h 23"/>
                  <a:gd name="T65" fmla="*/ 28 w 28"/>
                  <a:gd name="T66" fmla="*/ 23 h 2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8" h="23">
                    <a:moveTo>
                      <a:pt x="2" y="16"/>
                    </a:moveTo>
                    <a:lnTo>
                      <a:pt x="1" y="18"/>
                    </a:lnTo>
                    <a:lnTo>
                      <a:pt x="0" y="19"/>
                    </a:lnTo>
                    <a:lnTo>
                      <a:pt x="0" y="20"/>
                    </a:lnTo>
                    <a:lnTo>
                      <a:pt x="1" y="21"/>
                    </a:lnTo>
                    <a:lnTo>
                      <a:pt x="2" y="22"/>
                    </a:lnTo>
                    <a:lnTo>
                      <a:pt x="4" y="23"/>
                    </a:lnTo>
                    <a:lnTo>
                      <a:pt x="5" y="23"/>
                    </a:lnTo>
                    <a:lnTo>
                      <a:pt x="6" y="22"/>
                    </a:lnTo>
                    <a:lnTo>
                      <a:pt x="10" y="19"/>
                    </a:lnTo>
                    <a:lnTo>
                      <a:pt x="27" y="6"/>
                    </a:lnTo>
                    <a:lnTo>
                      <a:pt x="28" y="5"/>
                    </a:lnTo>
                    <a:lnTo>
                      <a:pt x="28" y="4"/>
                    </a:lnTo>
                    <a:lnTo>
                      <a:pt x="28" y="3"/>
                    </a:lnTo>
                    <a:lnTo>
                      <a:pt x="28" y="2"/>
                    </a:lnTo>
                    <a:lnTo>
                      <a:pt x="27" y="0"/>
                    </a:lnTo>
                    <a:lnTo>
                      <a:pt x="26" y="0"/>
                    </a:lnTo>
                    <a:lnTo>
                      <a:pt x="25" y="0"/>
                    </a:lnTo>
                    <a:lnTo>
                      <a:pt x="24" y="0"/>
                    </a:lnTo>
                    <a:lnTo>
                      <a:pt x="7" y="13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45" name="Freeform 458"/>
              <p:cNvSpPr>
                <a:spLocks/>
              </p:cNvSpPr>
              <p:nvPr/>
            </p:nvSpPr>
            <p:spPr bwMode="auto">
              <a:xfrm>
                <a:off x="3790" y="3984"/>
                <a:ext cx="22" cy="28"/>
              </a:xfrm>
              <a:custGeom>
                <a:avLst/>
                <a:gdLst>
                  <a:gd name="T0" fmla="*/ 1 w 22"/>
                  <a:gd name="T1" fmla="*/ 23 h 28"/>
                  <a:gd name="T2" fmla="*/ 0 w 22"/>
                  <a:gd name="T3" fmla="*/ 24 h 28"/>
                  <a:gd name="T4" fmla="*/ 0 w 22"/>
                  <a:gd name="T5" fmla="*/ 25 h 28"/>
                  <a:gd name="T6" fmla="*/ 1 w 22"/>
                  <a:gd name="T7" fmla="*/ 26 h 28"/>
                  <a:gd name="T8" fmla="*/ 2 w 22"/>
                  <a:gd name="T9" fmla="*/ 27 h 28"/>
                  <a:gd name="T10" fmla="*/ 3 w 22"/>
                  <a:gd name="T11" fmla="*/ 28 h 28"/>
                  <a:gd name="T12" fmla="*/ 4 w 22"/>
                  <a:gd name="T13" fmla="*/ 28 h 28"/>
                  <a:gd name="T14" fmla="*/ 5 w 22"/>
                  <a:gd name="T15" fmla="*/ 27 h 28"/>
                  <a:gd name="T16" fmla="*/ 6 w 22"/>
                  <a:gd name="T17" fmla="*/ 26 h 28"/>
                  <a:gd name="T18" fmla="*/ 14 w 22"/>
                  <a:gd name="T19" fmla="*/ 16 h 28"/>
                  <a:gd name="T20" fmla="*/ 21 w 22"/>
                  <a:gd name="T21" fmla="*/ 5 h 28"/>
                  <a:gd name="T22" fmla="*/ 22 w 22"/>
                  <a:gd name="T23" fmla="*/ 4 h 28"/>
                  <a:gd name="T24" fmla="*/ 22 w 22"/>
                  <a:gd name="T25" fmla="*/ 4 h 28"/>
                  <a:gd name="T26" fmla="*/ 22 w 22"/>
                  <a:gd name="T27" fmla="*/ 3 h 28"/>
                  <a:gd name="T28" fmla="*/ 22 w 22"/>
                  <a:gd name="T29" fmla="*/ 2 h 28"/>
                  <a:gd name="T30" fmla="*/ 21 w 22"/>
                  <a:gd name="T31" fmla="*/ 1 h 28"/>
                  <a:gd name="T32" fmla="*/ 20 w 22"/>
                  <a:gd name="T33" fmla="*/ 0 h 28"/>
                  <a:gd name="T34" fmla="*/ 19 w 22"/>
                  <a:gd name="T35" fmla="*/ 0 h 28"/>
                  <a:gd name="T36" fmla="*/ 18 w 22"/>
                  <a:gd name="T37" fmla="*/ 1 h 28"/>
                  <a:gd name="T38" fmla="*/ 16 w 22"/>
                  <a:gd name="T39" fmla="*/ 2 h 28"/>
                  <a:gd name="T40" fmla="*/ 15 w 22"/>
                  <a:gd name="T41" fmla="*/ 3 h 28"/>
                  <a:gd name="T42" fmla="*/ 15 w 22"/>
                  <a:gd name="T43" fmla="*/ 3 h 28"/>
                  <a:gd name="T44" fmla="*/ 19 w 22"/>
                  <a:gd name="T45" fmla="*/ 4 h 28"/>
                  <a:gd name="T46" fmla="*/ 15 w 22"/>
                  <a:gd name="T47" fmla="*/ 2 h 28"/>
                  <a:gd name="T48" fmla="*/ 9 w 22"/>
                  <a:gd name="T49" fmla="*/ 13 h 28"/>
                  <a:gd name="T50" fmla="*/ 1 w 22"/>
                  <a:gd name="T51" fmla="*/ 23 h 2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2"/>
                  <a:gd name="T79" fmla="*/ 0 h 28"/>
                  <a:gd name="T80" fmla="*/ 22 w 22"/>
                  <a:gd name="T81" fmla="*/ 28 h 2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2" h="28">
                    <a:moveTo>
                      <a:pt x="1" y="23"/>
                    </a:moveTo>
                    <a:lnTo>
                      <a:pt x="0" y="24"/>
                    </a:lnTo>
                    <a:lnTo>
                      <a:pt x="0" y="25"/>
                    </a:lnTo>
                    <a:lnTo>
                      <a:pt x="1" y="26"/>
                    </a:lnTo>
                    <a:lnTo>
                      <a:pt x="2" y="27"/>
                    </a:lnTo>
                    <a:lnTo>
                      <a:pt x="3" y="28"/>
                    </a:lnTo>
                    <a:lnTo>
                      <a:pt x="4" y="28"/>
                    </a:lnTo>
                    <a:lnTo>
                      <a:pt x="5" y="27"/>
                    </a:lnTo>
                    <a:lnTo>
                      <a:pt x="6" y="26"/>
                    </a:lnTo>
                    <a:lnTo>
                      <a:pt x="14" y="16"/>
                    </a:lnTo>
                    <a:lnTo>
                      <a:pt x="21" y="5"/>
                    </a:lnTo>
                    <a:lnTo>
                      <a:pt x="22" y="4"/>
                    </a:lnTo>
                    <a:lnTo>
                      <a:pt x="22" y="3"/>
                    </a:lnTo>
                    <a:lnTo>
                      <a:pt x="22" y="2"/>
                    </a:lnTo>
                    <a:lnTo>
                      <a:pt x="21" y="1"/>
                    </a:lnTo>
                    <a:lnTo>
                      <a:pt x="20" y="0"/>
                    </a:lnTo>
                    <a:lnTo>
                      <a:pt x="19" y="0"/>
                    </a:lnTo>
                    <a:lnTo>
                      <a:pt x="18" y="1"/>
                    </a:lnTo>
                    <a:lnTo>
                      <a:pt x="16" y="2"/>
                    </a:lnTo>
                    <a:lnTo>
                      <a:pt x="15" y="3"/>
                    </a:lnTo>
                    <a:lnTo>
                      <a:pt x="19" y="4"/>
                    </a:lnTo>
                    <a:lnTo>
                      <a:pt x="15" y="2"/>
                    </a:lnTo>
                    <a:lnTo>
                      <a:pt x="9" y="13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46" name="Freeform 459"/>
              <p:cNvSpPr>
                <a:spLocks/>
              </p:cNvSpPr>
              <p:nvPr/>
            </p:nvSpPr>
            <p:spPr bwMode="auto">
              <a:xfrm>
                <a:off x="3813" y="3942"/>
                <a:ext cx="14" cy="31"/>
              </a:xfrm>
              <a:custGeom>
                <a:avLst/>
                <a:gdLst>
                  <a:gd name="T0" fmla="*/ 0 w 14"/>
                  <a:gd name="T1" fmla="*/ 27 h 31"/>
                  <a:gd name="T2" fmla="*/ 0 w 14"/>
                  <a:gd name="T3" fmla="*/ 28 h 31"/>
                  <a:gd name="T4" fmla="*/ 1 w 14"/>
                  <a:gd name="T5" fmla="*/ 29 h 31"/>
                  <a:gd name="T6" fmla="*/ 2 w 14"/>
                  <a:gd name="T7" fmla="*/ 30 h 31"/>
                  <a:gd name="T8" fmla="*/ 4 w 14"/>
                  <a:gd name="T9" fmla="*/ 31 h 31"/>
                  <a:gd name="T10" fmla="*/ 5 w 14"/>
                  <a:gd name="T11" fmla="*/ 31 h 31"/>
                  <a:gd name="T12" fmla="*/ 6 w 14"/>
                  <a:gd name="T13" fmla="*/ 30 h 31"/>
                  <a:gd name="T14" fmla="*/ 7 w 14"/>
                  <a:gd name="T15" fmla="*/ 29 h 31"/>
                  <a:gd name="T16" fmla="*/ 7 w 14"/>
                  <a:gd name="T17" fmla="*/ 28 h 31"/>
                  <a:gd name="T18" fmla="*/ 9 w 14"/>
                  <a:gd name="T19" fmla="*/ 23 h 31"/>
                  <a:gd name="T20" fmla="*/ 12 w 14"/>
                  <a:gd name="T21" fmla="*/ 10 h 31"/>
                  <a:gd name="T22" fmla="*/ 14 w 14"/>
                  <a:gd name="T23" fmla="*/ 4 h 31"/>
                  <a:gd name="T24" fmla="*/ 14 w 14"/>
                  <a:gd name="T25" fmla="*/ 3 h 31"/>
                  <a:gd name="T26" fmla="*/ 14 w 14"/>
                  <a:gd name="T27" fmla="*/ 2 h 31"/>
                  <a:gd name="T28" fmla="*/ 12 w 14"/>
                  <a:gd name="T29" fmla="*/ 0 h 31"/>
                  <a:gd name="T30" fmla="*/ 11 w 14"/>
                  <a:gd name="T31" fmla="*/ 0 h 31"/>
                  <a:gd name="T32" fmla="*/ 10 w 14"/>
                  <a:gd name="T33" fmla="*/ 0 h 31"/>
                  <a:gd name="T34" fmla="*/ 9 w 14"/>
                  <a:gd name="T35" fmla="*/ 0 h 31"/>
                  <a:gd name="T36" fmla="*/ 8 w 14"/>
                  <a:gd name="T37" fmla="*/ 2 h 31"/>
                  <a:gd name="T38" fmla="*/ 7 w 14"/>
                  <a:gd name="T39" fmla="*/ 3 h 31"/>
                  <a:gd name="T40" fmla="*/ 6 w 14"/>
                  <a:gd name="T41" fmla="*/ 9 h 31"/>
                  <a:gd name="T42" fmla="*/ 2 w 14"/>
                  <a:gd name="T43" fmla="*/ 22 h 31"/>
                  <a:gd name="T44" fmla="*/ 0 w 14"/>
                  <a:gd name="T45" fmla="*/ 27 h 3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4"/>
                  <a:gd name="T70" fmla="*/ 0 h 31"/>
                  <a:gd name="T71" fmla="*/ 14 w 14"/>
                  <a:gd name="T72" fmla="*/ 31 h 31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4" h="31">
                    <a:moveTo>
                      <a:pt x="0" y="27"/>
                    </a:moveTo>
                    <a:lnTo>
                      <a:pt x="0" y="28"/>
                    </a:lnTo>
                    <a:lnTo>
                      <a:pt x="1" y="29"/>
                    </a:lnTo>
                    <a:lnTo>
                      <a:pt x="2" y="30"/>
                    </a:lnTo>
                    <a:lnTo>
                      <a:pt x="4" y="31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9" y="23"/>
                    </a:lnTo>
                    <a:lnTo>
                      <a:pt x="12" y="10"/>
                    </a:lnTo>
                    <a:lnTo>
                      <a:pt x="14" y="4"/>
                    </a:lnTo>
                    <a:lnTo>
                      <a:pt x="14" y="3"/>
                    </a:lnTo>
                    <a:lnTo>
                      <a:pt x="14" y="2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8" y="2"/>
                    </a:lnTo>
                    <a:lnTo>
                      <a:pt x="7" y="3"/>
                    </a:lnTo>
                    <a:lnTo>
                      <a:pt x="6" y="9"/>
                    </a:lnTo>
                    <a:lnTo>
                      <a:pt x="2" y="22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47" name="Freeform 460"/>
              <p:cNvSpPr>
                <a:spLocks/>
              </p:cNvSpPr>
              <p:nvPr/>
            </p:nvSpPr>
            <p:spPr bwMode="auto">
              <a:xfrm>
                <a:off x="3822" y="3898"/>
                <a:ext cx="7" cy="32"/>
              </a:xfrm>
              <a:custGeom>
                <a:avLst/>
                <a:gdLst>
                  <a:gd name="T0" fmla="*/ 0 w 7"/>
                  <a:gd name="T1" fmla="*/ 28 h 32"/>
                  <a:gd name="T2" fmla="*/ 0 w 7"/>
                  <a:gd name="T3" fmla="*/ 29 h 32"/>
                  <a:gd name="T4" fmla="*/ 1 w 7"/>
                  <a:gd name="T5" fmla="*/ 31 h 32"/>
                  <a:gd name="T6" fmla="*/ 2 w 7"/>
                  <a:gd name="T7" fmla="*/ 32 h 32"/>
                  <a:gd name="T8" fmla="*/ 3 w 7"/>
                  <a:gd name="T9" fmla="*/ 32 h 32"/>
                  <a:gd name="T10" fmla="*/ 5 w 7"/>
                  <a:gd name="T11" fmla="*/ 31 h 32"/>
                  <a:gd name="T12" fmla="*/ 6 w 7"/>
                  <a:gd name="T13" fmla="*/ 29 h 32"/>
                  <a:gd name="T14" fmla="*/ 7 w 7"/>
                  <a:gd name="T15" fmla="*/ 28 h 32"/>
                  <a:gd name="T16" fmla="*/ 7 w 7"/>
                  <a:gd name="T17" fmla="*/ 27 h 32"/>
                  <a:gd name="T18" fmla="*/ 7 w 7"/>
                  <a:gd name="T19" fmla="*/ 26 h 32"/>
                  <a:gd name="T20" fmla="*/ 7 w 7"/>
                  <a:gd name="T21" fmla="*/ 2 h 32"/>
                  <a:gd name="T22" fmla="*/ 7 w 7"/>
                  <a:gd name="T23" fmla="*/ 1 h 32"/>
                  <a:gd name="T24" fmla="*/ 6 w 7"/>
                  <a:gd name="T25" fmla="*/ 0 h 32"/>
                  <a:gd name="T26" fmla="*/ 5 w 7"/>
                  <a:gd name="T27" fmla="*/ 0 h 32"/>
                  <a:gd name="T28" fmla="*/ 3 w 7"/>
                  <a:gd name="T29" fmla="*/ 0 h 32"/>
                  <a:gd name="T30" fmla="*/ 2 w 7"/>
                  <a:gd name="T31" fmla="*/ 0 h 32"/>
                  <a:gd name="T32" fmla="*/ 1 w 7"/>
                  <a:gd name="T33" fmla="*/ 1 h 32"/>
                  <a:gd name="T34" fmla="*/ 0 w 7"/>
                  <a:gd name="T35" fmla="*/ 2 h 32"/>
                  <a:gd name="T36" fmla="*/ 0 w 7"/>
                  <a:gd name="T37" fmla="*/ 3 h 32"/>
                  <a:gd name="T38" fmla="*/ 0 w 7"/>
                  <a:gd name="T39" fmla="*/ 27 h 32"/>
                  <a:gd name="T40" fmla="*/ 0 w 7"/>
                  <a:gd name="T41" fmla="*/ 28 h 3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7"/>
                  <a:gd name="T64" fmla="*/ 0 h 32"/>
                  <a:gd name="T65" fmla="*/ 7 w 7"/>
                  <a:gd name="T66" fmla="*/ 32 h 3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7" h="32">
                    <a:moveTo>
                      <a:pt x="0" y="28"/>
                    </a:moveTo>
                    <a:lnTo>
                      <a:pt x="0" y="29"/>
                    </a:lnTo>
                    <a:lnTo>
                      <a:pt x="1" y="31"/>
                    </a:lnTo>
                    <a:lnTo>
                      <a:pt x="2" y="32"/>
                    </a:lnTo>
                    <a:lnTo>
                      <a:pt x="3" y="32"/>
                    </a:lnTo>
                    <a:lnTo>
                      <a:pt x="5" y="31"/>
                    </a:lnTo>
                    <a:lnTo>
                      <a:pt x="6" y="29"/>
                    </a:lnTo>
                    <a:lnTo>
                      <a:pt x="7" y="28"/>
                    </a:lnTo>
                    <a:lnTo>
                      <a:pt x="7" y="27"/>
                    </a:lnTo>
                    <a:lnTo>
                      <a:pt x="7" y="26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7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48" name="Freeform 461"/>
              <p:cNvSpPr>
                <a:spLocks/>
              </p:cNvSpPr>
              <p:nvPr/>
            </p:nvSpPr>
            <p:spPr bwMode="auto">
              <a:xfrm>
                <a:off x="3822" y="3853"/>
                <a:ext cx="7" cy="32"/>
              </a:xfrm>
              <a:custGeom>
                <a:avLst/>
                <a:gdLst>
                  <a:gd name="T0" fmla="*/ 0 w 7"/>
                  <a:gd name="T1" fmla="*/ 28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8 h 32"/>
                  <a:gd name="T16" fmla="*/ 7 w 7"/>
                  <a:gd name="T17" fmla="*/ 27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8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8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8"/>
                    </a:lnTo>
                    <a:lnTo>
                      <a:pt x="7" y="27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49" name="Freeform 462"/>
              <p:cNvSpPr>
                <a:spLocks/>
              </p:cNvSpPr>
              <p:nvPr/>
            </p:nvSpPr>
            <p:spPr bwMode="auto">
              <a:xfrm>
                <a:off x="3822" y="3808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7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7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0" name="Freeform 463"/>
              <p:cNvSpPr>
                <a:spLocks/>
              </p:cNvSpPr>
              <p:nvPr/>
            </p:nvSpPr>
            <p:spPr bwMode="auto">
              <a:xfrm>
                <a:off x="3822" y="3763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1" name="Freeform 464"/>
              <p:cNvSpPr>
                <a:spLocks/>
              </p:cNvSpPr>
              <p:nvPr/>
            </p:nvSpPr>
            <p:spPr bwMode="auto">
              <a:xfrm>
                <a:off x="3822" y="3718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2" name="Freeform 465"/>
              <p:cNvSpPr>
                <a:spLocks/>
              </p:cNvSpPr>
              <p:nvPr/>
            </p:nvSpPr>
            <p:spPr bwMode="auto">
              <a:xfrm>
                <a:off x="3822" y="3673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3" name="Freeform 466"/>
              <p:cNvSpPr>
                <a:spLocks/>
              </p:cNvSpPr>
              <p:nvPr/>
            </p:nvSpPr>
            <p:spPr bwMode="auto">
              <a:xfrm>
                <a:off x="3822" y="3628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4" name="Freeform 467"/>
              <p:cNvSpPr>
                <a:spLocks/>
              </p:cNvSpPr>
              <p:nvPr/>
            </p:nvSpPr>
            <p:spPr bwMode="auto">
              <a:xfrm>
                <a:off x="3822" y="3583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5" name="Freeform 468"/>
              <p:cNvSpPr>
                <a:spLocks/>
              </p:cNvSpPr>
              <p:nvPr/>
            </p:nvSpPr>
            <p:spPr bwMode="auto">
              <a:xfrm>
                <a:off x="3822" y="3538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6" name="Freeform 469"/>
              <p:cNvSpPr>
                <a:spLocks/>
              </p:cNvSpPr>
              <p:nvPr/>
            </p:nvSpPr>
            <p:spPr bwMode="auto">
              <a:xfrm>
                <a:off x="3822" y="3493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7" name="Freeform 470"/>
              <p:cNvSpPr>
                <a:spLocks/>
              </p:cNvSpPr>
              <p:nvPr/>
            </p:nvSpPr>
            <p:spPr bwMode="auto">
              <a:xfrm>
                <a:off x="3822" y="3448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4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8" name="Freeform 471"/>
              <p:cNvSpPr>
                <a:spLocks/>
              </p:cNvSpPr>
              <p:nvPr/>
            </p:nvSpPr>
            <p:spPr bwMode="auto">
              <a:xfrm>
                <a:off x="3822" y="3403"/>
                <a:ext cx="7" cy="33"/>
              </a:xfrm>
              <a:custGeom>
                <a:avLst/>
                <a:gdLst>
                  <a:gd name="T0" fmla="*/ 0 w 7"/>
                  <a:gd name="T1" fmla="*/ 29 h 33"/>
                  <a:gd name="T2" fmla="*/ 1 w 7"/>
                  <a:gd name="T3" fmla="*/ 30 h 33"/>
                  <a:gd name="T4" fmla="*/ 2 w 7"/>
                  <a:gd name="T5" fmla="*/ 31 h 33"/>
                  <a:gd name="T6" fmla="*/ 3 w 7"/>
                  <a:gd name="T7" fmla="*/ 33 h 33"/>
                  <a:gd name="T8" fmla="*/ 5 w 7"/>
                  <a:gd name="T9" fmla="*/ 33 h 33"/>
                  <a:gd name="T10" fmla="*/ 6 w 7"/>
                  <a:gd name="T11" fmla="*/ 31 h 33"/>
                  <a:gd name="T12" fmla="*/ 7 w 7"/>
                  <a:gd name="T13" fmla="*/ 30 h 33"/>
                  <a:gd name="T14" fmla="*/ 7 w 7"/>
                  <a:gd name="T15" fmla="*/ 29 h 33"/>
                  <a:gd name="T16" fmla="*/ 7 w 7"/>
                  <a:gd name="T17" fmla="*/ 28 h 33"/>
                  <a:gd name="T18" fmla="*/ 7 w 7"/>
                  <a:gd name="T19" fmla="*/ 3 h 33"/>
                  <a:gd name="T20" fmla="*/ 7 w 7"/>
                  <a:gd name="T21" fmla="*/ 1 h 33"/>
                  <a:gd name="T22" fmla="*/ 6 w 7"/>
                  <a:gd name="T23" fmla="*/ 0 h 33"/>
                  <a:gd name="T24" fmla="*/ 5 w 7"/>
                  <a:gd name="T25" fmla="*/ 0 h 33"/>
                  <a:gd name="T26" fmla="*/ 3 w 7"/>
                  <a:gd name="T27" fmla="*/ 0 h 33"/>
                  <a:gd name="T28" fmla="*/ 2 w 7"/>
                  <a:gd name="T29" fmla="*/ 0 h 33"/>
                  <a:gd name="T30" fmla="*/ 1 w 7"/>
                  <a:gd name="T31" fmla="*/ 1 h 33"/>
                  <a:gd name="T32" fmla="*/ 0 w 7"/>
                  <a:gd name="T33" fmla="*/ 3 h 33"/>
                  <a:gd name="T34" fmla="*/ 0 w 7"/>
                  <a:gd name="T35" fmla="*/ 4 h 33"/>
                  <a:gd name="T36" fmla="*/ 0 w 7"/>
                  <a:gd name="T37" fmla="*/ 29 h 3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3"/>
                  <a:gd name="T59" fmla="*/ 7 w 7"/>
                  <a:gd name="T60" fmla="*/ 33 h 3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3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3"/>
                    </a:lnTo>
                    <a:lnTo>
                      <a:pt x="5" y="33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9" name="Freeform 472"/>
              <p:cNvSpPr>
                <a:spLocks/>
              </p:cNvSpPr>
              <p:nvPr/>
            </p:nvSpPr>
            <p:spPr bwMode="auto">
              <a:xfrm>
                <a:off x="3822" y="3359"/>
                <a:ext cx="7" cy="32"/>
              </a:xfrm>
              <a:custGeom>
                <a:avLst/>
                <a:gdLst>
                  <a:gd name="T0" fmla="*/ 0 w 7"/>
                  <a:gd name="T1" fmla="*/ 28 h 32"/>
                  <a:gd name="T2" fmla="*/ 1 w 7"/>
                  <a:gd name="T3" fmla="*/ 29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29 h 32"/>
                  <a:gd name="T14" fmla="*/ 7 w 7"/>
                  <a:gd name="T15" fmla="*/ 28 h 32"/>
                  <a:gd name="T16" fmla="*/ 7 w 7"/>
                  <a:gd name="T17" fmla="*/ 27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8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8"/>
                    </a:moveTo>
                    <a:lnTo>
                      <a:pt x="1" y="29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7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60" name="Freeform 473"/>
              <p:cNvSpPr>
                <a:spLocks/>
              </p:cNvSpPr>
              <p:nvPr/>
            </p:nvSpPr>
            <p:spPr bwMode="auto">
              <a:xfrm>
                <a:off x="3822" y="3314"/>
                <a:ext cx="7" cy="32"/>
              </a:xfrm>
              <a:custGeom>
                <a:avLst/>
                <a:gdLst>
                  <a:gd name="T0" fmla="*/ 0 w 7"/>
                  <a:gd name="T1" fmla="*/ 28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8 h 32"/>
                  <a:gd name="T16" fmla="*/ 7 w 7"/>
                  <a:gd name="T17" fmla="*/ 27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8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8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8"/>
                    </a:lnTo>
                    <a:lnTo>
                      <a:pt x="7" y="27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61" name="Freeform 474"/>
              <p:cNvSpPr>
                <a:spLocks/>
              </p:cNvSpPr>
              <p:nvPr/>
            </p:nvSpPr>
            <p:spPr bwMode="auto">
              <a:xfrm>
                <a:off x="3822" y="3269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7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7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62" name="Freeform 475"/>
              <p:cNvSpPr>
                <a:spLocks/>
              </p:cNvSpPr>
              <p:nvPr/>
            </p:nvSpPr>
            <p:spPr bwMode="auto">
              <a:xfrm>
                <a:off x="3822" y="3224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63" name="Freeform 476"/>
              <p:cNvSpPr>
                <a:spLocks/>
              </p:cNvSpPr>
              <p:nvPr/>
            </p:nvSpPr>
            <p:spPr bwMode="auto">
              <a:xfrm>
                <a:off x="3822" y="3179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64" name="Freeform 477"/>
              <p:cNvSpPr>
                <a:spLocks/>
              </p:cNvSpPr>
              <p:nvPr/>
            </p:nvSpPr>
            <p:spPr bwMode="auto">
              <a:xfrm>
                <a:off x="3822" y="3134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65" name="Freeform 478"/>
              <p:cNvSpPr>
                <a:spLocks/>
              </p:cNvSpPr>
              <p:nvPr/>
            </p:nvSpPr>
            <p:spPr bwMode="auto">
              <a:xfrm>
                <a:off x="3822" y="3089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66" name="Freeform 479"/>
              <p:cNvSpPr>
                <a:spLocks/>
              </p:cNvSpPr>
              <p:nvPr/>
            </p:nvSpPr>
            <p:spPr bwMode="auto">
              <a:xfrm>
                <a:off x="3822" y="3044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67" name="Freeform 480"/>
              <p:cNvSpPr>
                <a:spLocks/>
              </p:cNvSpPr>
              <p:nvPr/>
            </p:nvSpPr>
            <p:spPr bwMode="auto">
              <a:xfrm>
                <a:off x="3822" y="2999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68" name="Freeform 481"/>
              <p:cNvSpPr>
                <a:spLocks/>
              </p:cNvSpPr>
              <p:nvPr/>
            </p:nvSpPr>
            <p:spPr bwMode="auto">
              <a:xfrm>
                <a:off x="3822" y="2954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69" name="Freeform 482"/>
              <p:cNvSpPr>
                <a:spLocks/>
              </p:cNvSpPr>
              <p:nvPr/>
            </p:nvSpPr>
            <p:spPr bwMode="auto">
              <a:xfrm>
                <a:off x="3822" y="2909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4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0" name="Freeform 483"/>
              <p:cNvSpPr>
                <a:spLocks/>
              </p:cNvSpPr>
              <p:nvPr/>
            </p:nvSpPr>
            <p:spPr bwMode="auto">
              <a:xfrm>
                <a:off x="3822" y="2864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3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3 h 32"/>
                  <a:gd name="T34" fmla="*/ 0 w 7"/>
                  <a:gd name="T35" fmla="*/ 4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1" name="Freeform 484"/>
              <p:cNvSpPr>
                <a:spLocks/>
              </p:cNvSpPr>
              <p:nvPr/>
            </p:nvSpPr>
            <p:spPr bwMode="auto">
              <a:xfrm>
                <a:off x="3822" y="2819"/>
                <a:ext cx="7" cy="33"/>
              </a:xfrm>
              <a:custGeom>
                <a:avLst/>
                <a:gdLst>
                  <a:gd name="T0" fmla="*/ 0 w 7"/>
                  <a:gd name="T1" fmla="*/ 29 h 33"/>
                  <a:gd name="T2" fmla="*/ 1 w 7"/>
                  <a:gd name="T3" fmla="*/ 30 h 33"/>
                  <a:gd name="T4" fmla="*/ 2 w 7"/>
                  <a:gd name="T5" fmla="*/ 32 h 33"/>
                  <a:gd name="T6" fmla="*/ 3 w 7"/>
                  <a:gd name="T7" fmla="*/ 33 h 33"/>
                  <a:gd name="T8" fmla="*/ 5 w 7"/>
                  <a:gd name="T9" fmla="*/ 33 h 33"/>
                  <a:gd name="T10" fmla="*/ 6 w 7"/>
                  <a:gd name="T11" fmla="*/ 32 h 33"/>
                  <a:gd name="T12" fmla="*/ 7 w 7"/>
                  <a:gd name="T13" fmla="*/ 30 h 33"/>
                  <a:gd name="T14" fmla="*/ 7 w 7"/>
                  <a:gd name="T15" fmla="*/ 29 h 33"/>
                  <a:gd name="T16" fmla="*/ 7 w 7"/>
                  <a:gd name="T17" fmla="*/ 28 h 33"/>
                  <a:gd name="T18" fmla="*/ 7 w 7"/>
                  <a:gd name="T19" fmla="*/ 3 h 33"/>
                  <a:gd name="T20" fmla="*/ 7 w 7"/>
                  <a:gd name="T21" fmla="*/ 2 h 33"/>
                  <a:gd name="T22" fmla="*/ 6 w 7"/>
                  <a:gd name="T23" fmla="*/ 0 h 33"/>
                  <a:gd name="T24" fmla="*/ 5 w 7"/>
                  <a:gd name="T25" fmla="*/ 0 h 33"/>
                  <a:gd name="T26" fmla="*/ 3 w 7"/>
                  <a:gd name="T27" fmla="*/ 0 h 33"/>
                  <a:gd name="T28" fmla="*/ 2 w 7"/>
                  <a:gd name="T29" fmla="*/ 0 h 33"/>
                  <a:gd name="T30" fmla="*/ 1 w 7"/>
                  <a:gd name="T31" fmla="*/ 2 h 33"/>
                  <a:gd name="T32" fmla="*/ 0 w 7"/>
                  <a:gd name="T33" fmla="*/ 3 h 33"/>
                  <a:gd name="T34" fmla="*/ 0 w 7"/>
                  <a:gd name="T35" fmla="*/ 4 h 33"/>
                  <a:gd name="T36" fmla="*/ 0 w 7"/>
                  <a:gd name="T37" fmla="*/ 29 h 3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3"/>
                  <a:gd name="T59" fmla="*/ 7 w 7"/>
                  <a:gd name="T60" fmla="*/ 33 h 3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3">
                    <a:moveTo>
                      <a:pt x="0" y="29"/>
                    </a:moveTo>
                    <a:lnTo>
                      <a:pt x="1" y="30"/>
                    </a:lnTo>
                    <a:lnTo>
                      <a:pt x="2" y="32"/>
                    </a:lnTo>
                    <a:lnTo>
                      <a:pt x="3" y="33"/>
                    </a:lnTo>
                    <a:lnTo>
                      <a:pt x="5" y="33"/>
                    </a:lnTo>
                    <a:lnTo>
                      <a:pt x="6" y="32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2" name="Freeform 485"/>
              <p:cNvSpPr>
                <a:spLocks/>
              </p:cNvSpPr>
              <p:nvPr/>
            </p:nvSpPr>
            <p:spPr bwMode="auto">
              <a:xfrm>
                <a:off x="3822" y="2775"/>
                <a:ext cx="7" cy="32"/>
              </a:xfrm>
              <a:custGeom>
                <a:avLst/>
                <a:gdLst>
                  <a:gd name="T0" fmla="*/ 0 w 7"/>
                  <a:gd name="T1" fmla="*/ 28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8 h 32"/>
                  <a:gd name="T16" fmla="*/ 7 w 7"/>
                  <a:gd name="T17" fmla="*/ 27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8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8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8"/>
                    </a:lnTo>
                    <a:lnTo>
                      <a:pt x="7" y="27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3" name="Freeform 486"/>
              <p:cNvSpPr>
                <a:spLocks/>
              </p:cNvSpPr>
              <p:nvPr/>
            </p:nvSpPr>
            <p:spPr bwMode="auto">
              <a:xfrm>
                <a:off x="3822" y="2730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7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7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4" name="Freeform 487"/>
              <p:cNvSpPr>
                <a:spLocks/>
              </p:cNvSpPr>
              <p:nvPr/>
            </p:nvSpPr>
            <p:spPr bwMode="auto">
              <a:xfrm>
                <a:off x="3822" y="2685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5" name="Freeform 488"/>
              <p:cNvSpPr>
                <a:spLocks/>
              </p:cNvSpPr>
              <p:nvPr/>
            </p:nvSpPr>
            <p:spPr bwMode="auto">
              <a:xfrm>
                <a:off x="3822" y="2640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6" name="Freeform 489"/>
              <p:cNvSpPr>
                <a:spLocks/>
              </p:cNvSpPr>
              <p:nvPr/>
            </p:nvSpPr>
            <p:spPr bwMode="auto">
              <a:xfrm>
                <a:off x="3822" y="2595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7" name="Freeform 490"/>
              <p:cNvSpPr>
                <a:spLocks/>
              </p:cNvSpPr>
              <p:nvPr/>
            </p:nvSpPr>
            <p:spPr bwMode="auto">
              <a:xfrm>
                <a:off x="3822" y="2550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8" name="Freeform 491"/>
              <p:cNvSpPr>
                <a:spLocks/>
              </p:cNvSpPr>
              <p:nvPr/>
            </p:nvSpPr>
            <p:spPr bwMode="auto">
              <a:xfrm>
                <a:off x="3822" y="2505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79" name="Freeform 492"/>
              <p:cNvSpPr>
                <a:spLocks/>
              </p:cNvSpPr>
              <p:nvPr/>
            </p:nvSpPr>
            <p:spPr bwMode="auto">
              <a:xfrm>
                <a:off x="3822" y="2460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0" name="Freeform 493"/>
              <p:cNvSpPr>
                <a:spLocks/>
              </p:cNvSpPr>
              <p:nvPr/>
            </p:nvSpPr>
            <p:spPr bwMode="auto">
              <a:xfrm>
                <a:off x="3822" y="2415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1" name="Freeform 494"/>
              <p:cNvSpPr>
                <a:spLocks/>
              </p:cNvSpPr>
              <p:nvPr/>
            </p:nvSpPr>
            <p:spPr bwMode="auto">
              <a:xfrm>
                <a:off x="3822" y="2370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4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2" name="Freeform 495"/>
              <p:cNvSpPr>
                <a:spLocks/>
              </p:cNvSpPr>
              <p:nvPr/>
            </p:nvSpPr>
            <p:spPr bwMode="auto">
              <a:xfrm>
                <a:off x="3822" y="2325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3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3 h 32"/>
                  <a:gd name="T34" fmla="*/ 0 w 7"/>
                  <a:gd name="T35" fmla="*/ 4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3" name="Freeform 496"/>
              <p:cNvSpPr>
                <a:spLocks/>
              </p:cNvSpPr>
              <p:nvPr/>
            </p:nvSpPr>
            <p:spPr bwMode="auto">
              <a:xfrm>
                <a:off x="3822" y="2280"/>
                <a:ext cx="7" cy="33"/>
              </a:xfrm>
              <a:custGeom>
                <a:avLst/>
                <a:gdLst>
                  <a:gd name="T0" fmla="*/ 0 w 7"/>
                  <a:gd name="T1" fmla="*/ 29 h 33"/>
                  <a:gd name="T2" fmla="*/ 1 w 7"/>
                  <a:gd name="T3" fmla="*/ 30 h 33"/>
                  <a:gd name="T4" fmla="*/ 2 w 7"/>
                  <a:gd name="T5" fmla="*/ 31 h 33"/>
                  <a:gd name="T6" fmla="*/ 3 w 7"/>
                  <a:gd name="T7" fmla="*/ 33 h 33"/>
                  <a:gd name="T8" fmla="*/ 5 w 7"/>
                  <a:gd name="T9" fmla="*/ 33 h 33"/>
                  <a:gd name="T10" fmla="*/ 6 w 7"/>
                  <a:gd name="T11" fmla="*/ 31 h 33"/>
                  <a:gd name="T12" fmla="*/ 7 w 7"/>
                  <a:gd name="T13" fmla="*/ 30 h 33"/>
                  <a:gd name="T14" fmla="*/ 7 w 7"/>
                  <a:gd name="T15" fmla="*/ 29 h 33"/>
                  <a:gd name="T16" fmla="*/ 7 w 7"/>
                  <a:gd name="T17" fmla="*/ 28 h 33"/>
                  <a:gd name="T18" fmla="*/ 7 w 7"/>
                  <a:gd name="T19" fmla="*/ 3 h 33"/>
                  <a:gd name="T20" fmla="*/ 7 w 7"/>
                  <a:gd name="T21" fmla="*/ 2 h 33"/>
                  <a:gd name="T22" fmla="*/ 6 w 7"/>
                  <a:gd name="T23" fmla="*/ 0 h 33"/>
                  <a:gd name="T24" fmla="*/ 5 w 7"/>
                  <a:gd name="T25" fmla="*/ 0 h 33"/>
                  <a:gd name="T26" fmla="*/ 3 w 7"/>
                  <a:gd name="T27" fmla="*/ 0 h 33"/>
                  <a:gd name="T28" fmla="*/ 2 w 7"/>
                  <a:gd name="T29" fmla="*/ 0 h 33"/>
                  <a:gd name="T30" fmla="*/ 1 w 7"/>
                  <a:gd name="T31" fmla="*/ 2 h 33"/>
                  <a:gd name="T32" fmla="*/ 0 w 7"/>
                  <a:gd name="T33" fmla="*/ 3 h 33"/>
                  <a:gd name="T34" fmla="*/ 0 w 7"/>
                  <a:gd name="T35" fmla="*/ 4 h 33"/>
                  <a:gd name="T36" fmla="*/ 0 w 7"/>
                  <a:gd name="T37" fmla="*/ 29 h 3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3"/>
                  <a:gd name="T59" fmla="*/ 7 w 7"/>
                  <a:gd name="T60" fmla="*/ 33 h 3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3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3"/>
                    </a:lnTo>
                    <a:lnTo>
                      <a:pt x="5" y="33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4" name="Freeform 497"/>
              <p:cNvSpPr>
                <a:spLocks/>
              </p:cNvSpPr>
              <p:nvPr/>
            </p:nvSpPr>
            <p:spPr bwMode="auto">
              <a:xfrm>
                <a:off x="3822" y="2236"/>
                <a:ext cx="7" cy="32"/>
              </a:xfrm>
              <a:custGeom>
                <a:avLst/>
                <a:gdLst>
                  <a:gd name="T0" fmla="*/ 0 w 7"/>
                  <a:gd name="T1" fmla="*/ 28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8 h 32"/>
                  <a:gd name="T16" fmla="*/ 7 w 7"/>
                  <a:gd name="T17" fmla="*/ 27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8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8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8"/>
                    </a:lnTo>
                    <a:lnTo>
                      <a:pt x="7" y="27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5" name="Freeform 498"/>
              <p:cNvSpPr>
                <a:spLocks/>
              </p:cNvSpPr>
              <p:nvPr/>
            </p:nvSpPr>
            <p:spPr bwMode="auto">
              <a:xfrm>
                <a:off x="3822" y="2191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7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7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6" name="Freeform 499"/>
              <p:cNvSpPr>
                <a:spLocks/>
              </p:cNvSpPr>
              <p:nvPr/>
            </p:nvSpPr>
            <p:spPr bwMode="auto">
              <a:xfrm>
                <a:off x="3822" y="2146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7" name="Freeform 500"/>
              <p:cNvSpPr>
                <a:spLocks/>
              </p:cNvSpPr>
              <p:nvPr/>
            </p:nvSpPr>
            <p:spPr bwMode="auto">
              <a:xfrm>
                <a:off x="3822" y="2101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8" name="Freeform 501"/>
              <p:cNvSpPr>
                <a:spLocks/>
              </p:cNvSpPr>
              <p:nvPr/>
            </p:nvSpPr>
            <p:spPr bwMode="auto">
              <a:xfrm>
                <a:off x="3822" y="2056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89" name="Freeform 502"/>
              <p:cNvSpPr>
                <a:spLocks/>
              </p:cNvSpPr>
              <p:nvPr/>
            </p:nvSpPr>
            <p:spPr bwMode="auto">
              <a:xfrm>
                <a:off x="3822" y="2011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0" name="Freeform 503"/>
              <p:cNvSpPr>
                <a:spLocks/>
              </p:cNvSpPr>
              <p:nvPr/>
            </p:nvSpPr>
            <p:spPr bwMode="auto">
              <a:xfrm>
                <a:off x="3822" y="1966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1" name="Freeform 504"/>
              <p:cNvSpPr>
                <a:spLocks/>
              </p:cNvSpPr>
              <p:nvPr/>
            </p:nvSpPr>
            <p:spPr bwMode="auto">
              <a:xfrm>
                <a:off x="3822" y="1921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2" name="Freeform 505"/>
              <p:cNvSpPr>
                <a:spLocks/>
              </p:cNvSpPr>
              <p:nvPr/>
            </p:nvSpPr>
            <p:spPr bwMode="auto">
              <a:xfrm>
                <a:off x="3822" y="1876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3" name="Freeform 506"/>
              <p:cNvSpPr>
                <a:spLocks/>
              </p:cNvSpPr>
              <p:nvPr/>
            </p:nvSpPr>
            <p:spPr bwMode="auto">
              <a:xfrm>
                <a:off x="3822" y="1831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4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4" name="Freeform 507"/>
              <p:cNvSpPr>
                <a:spLocks/>
              </p:cNvSpPr>
              <p:nvPr/>
            </p:nvSpPr>
            <p:spPr bwMode="auto">
              <a:xfrm>
                <a:off x="3822" y="1786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3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3 h 32"/>
                  <a:gd name="T34" fmla="*/ 0 w 7"/>
                  <a:gd name="T35" fmla="*/ 4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5" name="Freeform 508"/>
              <p:cNvSpPr>
                <a:spLocks/>
              </p:cNvSpPr>
              <p:nvPr/>
            </p:nvSpPr>
            <p:spPr bwMode="auto">
              <a:xfrm>
                <a:off x="3822" y="1741"/>
                <a:ext cx="7" cy="33"/>
              </a:xfrm>
              <a:custGeom>
                <a:avLst/>
                <a:gdLst>
                  <a:gd name="T0" fmla="*/ 0 w 7"/>
                  <a:gd name="T1" fmla="*/ 29 h 33"/>
                  <a:gd name="T2" fmla="*/ 1 w 7"/>
                  <a:gd name="T3" fmla="*/ 30 h 33"/>
                  <a:gd name="T4" fmla="*/ 2 w 7"/>
                  <a:gd name="T5" fmla="*/ 31 h 33"/>
                  <a:gd name="T6" fmla="*/ 3 w 7"/>
                  <a:gd name="T7" fmla="*/ 33 h 33"/>
                  <a:gd name="T8" fmla="*/ 5 w 7"/>
                  <a:gd name="T9" fmla="*/ 33 h 33"/>
                  <a:gd name="T10" fmla="*/ 6 w 7"/>
                  <a:gd name="T11" fmla="*/ 31 h 33"/>
                  <a:gd name="T12" fmla="*/ 7 w 7"/>
                  <a:gd name="T13" fmla="*/ 30 h 33"/>
                  <a:gd name="T14" fmla="*/ 7 w 7"/>
                  <a:gd name="T15" fmla="*/ 29 h 33"/>
                  <a:gd name="T16" fmla="*/ 7 w 7"/>
                  <a:gd name="T17" fmla="*/ 28 h 33"/>
                  <a:gd name="T18" fmla="*/ 7 w 7"/>
                  <a:gd name="T19" fmla="*/ 3 h 33"/>
                  <a:gd name="T20" fmla="*/ 7 w 7"/>
                  <a:gd name="T21" fmla="*/ 2 h 33"/>
                  <a:gd name="T22" fmla="*/ 6 w 7"/>
                  <a:gd name="T23" fmla="*/ 0 h 33"/>
                  <a:gd name="T24" fmla="*/ 5 w 7"/>
                  <a:gd name="T25" fmla="*/ 0 h 33"/>
                  <a:gd name="T26" fmla="*/ 3 w 7"/>
                  <a:gd name="T27" fmla="*/ 0 h 33"/>
                  <a:gd name="T28" fmla="*/ 2 w 7"/>
                  <a:gd name="T29" fmla="*/ 0 h 33"/>
                  <a:gd name="T30" fmla="*/ 1 w 7"/>
                  <a:gd name="T31" fmla="*/ 2 h 33"/>
                  <a:gd name="T32" fmla="*/ 0 w 7"/>
                  <a:gd name="T33" fmla="*/ 3 h 33"/>
                  <a:gd name="T34" fmla="*/ 0 w 7"/>
                  <a:gd name="T35" fmla="*/ 4 h 33"/>
                  <a:gd name="T36" fmla="*/ 0 w 7"/>
                  <a:gd name="T37" fmla="*/ 29 h 3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3"/>
                  <a:gd name="T59" fmla="*/ 7 w 7"/>
                  <a:gd name="T60" fmla="*/ 33 h 3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3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3"/>
                    </a:lnTo>
                    <a:lnTo>
                      <a:pt x="5" y="33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6" name="Freeform 509"/>
              <p:cNvSpPr>
                <a:spLocks/>
              </p:cNvSpPr>
              <p:nvPr/>
            </p:nvSpPr>
            <p:spPr bwMode="auto">
              <a:xfrm>
                <a:off x="3822" y="1697"/>
                <a:ext cx="7" cy="32"/>
              </a:xfrm>
              <a:custGeom>
                <a:avLst/>
                <a:gdLst>
                  <a:gd name="T0" fmla="*/ 0 w 7"/>
                  <a:gd name="T1" fmla="*/ 28 h 32"/>
                  <a:gd name="T2" fmla="*/ 1 w 7"/>
                  <a:gd name="T3" fmla="*/ 29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29 h 32"/>
                  <a:gd name="T14" fmla="*/ 7 w 7"/>
                  <a:gd name="T15" fmla="*/ 28 h 32"/>
                  <a:gd name="T16" fmla="*/ 7 w 7"/>
                  <a:gd name="T17" fmla="*/ 27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8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8"/>
                    </a:moveTo>
                    <a:lnTo>
                      <a:pt x="1" y="29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7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7" name="Freeform 510"/>
              <p:cNvSpPr>
                <a:spLocks/>
              </p:cNvSpPr>
              <p:nvPr/>
            </p:nvSpPr>
            <p:spPr bwMode="auto">
              <a:xfrm>
                <a:off x="3822" y="1652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7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7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8" name="Freeform 511"/>
              <p:cNvSpPr>
                <a:spLocks/>
              </p:cNvSpPr>
              <p:nvPr/>
            </p:nvSpPr>
            <p:spPr bwMode="auto">
              <a:xfrm>
                <a:off x="3822" y="1607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99" name="Freeform 512"/>
              <p:cNvSpPr>
                <a:spLocks/>
              </p:cNvSpPr>
              <p:nvPr/>
            </p:nvSpPr>
            <p:spPr bwMode="auto">
              <a:xfrm>
                <a:off x="3822" y="1562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00" name="Freeform 513"/>
              <p:cNvSpPr>
                <a:spLocks/>
              </p:cNvSpPr>
              <p:nvPr/>
            </p:nvSpPr>
            <p:spPr bwMode="auto">
              <a:xfrm>
                <a:off x="3822" y="1517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01" name="Freeform 514"/>
              <p:cNvSpPr>
                <a:spLocks/>
              </p:cNvSpPr>
              <p:nvPr/>
            </p:nvSpPr>
            <p:spPr bwMode="auto">
              <a:xfrm>
                <a:off x="3822" y="1472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02" name="Freeform 515"/>
              <p:cNvSpPr>
                <a:spLocks/>
              </p:cNvSpPr>
              <p:nvPr/>
            </p:nvSpPr>
            <p:spPr bwMode="auto">
              <a:xfrm>
                <a:off x="3822" y="1427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03" name="Freeform 516"/>
              <p:cNvSpPr>
                <a:spLocks/>
              </p:cNvSpPr>
              <p:nvPr/>
            </p:nvSpPr>
            <p:spPr bwMode="auto">
              <a:xfrm>
                <a:off x="3822" y="1382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04" name="Freeform 517"/>
              <p:cNvSpPr>
                <a:spLocks/>
              </p:cNvSpPr>
              <p:nvPr/>
            </p:nvSpPr>
            <p:spPr bwMode="auto">
              <a:xfrm>
                <a:off x="3822" y="1337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05" name="Freeform 518"/>
              <p:cNvSpPr>
                <a:spLocks/>
              </p:cNvSpPr>
              <p:nvPr/>
            </p:nvSpPr>
            <p:spPr bwMode="auto">
              <a:xfrm>
                <a:off x="3822" y="1292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06" name="Freeform 519"/>
              <p:cNvSpPr>
                <a:spLocks/>
              </p:cNvSpPr>
              <p:nvPr/>
            </p:nvSpPr>
            <p:spPr bwMode="auto">
              <a:xfrm>
                <a:off x="3822" y="1247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3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3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3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3 h 32"/>
                  <a:gd name="T34" fmla="*/ 0 w 7"/>
                  <a:gd name="T35" fmla="*/ 4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07" name="Freeform 520"/>
              <p:cNvSpPr>
                <a:spLocks/>
              </p:cNvSpPr>
              <p:nvPr/>
            </p:nvSpPr>
            <p:spPr bwMode="auto">
              <a:xfrm>
                <a:off x="3821" y="1202"/>
                <a:ext cx="8" cy="33"/>
              </a:xfrm>
              <a:custGeom>
                <a:avLst/>
                <a:gdLst>
                  <a:gd name="T0" fmla="*/ 1 w 8"/>
                  <a:gd name="T1" fmla="*/ 29 h 33"/>
                  <a:gd name="T2" fmla="*/ 2 w 8"/>
                  <a:gd name="T3" fmla="*/ 30 h 33"/>
                  <a:gd name="T4" fmla="*/ 3 w 8"/>
                  <a:gd name="T5" fmla="*/ 31 h 33"/>
                  <a:gd name="T6" fmla="*/ 4 w 8"/>
                  <a:gd name="T7" fmla="*/ 33 h 33"/>
                  <a:gd name="T8" fmla="*/ 6 w 8"/>
                  <a:gd name="T9" fmla="*/ 33 h 33"/>
                  <a:gd name="T10" fmla="*/ 7 w 8"/>
                  <a:gd name="T11" fmla="*/ 31 h 33"/>
                  <a:gd name="T12" fmla="*/ 8 w 8"/>
                  <a:gd name="T13" fmla="*/ 30 h 33"/>
                  <a:gd name="T14" fmla="*/ 8 w 8"/>
                  <a:gd name="T15" fmla="*/ 29 h 33"/>
                  <a:gd name="T16" fmla="*/ 8 w 8"/>
                  <a:gd name="T17" fmla="*/ 28 h 33"/>
                  <a:gd name="T18" fmla="*/ 8 w 8"/>
                  <a:gd name="T19" fmla="*/ 22 h 33"/>
                  <a:gd name="T20" fmla="*/ 7 w 8"/>
                  <a:gd name="T21" fmla="*/ 8 h 33"/>
                  <a:gd name="T22" fmla="*/ 7 w 8"/>
                  <a:gd name="T23" fmla="*/ 3 h 33"/>
                  <a:gd name="T24" fmla="*/ 6 w 8"/>
                  <a:gd name="T25" fmla="*/ 2 h 33"/>
                  <a:gd name="T26" fmla="*/ 4 w 8"/>
                  <a:gd name="T27" fmla="*/ 0 h 33"/>
                  <a:gd name="T28" fmla="*/ 3 w 8"/>
                  <a:gd name="T29" fmla="*/ 0 h 33"/>
                  <a:gd name="T30" fmla="*/ 2 w 8"/>
                  <a:gd name="T31" fmla="*/ 0 h 33"/>
                  <a:gd name="T32" fmla="*/ 1 w 8"/>
                  <a:gd name="T33" fmla="*/ 0 h 33"/>
                  <a:gd name="T34" fmla="*/ 0 w 8"/>
                  <a:gd name="T35" fmla="*/ 2 h 33"/>
                  <a:gd name="T36" fmla="*/ 0 w 8"/>
                  <a:gd name="T37" fmla="*/ 3 h 33"/>
                  <a:gd name="T38" fmla="*/ 0 w 8"/>
                  <a:gd name="T39" fmla="*/ 4 h 33"/>
                  <a:gd name="T40" fmla="*/ 0 w 8"/>
                  <a:gd name="T41" fmla="*/ 9 h 33"/>
                  <a:gd name="T42" fmla="*/ 1 w 8"/>
                  <a:gd name="T43" fmla="*/ 23 h 33"/>
                  <a:gd name="T44" fmla="*/ 1 w 8"/>
                  <a:gd name="T45" fmla="*/ 29 h 3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8"/>
                  <a:gd name="T70" fmla="*/ 0 h 33"/>
                  <a:gd name="T71" fmla="*/ 8 w 8"/>
                  <a:gd name="T72" fmla="*/ 33 h 33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8" h="33">
                    <a:moveTo>
                      <a:pt x="1" y="29"/>
                    </a:moveTo>
                    <a:lnTo>
                      <a:pt x="2" y="30"/>
                    </a:lnTo>
                    <a:lnTo>
                      <a:pt x="3" y="31"/>
                    </a:lnTo>
                    <a:lnTo>
                      <a:pt x="4" y="33"/>
                    </a:lnTo>
                    <a:lnTo>
                      <a:pt x="6" y="33"/>
                    </a:lnTo>
                    <a:lnTo>
                      <a:pt x="7" y="31"/>
                    </a:lnTo>
                    <a:lnTo>
                      <a:pt x="8" y="30"/>
                    </a:lnTo>
                    <a:lnTo>
                      <a:pt x="8" y="29"/>
                    </a:lnTo>
                    <a:lnTo>
                      <a:pt x="8" y="28"/>
                    </a:lnTo>
                    <a:lnTo>
                      <a:pt x="8" y="22"/>
                    </a:lnTo>
                    <a:lnTo>
                      <a:pt x="7" y="8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9"/>
                    </a:lnTo>
                    <a:lnTo>
                      <a:pt x="1" y="23"/>
                    </a:lnTo>
                    <a:lnTo>
                      <a:pt x="1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08" name="Freeform 521"/>
              <p:cNvSpPr>
                <a:spLocks/>
              </p:cNvSpPr>
              <p:nvPr/>
            </p:nvSpPr>
            <p:spPr bwMode="auto">
              <a:xfrm>
                <a:off x="3806" y="1160"/>
                <a:ext cx="17" cy="30"/>
              </a:xfrm>
              <a:custGeom>
                <a:avLst/>
                <a:gdLst>
                  <a:gd name="T0" fmla="*/ 11 w 17"/>
                  <a:gd name="T1" fmla="*/ 27 h 30"/>
                  <a:gd name="T2" fmla="*/ 11 w 17"/>
                  <a:gd name="T3" fmla="*/ 29 h 30"/>
                  <a:gd name="T4" fmla="*/ 12 w 17"/>
                  <a:gd name="T5" fmla="*/ 30 h 30"/>
                  <a:gd name="T6" fmla="*/ 13 w 17"/>
                  <a:gd name="T7" fmla="*/ 30 h 30"/>
                  <a:gd name="T8" fmla="*/ 14 w 17"/>
                  <a:gd name="T9" fmla="*/ 30 h 30"/>
                  <a:gd name="T10" fmla="*/ 15 w 17"/>
                  <a:gd name="T11" fmla="*/ 30 h 30"/>
                  <a:gd name="T12" fmla="*/ 16 w 17"/>
                  <a:gd name="T13" fmla="*/ 29 h 30"/>
                  <a:gd name="T14" fmla="*/ 17 w 17"/>
                  <a:gd name="T15" fmla="*/ 27 h 30"/>
                  <a:gd name="T16" fmla="*/ 17 w 17"/>
                  <a:gd name="T17" fmla="*/ 26 h 30"/>
                  <a:gd name="T18" fmla="*/ 16 w 17"/>
                  <a:gd name="T19" fmla="*/ 23 h 30"/>
                  <a:gd name="T20" fmla="*/ 12 w 17"/>
                  <a:gd name="T21" fmla="*/ 11 h 30"/>
                  <a:gd name="T22" fmla="*/ 7 w 17"/>
                  <a:gd name="T23" fmla="*/ 2 h 30"/>
                  <a:gd name="T24" fmla="*/ 7 w 17"/>
                  <a:gd name="T25" fmla="*/ 1 h 30"/>
                  <a:gd name="T26" fmla="*/ 6 w 17"/>
                  <a:gd name="T27" fmla="*/ 0 h 30"/>
                  <a:gd name="T28" fmla="*/ 5 w 17"/>
                  <a:gd name="T29" fmla="*/ 0 h 30"/>
                  <a:gd name="T30" fmla="*/ 4 w 17"/>
                  <a:gd name="T31" fmla="*/ 0 h 30"/>
                  <a:gd name="T32" fmla="*/ 3 w 17"/>
                  <a:gd name="T33" fmla="*/ 0 h 30"/>
                  <a:gd name="T34" fmla="*/ 2 w 17"/>
                  <a:gd name="T35" fmla="*/ 1 h 30"/>
                  <a:gd name="T36" fmla="*/ 0 w 17"/>
                  <a:gd name="T37" fmla="*/ 2 h 30"/>
                  <a:gd name="T38" fmla="*/ 0 w 17"/>
                  <a:gd name="T39" fmla="*/ 3 h 30"/>
                  <a:gd name="T40" fmla="*/ 5 w 17"/>
                  <a:gd name="T41" fmla="*/ 13 h 30"/>
                  <a:gd name="T42" fmla="*/ 9 w 17"/>
                  <a:gd name="T43" fmla="*/ 24 h 30"/>
                  <a:gd name="T44" fmla="*/ 11 w 17"/>
                  <a:gd name="T45" fmla="*/ 27 h 3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7"/>
                  <a:gd name="T70" fmla="*/ 0 h 30"/>
                  <a:gd name="T71" fmla="*/ 17 w 17"/>
                  <a:gd name="T72" fmla="*/ 30 h 3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7" h="30">
                    <a:moveTo>
                      <a:pt x="11" y="27"/>
                    </a:moveTo>
                    <a:lnTo>
                      <a:pt x="11" y="29"/>
                    </a:lnTo>
                    <a:lnTo>
                      <a:pt x="12" y="30"/>
                    </a:lnTo>
                    <a:lnTo>
                      <a:pt x="13" y="30"/>
                    </a:lnTo>
                    <a:lnTo>
                      <a:pt x="14" y="30"/>
                    </a:lnTo>
                    <a:lnTo>
                      <a:pt x="15" y="30"/>
                    </a:lnTo>
                    <a:lnTo>
                      <a:pt x="16" y="29"/>
                    </a:lnTo>
                    <a:lnTo>
                      <a:pt x="17" y="27"/>
                    </a:lnTo>
                    <a:lnTo>
                      <a:pt x="17" y="26"/>
                    </a:lnTo>
                    <a:lnTo>
                      <a:pt x="16" y="23"/>
                    </a:lnTo>
                    <a:lnTo>
                      <a:pt x="12" y="11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5" y="13"/>
                    </a:lnTo>
                    <a:lnTo>
                      <a:pt x="9" y="24"/>
                    </a:lnTo>
                    <a:lnTo>
                      <a:pt x="11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09" name="Freeform 522"/>
              <p:cNvSpPr>
                <a:spLocks/>
              </p:cNvSpPr>
              <p:nvPr/>
            </p:nvSpPr>
            <p:spPr bwMode="auto">
              <a:xfrm>
                <a:off x="3779" y="1124"/>
                <a:ext cx="24" cy="26"/>
              </a:xfrm>
              <a:custGeom>
                <a:avLst/>
                <a:gdLst>
                  <a:gd name="T0" fmla="*/ 17 w 24"/>
                  <a:gd name="T1" fmla="*/ 24 h 26"/>
                  <a:gd name="T2" fmla="*/ 19 w 24"/>
                  <a:gd name="T3" fmla="*/ 25 h 26"/>
                  <a:gd name="T4" fmla="*/ 20 w 24"/>
                  <a:gd name="T5" fmla="*/ 26 h 26"/>
                  <a:gd name="T6" fmla="*/ 21 w 24"/>
                  <a:gd name="T7" fmla="*/ 26 h 26"/>
                  <a:gd name="T8" fmla="*/ 22 w 24"/>
                  <a:gd name="T9" fmla="*/ 25 h 26"/>
                  <a:gd name="T10" fmla="*/ 23 w 24"/>
                  <a:gd name="T11" fmla="*/ 24 h 26"/>
                  <a:gd name="T12" fmla="*/ 24 w 24"/>
                  <a:gd name="T13" fmla="*/ 23 h 26"/>
                  <a:gd name="T14" fmla="*/ 24 w 24"/>
                  <a:gd name="T15" fmla="*/ 22 h 26"/>
                  <a:gd name="T16" fmla="*/ 23 w 24"/>
                  <a:gd name="T17" fmla="*/ 21 h 26"/>
                  <a:gd name="T18" fmla="*/ 9 w 24"/>
                  <a:gd name="T19" fmla="*/ 4 h 26"/>
                  <a:gd name="T20" fmla="*/ 7 w 24"/>
                  <a:gd name="T21" fmla="*/ 3 h 26"/>
                  <a:gd name="T22" fmla="*/ 4 w 24"/>
                  <a:gd name="T23" fmla="*/ 0 h 26"/>
                  <a:gd name="T24" fmla="*/ 3 w 24"/>
                  <a:gd name="T25" fmla="*/ 0 h 26"/>
                  <a:gd name="T26" fmla="*/ 2 w 24"/>
                  <a:gd name="T27" fmla="*/ 0 h 26"/>
                  <a:gd name="T28" fmla="*/ 1 w 24"/>
                  <a:gd name="T29" fmla="*/ 0 h 26"/>
                  <a:gd name="T30" fmla="*/ 0 w 24"/>
                  <a:gd name="T31" fmla="*/ 1 h 26"/>
                  <a:gd name="T32" fmla="*/ 0 w 24"/>
                  <a:gd name="T33" fmla="*/ 3 h 26"/>
                  <a:gd name="T34" fmla="*/ 0 w 24"/>
                  <a:gd name="T35" fmla="*/ 4 h 26"/>
                  <a:gd name="T36" fmla="*/ 0 w 24"/>
                  <a:gd name="T37" fmla="*/ 5 h 26"/>
                  <a:gd name="T38" fmla="*/ 1 w 24"/>
                  <a:gd name="T39" fmla="*/ 6 h 26"/>
                  <a:gd name="T40" fmla="*/ 4 w 24"/>
                  <a:gd name="T41" fmla="*/ 8 h 26"/>
                  <a:gd name="T42" fmla="*/ 5 w 24"/>
                  <a:gd name="T43" fmla="*/ 6 h 26"/>
                  <a:gd name="T44" fmla="*/ 3 w 24"/>
                  <a:gd name="T45" fmla="*/ 7 h 26"/>
                  <a:gd name="T46" fmla="*/ 17 w 24"/>
                  <a:gd name="T47" fmla="*/ 24 h 2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4"/>
                  <a:gd name="T73" fmla="*/ 0 h 26"/>
                  <a:gd name="T74" fmla="*/ 24 w 24"/>
                  <a:gd name="T75" fmla="*/ 26 h 2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4" h="26">
                    <a:moveTo>
                      <a:pt x="17" y="24"/>
                    </a:moveTo>
                    <a:lnTo>
                      <a:pt x="19" y="25"/>
                    </a:lnTo>
                    <a:lnTo>
                      <a:pt x="20" y="26"/>
                    </a:lnTo>
                    <a:lnTo>
                      <a:pt x="21" y="26"/>
                    </a:lnTo>
                    <a:lnTo>
                      <a:pt x="22" y="25"/>
                    </a:lnTo>
                    <a:lnTo>
                      <a:pt x="23" y="24"/>
                    </a:lnTo>
                    <a:lnTo>
                      <a:pt x="24" y="23"/>
                    </a:lnTo>
                    <a:lnTo>
                      <a:pt x="24" y="22"/>
                    </a:lnTo>
                    <a:lnTo>
                      <a:pt x="23" y="21"/>
                    </a:lnTo>
                    <a:lnTo>
                      <a:pt x="9" y="4"/>
                    </a:lnTo>
                    <a:lnTo>
                      <a:pt x="7" y="3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4" y="8"/>
                    </a:lnTo>
                    <a:lnTo>
                      <a:pt x="5" y="6"/>
                    </a:lnTo>
                    <a:lnTo>
                      <a:pt x="3" y="7"/>
                    </a:lnTo>
                    <a:lnTo>
                      <a:pt x="17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0" name="Freeform 523"/>
              <p:cNvSpPr>
                <a:spLocks/>
              </p:cNvSpPr>
              <p:nvPr/>
            </p:nvSpPr>
            <p:spPr bwMode="auto">
              <a:xfrm>
                <a:off x="3740" y="1099"/>
                <a:ext cx="30" cy="19"/>
              </a:xfrm>
              <a:custGeom>
                <a:avLst/>
                <a:gdLst>
                  <a:gd name="T0" fmla="*/ 24 w 30"/>
                  <a:gd name="T1" fmla="*/ 19 h 19"/>
                  <a:gd name="T2" fmla="*/ 25 w 30"/>
                  <a:gd name="T3" fmla="*/ 19 h 19"/>
                  <a:gd name="T4" fmla="*/ 26 w 30"/>
                  <a:gd name="T5" fmla="*/ 19 h 19"/>
                  <a:gd name="T6" fmla="*/ 27 w 30"/>
                  <a:gd name="T7" fmla="*/ 19 h 19"/>
                  <a:gd name="T8" fmla="*/ 29 w 30"/>
                  <a:gd name="T9" fmla="*/ 18 h 19"/>
                  <a:gd name="T10" fmla="*/ 30 w 30"/>
                  <a:gd name="T11" fmla="*/ 17 h 19"/>
                  <a:gd name="T12" fmla="*/ 30 w 30"/>
                  <a:gd name="T13" fmla="*/ 16 h 19"/>
                  <a:gd name="T14" fmla="*/ 29 w 30"/>
                  <a:gd name="T15" fmla="*/ 15 h 19"/>
                  <a:gd name="T16" fmla="*/ 27 w 30"/>
                  <a:gd name="T17" fmla="*/ 14 h 19"/>
                  <a:gd name="T18" fmla="*/ 25 w 30"/>
                  <a:gd name="T19" fmla="*/ 11 h 19"/>
                  <a:gd name="T20" fmla="*/ 14 w 30"/>
                  <a:gd name="T21" fmla="*/ 5 h 19"/>
                  <a:gd name="T22" fmla="*/ 13 w 30"/>
                  <a:gd name="T23" fmla="*/ 4 h 19"/>
                  <a:gd name="T24" fmla="*/ 4 w 30"/>
                  <a:gd name="T25" fmla="*/ 0 h 19"/>
                  <a:gd name="T26" fmla="*/ 3 w 30"/>
                  <a:gd name="T27" fmla="*/ 0 h 19"/>
                  <a:gd name="T28" fmla="*/ 2 w 30"/>
                  <a:gd name="T29" fmla="*/ 1 h 19"/>
                  <a:gd name="T30" fmla="*/ 1 w 30"/>
                  <a:gd name="T31" fmla="*/ 2 h 19"/>
                  <a:gd name="T32" fmla="*/ 0 w 30"/>
                  <a:gd name="T33" fmla="*/ 3 h 19"/>
                  <a:gd name="T34" fmla="*/ 0 w 30"/>
                  <a:gd name="T35" fmla="*/ 4 h 19"/>
                  <a:gd name="T36" fmla="*/ 1 w 30"/>
                  <a:gd name="T37" fmla="*/ 5 h 19"/>
                  <a:gd name="T38" fmla="*/ 2 w 30"/>
                  <a:gd name="T39" fmla="*/ 6 h 19"/>
                  <a:gd name="T40" fmla="*/ 3 w 30"/>
                  <a:gd name="T41" fmla="*/ 6 h 19"/>
                  <a:gd name="T42" fmla="*/ 12 w 30"/>
                  <a:gd name="T43" fmla="*/ 10 h 19"/>
                  <a:gd name="T44" fmla="*/ 13 w 30"/>
                  <a:gd name="T45" fmla="*/ 7 h 19"/>
                  <a:gd name="T46" fmla="*/ 11 w 30"/>
                  <a:gd name="T47" fmla="*/ 10 h 19"/>
                  <a:gd name="T48" fmla="*/ 22 w 30"/>
                  <a:gd name="T49" fmla="*/ 17 h 19"/>
                  <a:gd name="T50" fmla="*/ 24 w 30"/>
                  <a:gd name="T51" fmla="*/ 19 h 1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0"/>
                  <a:gd name="T79" fmla="*/ 0 h 19"/>
                  <a:gd name="T80" fmla="*/ 30 w 30"/>
                  <a:gd name="T81" fmla="*/ 19 h 19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0" h="19">
                    <a:moveTo>
                      <a:pt x="24" y="19"/>
                    </a:moveTo>
                    <a:lnTo>
                      <a:pt x="25" y="19"/>
                    </a:lnTo>
                    <a:lnTo>
                      <a:pt x="26" y="19"/>
                    </a:lnTo>
                    <a:lnTo>
                      <a:pt x="27" y="19"/>
                    </a:lnTo>
                    <a:lnTo>
                      <a:pt x="29" y="18"/>
                    </a:lnTo>
                    <a:lnTo>
                      <a:pt x="30" y="17"/>
                    </a:lnTo>
                    <a:lnTo>
                      <a:pt x="30" y="16"/>
                    </a:lnTo>
                    <a:lnTo>
                      <a:pt x="29" y="15"/>
                    </a:lnTo>
                    <a:lnTo>
                      <a:pt x="27" y="14"/>
                    </a:lnTo>
                    <a:lnTo>
                      <a:pt x="25" y="11"/>
                    </a:lnTo>
                    <a:lnTo>
                      <a:pt x="14" y="5"/>
                    </a:lnTo>
                    <a:lnTo>
                      <a:pt x="13" y="4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12" y="10"/>
                    </a:lnTo>
                    <a:lnTo>
                      <a:pt x="13" y="7"/>
                    </a:lnTo>
                    <a:lnTo>
                      <a:pt x="11" y="10"/>
                    </a:lnTo>
                    <a:lnTo>
                      <a:pt x="22" y="17"/>
                    </a:lnTo>
                    <a:lnTo>
                      <a:pt x="24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1" name="Freeform 524"/>
              <p:cNvSpPr>
                <a:spLocks/>
              </p:cNvSpPr>
              <p:nvPr/>
            </p:nvSpPr>
            <p:spPr bwMode="auto">
              <a:xfrm>
                <a:off x="3695" y="1088"/>
                <a:ext cx="32" cy="11"/>
              </a:xfrm>
              <a:custGeom>
                <a:avLst/>
                <a:gdLst>
                  <a:gd name="T0" fmla="*/ 29 w 32"/>
                  <a:gd name="T1" fmla="*/ 11 h 11"/>
                  <a:gd name="T2" fmla="*/ 30 w 32"/>
                  <a:gd name="T3" fmla="*/ 11 h 11"/>
                  <a:gd name="T4" fmla="*/ 31 w 32"/>
                  <a:gd name="T5" fmla="*/ 10 h 11"/>
                  <a:gd name="T6" fmla="*/ 32 w 32"/>
                  <a:gd name="T7" fmla="*/ 9 h 11"/>
                  <a:gd name="T8" fmla="*/ 32 w 32"/>
                  <a:gd name="T9" fmla="*/ 8 h 11"/>
                  <a:gd name="T10" fmla="*/ 32 w 32"/>
                  <a:gd name="T11" fmla="*/ 6 h 11"/>
                  <a:gd name="T12" fmla="*/ 32 w 32"/>
                  <a:gd name="T13" fmla="*/ 5 h 11"/>
                  <a:gd name="T14" fmla="*/ 31 w 32"/>
                  <a:gd name="T15" fmla="*/ 4 h 11"/>
                  <a:gd name="T16" fmla="*/ 30 w 32"/>
                  <a:gd name="T17" fmla="*/ 4 h 11"/>
                  <a:gd name="T18" fmla="*/ 20 w 32"/>
                  <a:gd name="T19" fmla="*/ 2 h 11"/>
                  <a:gd name="T20" fmla="*/ 6 w 32"/>
                  <a:gd name="T21" fmla="*/ 0 h 11"/>
                  <a:gd name="T22" fmla="*/ 4 w 32"/>
                  <a:gd name="T23" fmla="*/ 0 h 11"/>
                  <a:gd name="T24" fmla="*/ 2 w 32"/>
                  <a:gd name="T25" fmla="*/ 0 h 11"/>
                  <a:gd name="T26" fmla="*/ 1 w 32"/>
                  <a:gd name="T27" fmla="*/ 0 h 11"/>
                  <a:gd name="T28" fmla="*/ 0 w 32"/>
                  <a:gd name="T29" fmla="*/ 1 h 11"/>
                  <a:gd name="T30" fmla="*/ 0 w 32"/>
                  <a:gd name="T31" fmla="*/ 2 h 11"/>
                  <a:gd name="T32" fmla="*/ 0 w 32"/>
                  <a:gd name="T33" fmla="*/ 3 h 11"/>
                  <a:gd name="T34" fmla="*/ 0 w 32"/>
                  <a:gd name="T35" fmla="*/ 4 h 11"/>
                  <a:gd name="T36" fmla="*/ 1 w 32"/>
                  <a:gd name="T37" fmla="*/ 5 h 11"/>
                  <a:gd name="T38" fmla="*/ 2 w 32"/>
                  <a:gd name="T39" fmla="*/ 6 h 11"/>
                  <a:gd name="T40" fmla="*/ 3 w 32"/>
                  <a:gd name="T41" fmla="*/ 6 h 11"/>
                  <a:gd name="T42" fmla="*/ 6 w 32"/>
                  <a:gd name="T43" fmla="*/ 6 h 11"/>
                  <a:gd name="T44" fmla="*/ 6 w 32"/>
                  <a:gd name="T45" fmla="*/ 3 h 11"/>
                  <a:gd name="T46" fmla="*/ 4 w 32"/>
                  <a:gd name="T47" fmla="*/ 6 h 11"/>
                  <a:gd name="T48" fmla="*/ 19 w 32"/>
                  <a:gd name="T49" fmla="*/ 9 h 11"/>
                  <a:gd name="T50" fmla="*/ 29 w 32"/>
                  <a:gd name="T51" fmla="*/ 11 h 1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2"/>
                  <a:gd name="T79" fmla="*/ 0 h 11"/>
                  <a:gd name="T80" fmla="*/ 32 w 32"/>
                  <a:gd name="T81" fmla="*/ 11 h 11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2" h="11">
                    <a:moveTo>
                      <a:pt x="29" y="11"/>
                    </a:moveTo>
                    <a:lnTo>
                      <a:pt x="30" y="11"/>
                    </a:lnTo>
                    <a:lnTo>
                      <a:pt x="31" y="10"/>
                    </a:lnTo>
                    <a:lnTo>
                      <a:pt x="32" y="9"/>
                    </a:lnTo>
                    <a:lnTo>
                      <a:pt x="32" y="8"/>
                    </a:lnTo>
                    <a:lnTo>
                      <a:pt x="32" y="6"/>
                    </a:lnTo>
                    <a:lnTo>
                      <a:pt x="32" y="5"/>
                    </a:lnTo>
                    <a:lnTo>
                      <a:pt x="31" y="4"/>
                    </a:lnTo>
                    <a:lnTo>
                      <a:pt x="30" y="4"/>
                    </a:lnTo>
                    <a:lnTo>
                      <a:pt x="20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6" y="6"/>
                    </a:lnTo>
                    <a:lnTo>
                      <a:pt x="6" y="3"/>
                    </a:lnTo>
                    <a:lnTo>
                      <a:pt x="4" y="6"/>
                    </a:lnTo>
                    <a:lnTo>
                      <a:pt x="19" y="9"/>
                    </a:lnTo>
                    <a:lnTo>
                      <a:pt x="29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2" name="Freeform 525"/>
              <p:cNvSpPr>
                <a:spLocks/>
              </p:cNvSpPr>
              <p:nvPr/>
            </p:nvSpPr>
            <p:spPr bwMode="auto">
              <a:xfrm>
                <a:off x="3648" y="1087"/>
                <a:ext cx="34" cy="6"/>
              </a:xfrm>
              <a:custGeom>
                <a:avLst/>
                <a:gdLst>
                  <a:gd name="T0" fmla="*/ 30 w 34"/>
                  <a:gd name="T1" fmla="*/ 6 h 6"/>
                  <a:gd name="T2" fmla="*/ 31 w 34"/>
                  <a:gd name="T3" fmla="*/ 6 h 6"/>
                  <a:gd name="T4" fmla="*/ 32 w 34"/>
                  <a:gd name="T5" fmla="*/ 5 h 6"/>
                  <a:gd name="T6" fmla="*/ 34 w 34"/>
                  <a:gd name="T7" fmla="*/ 4 h 6"/>
                  <a:gd name="T8" fmla="*/ 34 w 34"/>
                  <a:gd name="T9" fmla="*/ 3 h 6"/>
                  <a:gd name="T10" fmla="*/ 32 w 34"/>
                  <a:gd name="T11" fmla="*/ 2 h 6"/>
                  <a:gd name="T12" fmla="*/ 31 w 34"/>
                  <a:gd name="T13" fmla="*/ 1 h 6"/>
                  <a:gd name="T14" fmla="*/ 30 w 34"/>
                  <a:gd name="T15" fmla="*/ 0 h 6"/>
                  <a:gd name="T16" fmla="*/ 29 w 34"/>
                  <a:gd name="T17" fmla="*/ 0 h 6"/>
                  <a:gd name="T18" fmla="*/ 2 w 34"/>
                  <a:gd name="T19" fmla="*/ 0 h 6"/>
                  <a:gd name="T20" fmla="*/ 1 w 34"/>
                  <a:gd name="T21" fmla="*/ 1 h 6"/>
                  <a:gd name="T22" fmla="*/ 0 w 34"/>
                  <a:gd name="T23" fmla="*/ 2 h 6"/>
                  <a:gd name="T24" fmla="*/ 0 w 34"/>
                  <a:gd name="T25" fmla="*/ 3 h 6"/>
                  <a:gd name="T26" fmla="*/ 0 w 34"/>
                  <a:gd name="T27" fmla="*/ 4 h 6"/>
                  <a:gd name="T28" fmla="*/ 0 w 34"/>
                  <a:gd name="T29" fmla="*/ 5 h 6"/>
                  <a:gd name="T30" fmla="*/ 1 w 34"/>
                  <a:gd name="T31" fmla="*/ 6 h 6"/>
                  <a:gd name="T32" fmla="*/ 2 w 34"/>
                  <a:gd name="T33" fmla="*/ 6 h 6"/>
                  <a:gd name="T34" fmla="*/ 3 w 34"/>
                  <a:gd name="T35" fmla="*/ 6 h 6"/>
                  <a:gd name="T36" fmla="*/ 30 w 34"/>
                  <a:gd name="T37" fmla="*/ 6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4"/>
                  <a:gd name="T58" fmla="*/ 0 h 6"/>
                  <a:gd name="T59" fmla="*/ 34 w 34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4" h="6">
                    <a:moveTo>
                      <a:pt x="30" y="6"/>
                    </a:moveTo>
                    <a:lnTo>
                      <a:pt x="31" y="6"/>
                    </a:lnTo>
                    <a:lnTo>
                      <a:pt x="32" y="5"/>
                    </a:lnTo>
                    <a:lnTo>
                      <a:pt x="34" y="4"/>
                    </a:lnTo>
                    <a:lnTo>
                      <a:pt x="34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3" name="Freeform 526"/>
              <p:cNvSpPr>
                <a:spLocks/>
              </p:cNvSpPr>
              <p:nvPr/>
            </p:nvSpPr>
            <p:spPr bwMode="auto">
              <a:xfrm>
                <a:off x="3601" y="1087"/>
                <a:ext cx="34" cy="6"/>
              </a:xfrm>
              <a:custGeom>
                <a:avLst/>
                <a:gdLst>
                  <a:gd name="T0" fmla="*/ 30 w 34"/>
                  <a:gd name="T1" fmla="*/ 6 h 6"/>
                  <a:gd name="T2" fmla="*/ 32 w 34"/>
                  <a:gd name="T3" fmla="*/ 6 h 6"/>
                  <a:gd name="T4" fmla="*/ 33 w 34"/>
                  <a:gd name="T5" fmla="*/ 5 h 6"/>
                  <a:gd name="T6" fmla="*/ 34 w 34"/>
                  <a:gd name="T7" fmla="*/ 4 h 6"/>
                  <a:gd name="T8" fmla="*/ 34 w 34"/>
                  <a:gd name="T9" fmla="*/ 3 h 6"/>
                  <a:gd name="T10" fmla="*/ 33 w 34"/>
                  <a:gd name="T11" fmla="*/ 2 h 6"/>
                  <a:gd name="T12" fmla="*/ 32 w 34"/>
                  <a:gd name="T13" fmla="*/ 1 h 6"/>
                  <a:gd name="T14" fmla="*/ 30 w 34"/>
                  <a:gd name="T15" fmla="*/ 0 h 6"/>
                  <a:gd name="T16" fmla="*/ 29 w 34"/>
                  <a:gd name="T17" fmla="*/ 0 h 6"/>
                  <a:gd name="T18" fmla="*/ 3 w 34"/>
                  <a:gd name="T19" fmla="*/ 0 h 6"/>
                  <a:gd name="T20" fmla="*/ 1 w 34"/>
                  <a:gd name="T21" fmla="*/ 1 h 6"/>
                  <a:gd name="T22" fmla="*/ 0 w 34"/>
                  <a:gd name="T23" fmla="*/ 2 h 6"/>
                  <a:gd name="T24" fmla="*/ 0 w 34"/>
                  <a:gd name="T25" fmla="*/ 3 h 6"/>
                  <a:gd name="T26" fmla="*/ 0 w 34"/>
                  <a:gd name="T27" fmla="*/ 4 h 6"/>
                  <a:gd name="T28" fmla="*/ 0 w 34"/>
                  <a:gd name="T29" fmla="*/ 5 h 6"/>
                  <a:gd name="T30" fmla="*/ 1 w 34"/>
                  <a:gd name="T31" fmla="*/ 6 h 6"/>
                  <a:gd name="T32" fmla="*/ 3 w 34"/>
                  <a:gd name="T33" fmla="*/ 6 h 6"/>
                  <a:gd name="T34" fmla="*/ 4 w 34"/>
                  <a:gd name="T35" fmla="*/ 6 h 6"/>
                  <a:gd name="T36" fmla="*/ 30 w 34"/>
                  <a:gd name="T37" fmla="*/ 6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4"/>
                  <a:gd name="T58" fmla="*/ 0 h 6"/>
                  <a:gd name="T59" fmla="*/ 34 w 34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4" h="6">
                    <a:moveTo>
                      <a:pt x="30" y="6"/>
                    </a:moveTo>
                    <a:lnTo>
                      <a:pt x="32" y="6"/>
                    </a:lnTo>
                    <a:lnTo>
                      <a:pt x="33" y="5"/>
                    </a:lnTo>
                    <a:lnTo>
                      <a:pt x="34" y="4"/>
                    </a:lnTo>
                    <a:lnTo>
                      <a:pt x="34" y="3"/>
                    </a:lnTo>
                    <a:lnTo>
                      <a:pt x="33" y="2"/>
                    </a:lnTo>
                    <a:lnTo>
                      <a:pt x="32" y="1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4" name="Freeform 527"/>
              <p:cNvSpPr>
                <a:spLocks/>
              </p:cNvSpPr>
              <p:nvPr/>
            </p:nvSpPr>
            <p:spPr bwMode="auto">
              <a:xfrm>
                <a:off x="3554" y="1087"/>
                <a:ext cx="34" cy="6"/>
              </a:xfrm>
              <a:custGeom>
                <a:avLst/>
                <a:gdLst>
                  <a:gd name="T0" fmla="*/ 31 w 34"/>
                  <a:gd name="T1" fmla="*/ 6 h 6"/>
                  <a:gd name="T2" fmla="*/ 32 w 34"/>
                  <a:gd name="T3" fmla="*/ 6 h 6"/>
                  <a:gd name="T4" fmla="*/ 33 w 34"/>
                  <a:gd name="T5" fmla="*/ 5 h 6"/>
                  <a:gd name="T6" fmla="*/ 34 w 34"/>
                  <a:gd name="T7" fmla="*/ 4 h 6"/>
                  <a:gd name="T8" fmla="*/ 34 w 34"/>
                  <a:gd name="T9" fmla="*/ 3 h 6"/>
                  <a:gd name="T10" fmla="*/ 33 w 34"/>
                  <a:gd name="T11" fmla="*/ 2 h 6"/>
                  <a:gd name="T12" fmla="*/ 32 w 34"/>
                  <a:gd name="T13" fmla="*/ 1 h 6"/>
                  <a:gd name="T14" fmla="*/ 31 w 34"/>
                  <a:gd name="T15" fmla="*/ 0 h 6"/>
                  <a:gd name="T16" fmla="*/ 29 w 34"/>
                  <a:gd name="T17" fmla="*/ 0 h 6"/>
                  <a:gd name="T18" fmla="*/ 3 w 34"/>
                  <a:gd name="T19" fmla="*/ 0 h 6"/>
                  <a:gd name="T20" fmla="*/ 2 w 34"/>
                  <a:gd name="T21" fmla="*/ 1 h 6"/>
                  <a:gd name="T22" fmla="*/ 0 w 34"/>
                  <a:gd name="T23" fmla="*/ 2 h 6"/>
                  <a:gd name="T24" fmla="*/ 0 w 34"/>
                  <a:gd name="T25" fmla="*/ 3 h 6"/>
                  <a:gd name="T26" fmla="*/ 0 w 34"/>
                  <a:gd name="T27" fmla="*/ 4 h 6"/>
                  <a:gd name="T28" fmla="*/ 0 w 34"/>
                  <a:gd name="T29" fmla="*/ 5 h 6"/>
                  <a:gd name="T30" fmla="*/ 2 w 34"/>
                  <a:gd name="T31" fmla="*/ 6 h 6"/>
                  <a:gd name="T32" fmla="*/ 3 w 34"/>
                  <a:gd name="T33" fmla="*/ 6 h 6"/>
                  <a:gd name="T34" fmla="*/ 4 w 34"/>
                  <a:gd name="T35" fmla="*/ 6 h 6"/>
                  <a:gd name="T36" fmla="*/ 31 w 34"/>
                  <a:gd name="T37" fmla="*/ 6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4"/>
                  <a:gd name="T58" fmla="*/ 0 h 6"/>
                  <a:gd name="T59" fmla="*/ 34 w 34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4" h="6">
                    <a:moveTo>
                      <a:pt x="31" y="6"/>
                    </a:moveTo>
                    <a:lnTo>
                      <a:pt x="32" y="6"/>
                    </a:lnTo>
                    <a:lnTo>
                      <a:pt x="33" y="5"/>
                    </a:lnTo>
                    <a:lnTo>
                      <a:pt x="34" y="4"/>
                    </a:lnTo>
                    <a:lnTo>
                      <a:pt x="34" y="3"/>
                    </a:lnTo>
                    <a:lnTo>
                      <a:pt x="33" y="2"/>
                    </a:lnTo>
                    <a:lnTo>
                      <a:pt x="32" y="1"/>
                    </a:lnTo>
                    <a:lnTo>
                      <a:pt x="31" y="0"/>
                    </a:lnTo>
                    <a:lnTo>
                      <a:pt x="29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31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5" name="Freeform 528"/>
              <p:cNvSpPr>
                <a:spLocks/>
              </p:cNvSpPr>
              <p:nvPr/>
            </p:nvSpPr>
            <p:spPr bwMode="auto">
              <a:xfrm>
                <a:off x="3508" y="1087"/>
                <a:ext cx="33" cy="6"/>
              </a:xfrm>
              <a:custGeom>
                <a:avLst/>
                <a:gdLst>
                  <a:gd name="T0" fmla="*/ 30 w 33"/>
                  <a:gd name="T1" fmla="*/ 6 h 6"/>
                  <a:gd name="T2" fmla="*/ 31 w 33"/>
                  <a:gd name="T3" fmla="*/ 6 h 6"/>
                  <a:gd name="T4" fmla="*/ 32 w 33"/>
                  <a:gd name="T5" fmla="*/ 5 h 6"/>
                  <a:gd name="T6" fmla="*/ 33 w 33"/>
                  <a:gd name="T7" fmla="*/ 4 h 6"/>
                  <a:gd name="T8" fmla="*/ 33 w 33"/>
                  <a:gd name="T9" fmla="*/ 3 h 6"/>
                  <a:gd name="T10" fmla="*/ 32 w 33"/>
                  <a:gd name="T11" fmla="*/ 2 h 6"/>
                  <a:gd name="T12" fmla="*/ 31 w 33"/>
                  <a:gd name="T13" fmla="*/ 1 h 6"/>
                  <a:gd name="T14" fmla="*/ 30 w 33"/>
                  <a:gd name="T15" fmla="*/ 0 h 6"/>
                  <a:gd name="T16" fmla="*/ 29 w 33"/>
                  <a:gd name="T17" fmla="*/ 0 h 6"/>
                  <a:gd name="T18" fmla="*/ 2 w 33"/>
                  <a:gd name="T19" fmla="*/ 0 h 6"/>
                  <a:gd name="T20" fmla="*/ 1 w 33"/>
                  <a:gd name="T21" fmla="*/ 1 h 6"/>
                  <a:gd name="T22" fmla="*/ 0 w 33"/>
                  <a:gd name="T23" fmla="*/ 2 h 6"/>
                  <a:gd name="T24" fmla="*/ 0 w 33"/>
                  <a:gd name="T25" fmla="*/ 3 h 6"/>
                  <a:gd name="T26" fmla="*/ 0 w 33"/>
                  <a:gd name="T27" fmla="*/ 4 h 6"/>
                  <a:gd name="T28" fmla="*/ 0 w 33"/>
                  <a:gd name="T29" fmla="*/ 5 h 6"/>
                  <a:gd name="T30" fmla="*/ 1 w 33"/>
                  <a:gd name="T31" fmla="*/ 6 h 6"/>
                  <a:gd name="T32" fmla="*/ 2 w 33"/>
                  <a:gd name="T33" fmla="*/ 6 h 6"/>
                  <a:gd name="T34" fmla="*/ 3 w 33"/>
                  <a:gd name="T35" fmla="*/ 6 h 6"/>
                  <a:gd name="T36" fmla="*/ 30 w 33"/>
                  <a:gd name="T37" fmla="*/ 6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3"/>
                  <a:gd name="T58" fmla="*/ 0 h 6"/>
                  <a:gd name="T59" fmla="*/ 33 w 33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3" h="6">
                    <a:moveTo>
                      <a:pt x="30" y="6"/>
                    </a:moveTo>
                    <a:lnTo>
                      <a:pt x="31" y="6"/>
                    </a:lnTo>
                    <a:lnTo>
                      <a:pt x="32" y="5"/>
                    </a:lnTo>
                    <a:lnTo>
                      <a:pt x="33" y="4"/>
                    </a:lnTo>
                    <a:lnTo>
                      <a:pt x="33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6" name="Freeform 529"/>
              <p:cNvSpPr>
                <a:spLocks/>
              </p:cNvSpPr>
              <p:nvPr/>
            </p:nvSpPr>
            <p:spPr bwMode="auto">
              <a:xfrm>
                <a:off x="3461" y="1087"/>
                <a:ext cx="33" cy="6"/>
              </a:xfrm>
              <a:custGeom>
                <a:avLst/>
                <a:gdLst>
                  <a:gd name="T0" fmla="*/ 30 w 33"/>
                  <a:gd name="T1" fmla="*/ 6 h 6"/>
                  <a:gd name="T2" fmla="*/ 31 w 33"/>
                  <a:gd name="T3" fmla="*/ 6 h 6"/>
                  <a:gd name="T4" fmla="*/ 32 w 33"/>
                  <a:gd name="T5" fmla="*/ 5 h 6"/>
                  <a:gd name="T6" fmla="*/ 33 w 33"/>
                  <a:gd name="T7" fmla="*/ 4 h 6"/>
                  <a:gd name="T8" fmla="*/ 33 w 33"/>
                  <a:gd name="T9" fmla="*/ 3 h 6"/>
                  <a:gd name="T10" fmla="*/ 32 w 33"/>
                  <a:gd name="T11" fmla="*/ 2 h 6"/>
                  <a:gd name="T12" fmla="*/ 31 w 33"/>
                  <a:gd name="T13" fmla="*/ 1 h 6"/>
                  <a:gd name="T14" fmla="*/ 30 w 33"/>
                  <a:gd name="T15" fmla="*/ 0 h 6"/>
                  <a:gd name="T16" fmla="*/ 29 w 33"/>
                  <a:gd name="T17" fmla="*/ 0 h 6"/>
                  <a:gd name="T18" fmla="*/ 2 w 33"/>
                  <a:gd name="T19" fmla="*/ 0 h 6"/>
                  <a:gd name="T20" fmla="*/ 1 w 33"/>
                  <a:gd name="T21" fmla="*/ 1 h 6"/>
                  <a:gd name="T22" fmla="*/ 0 w 33"/>
                  <a:gd name="T23" fmla="*/ 2 h 6"/>
                  <a:gd name="T24" fmla="*/ 0 w 33"/>
                  <a:gd name="T25" fmla="*/ 3 h 6"/>
                  <a:gd name="T26" fmla="*/ 0 w 33"/>
                  <a:gd name="T27" fmla="*/ 4 h 6"/>
                  <a:gd name="T28" fmla="*/ 0 w 33"/>
                  <a:gd name="T29" fmla="*/ 5 h 6"/>
                  <a:gd name="T30" fmla="*/ 1 w 33"/>
                  <a:gd name="T31" fmla="*/ 6 h 6"/>
                  <a:gd name="T32" fmla="*/ 2 w 33"/>
                  <a:gd name="T33" fmla="*/ 6 h 6"/>
                  <a:gd name="T34" fmla="*/ 3 w 33"/>
                  <a:gd name="T35" fmla="*/ 6 h 6"/>
                  <a:gd name="T36" fmla="*/ 30 w 33"/>
                  <a:gd name="T37" fmla="*/ 6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3"/>
                  <a:gd name="T58" fmla="*/ 0 h 6"/>
                  <a:gd name="T59" fmla="*/ 33 w 33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3" h="6">
                    <a:moveTo>
                      <a:pt x="30" y="6"/>
                    </a:moveTo>
                    <a:lnTo>
                      <a:pt x="31" y="6"/>
                    </a:lnTo>
                    <a:lnTo>
                      <a:pt x="32" y="5"/>
                    </a:lnTo>
                    <a:lnTo>
                      <a:pt x="33" y="4"/>
                    </a:lnTo>
                    <a:lnTo>
                      <a:pt x="33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7" name="Freeform 530"/>
              <p:cNvSpPr>
                <a:spLocks/>
              </p:cNvSpPr>
              <p:nvPr/>
            </p:nvSpPr>
            <p:spPr bwMode="auto">
              <a:xfrm>
                <a:off x="3414" y="1087"/>
                <a:ext cx="33" cy="6"/>
              </a:xfrm>
              <a:custGeom>
                <a:avLst/>
                <a:gdLst>
                  <a:gd name="T0" fmla="*/ 30 w 33"/>
                  <a:gd name="T1" fmla="*/ 6 h 6"/>
                  <a:gd name="T2" fmla="*/ 31 w 33"/>
                  <a:gd name="T3" fmla="*/ 6 h 6"/>
                  <a:gd name="T4" fmla="*/ 32 w 33"/>
                  <a:gd name="T5" fmla="*/ 5 h 6"/>
                  <a:gd name="T6" fmla="*/ 33 w 33"/>
                  <a:gd name="T7" fmla="*/ 4 h 6"/>
                  <a:gd name="T8" fmla="*/ 33 w 33"/>
                  <a:gd name="T9" fmla="*/ 3 h 6"/>
                  <a:gd name="T10" fmla="*/ 32 w 33"/>
                  <a:gd name="T11" fmla="*/ 2 h 6"/>
                  <a:gd name="T12" fmla="*/ 31 w 33"/>
                  <a:gd name="T13" fmla="*/ 1 h 6"/>
                  <a:gd name="T14" fmla="*/ 30 w 33"/>
                  <a:gd name="T15" fmla="*/ 0 h 6"/>
                  <a:gd name="T16" fmla="*/ 29 w 33"/>
                  <a:gd name="T17" fmla="*/ 0 h 6"/>
                  <a:gd name="T18" fmla="*/ 2 w 33"/>
                  <a:gd name="T19" fmla="*/ 0 h 6"/>
                  <a:gd name="T20" fmla="*/ 1 w 33"/>
                  <a:gd name="T21" fmla="*/ 1 h 6"/>
                  <a:gd name="T22" fmla="*/ 0 w 33"/>
                  <a:gd name="T23" fmla="*/ 2 h 6"/>
                  <a:gd name="T24" fmla="*/ 0 w 33"/>
                  <a:gd name="T25" fmla="*/ 3 h 6"/>
                  <a:gd name="T26" fmla="*/ 0 w 33"/>
                  <a:gd name="T27" fmla="*/ 4 h 6"/>
                  <a:gd name="T28" fmla="*/ 0 w 33"/>
                  <a:gd name="T29" fmla="*/ 5 h 6"/>
                  <a:gd name="T30" fmla="*/ 1 w 33"/>
                  <a:gd name="T31" fmla="*/ 6 h 6"/>
                  <a:gd name="T32" fmla="*/ 2 w 33"/>
                  <a:gd name="T33" fmla="*/ 6 h 6"/>
                  <a:gd name="T34" fmla="*/ 3 w 33"/>
                  <a:gd name="T35" fmla="*/ 6 h 6"/>
                  <a:gd name="T36" fmla="*/ 30 w 33"/>
                  <a:gd name="T37" fmla="*/ 6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3"/>
                  <a:gd name="T58" fmla="*/ 0 h 6"/>
                  <a:gd name="T59" fmla="*/ 33 w 33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3" h="6">
                    <a:moveTo>
                      <a:pt x="30" y="6"/>
                    </a:moveTo>
                    <a:lnTo>
                      <a:pt x="31" y="6"/>
                    </a:lnTo>
                    <a:lnTo>
                      <a:pt x="32" y="5"/>
                    </a:lnTo>
                    <a:lnTo>
                      <a:pt x="33" y="4"/>
                    </a:lnTo>
                    <a:lnTo>
                      <a:pt x="33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8" name="Freeform 531"/>
              <p:cNvSpPr>
                <a:spLocks/>
              </p:cNvSpPr>
              <p:nvPr/>
            </p:nvSpPr>
            <p:spPr bwMode="auto">
              <a:xfrm>
                <a:off x="3367" y="1087"/>
                <a:ext cx="34" cy="6"/>
              </a:xfrm>
              <a:custGeom>
                <a:avLst/>
                <a:gdLst>
                  <a:gd name="T0" fmla="*/ 30 w 34"/>
                  <a:gd name="T1" fmla="*/ 6 h 6"/>
                  <a:gd name="T2" fmla="*/ 31 w 34"/>
                  <a:gd name="T3" fmla="*/ 6 h 6"/>
                  <a:gd name="T4" fmla="*/ 32 w 34"/>
                  <a:gd name="T5" fmla="*/ 5 h 6"/>
                  <a:gd name="T6" fmla="*/ 34 w 34"/>
                  <a:gd name="T7" fmla="*/ 4 h 6"/>
                  <a:gd name="T8" fmla="*/ 34 w 34"/>
                  <a:gd name="T9" fmla="*/ 3 h 6"/>
                  <a:gd name="T10" fmla="*/ 32 w 34"/>
                  <a:gd name="T11" fmla="*/ 2 h 6"/>
                  <a:gd name="T12" fmla="*/ 31 w 34"/>
                  <a:gd name="T13" fmla="*/ 1 h 6"/>
                  <a:gd name="T14" fmla="*/ 30 w 34"/>
                  <a:gd name="T15" fmla="*/ 0 h 6"/>
                  <a:gd name="T16" fmla="*/ 29 w 34"/>
                  <a:gd name="T17" fmla="*/ 0 h 6"/>
                  <a:gd name="T18" fmla="*/ 2 w 34"/>
                  <a:gd name="T19" fmla="*/ 0 h 6"/>
                  <a:gd name="T20" fmla="*/ 1 w 34"/>
                  <a:gd name="T21" fmla="*/ 1 h 6"/>
                  <a:gd name="T22" fmla="*/ 0 w 34"/>
                  <a:gd name="T23" fmla="*/ 2 h 6"/>
                  <a:gd name="T24" fmla="*/ 0 w 34"/>
                  <a:gd name="T25" fmla="*/ 3 h 6"/>
                  <a:gd name="T26" fmla="*/ 0 w 34"/>
                  <a:gd name="T27" fmla="*/ 4 h 6"/>
                  <a:gd name="T28" fmla="*/ 0 w 34"/>
                  <a:gd name="T29" fmla="*/ 5 h 6"/>
                  <a:gd name="T30" fmla="*/ 1 w 34"/>
                  <a:gd name="T31" fmla="*/ 6 h 6"/>
                  <a:gd name="T32" fmla="*/ 2 w 34"/>
                  <a:gd name="T33" fmla="*/ 6 h 6"/>
                  <a:gd name="T34" fmla="*/ 3 w 34"/>
                  <a:gd name="T35" fmla="*/ 6 h 6"/>
                  <a:gd name="T36" fmla="*/ 30 w 34"/>
                  <a:gd name="T37" fmla="*/ 6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4"/>
                  <a:gd name="T58" fmla="*/ 0 h 6"/>
                  <a:gd name="T59" fmla="*/ 34 w 34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4" h="6">
                    <a:moveTo>
                      <a:pt x="30" y="6"/>
                    </a:moveTo>
                    <a:lnTo>
                      <a:pt x="31" y="6"/>
                    </a:lnTo>
                    <a:lnTo>
                      <a:pt x="32" y="5"/>
                    </a:lnTo>
                    <a:lnTo>
                      <a:pt x="34" y="4"/>
                    </a:lnTo>
                    <a:lnTo>
                      <a:pt x="34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19" name="Freeform 532"/>
              <p:cNvSpPr>
                <a:spLocks/>
              </p:cNvSpPr>
              <p:nvPr/>
            </p:nvSpPr>
            <p:spPr bwMode="auto">
              <a:xfrm>
                <a:off x="3320" y="1087"/>
                <a:ext cx="34" cy="6"/>
              </a:xfrm>
              <a:custGeom>
                <a:avLst/>
                <a:gdLst>
                  <a:gd name="T0" fmla="*/ 30 w 34"/>
                  <a:gd name="T1" fmla="*/ 6 h 6"/>
                  <a:gd name="T2" fmla="*/ 32 w 34"/>
                  <a:gd name="T3" fmla="*/ 6 h 6"/>
                  <a:gd name="T4" fmla="*/ 33 w 34"/>
                  <a:gd name="T5" fmla="*/ 5 h 6"/>
                  <a:gd name="T6" fmla="*/ 34 w 34"/>
                  <a:gd name="T7" fmla="*/ 4 h 6"/>
                  <a:gd name="T8" fmla="*/ 34 w 34"/>
                  <a:gd name="T9" fmla="*/ 3 h 6"/>
                  <a:gd name="T10" fmla="*/ 33 w 34"/>
                  <a:gd name="T11" fmla="*/ 2 h 6"/>
                  <a:gd name="T12" fmla="*/ 32 w 34"/>
                  <a:gd name="T13" fmla="*/ 1 h 6"/>
                  <a:gd name="T14" fmla="*/ 30 w 34"/>
                  <a:gd name="T15" fmla="*/ 0 h 6"/>
                  <a:gd name="T16" fmla="*/ 29 w 34"/>
                  <a:gd name="T17" fmla="*/ 0 h 6"/>
                  <a:gd name="T18" fmla="*/ 3 w 34"/>
                  <a:gd name="T19" fmla="*/ 0 h 6"/>
                  <a:gd name="T20" fmla="*/ 1 w 34"/>
                  <a:gd name="T21" fmla="*/ 1 h 6"/>
                  <a:gd name="T22" fmla="*/ 0 w 34"/>
                  <a:gd name="T23" fmla="*/ 2 h 6"/>
                  <a:gd name="T24" fmla="*/ 0 w 34"/>
                  <a:gd name="T25" fmla="*/ 3 h 6"/>
                  <a:gd name="T26" fmla="*/ 0 w 34"/>
                  <a:gd name="T27" fmla="*/ 4 h 6"/>
                  <a:gd name="T28" fmla="*/ 0 w 34"/>
                  <a:gd name="T29" fmla="*/ 5 h 6"/>
                  <a:gd name="T30" fmla="*/ 1 w 34"/>
                  <a:gd name="T31" fmla="*/ 6 h 6"/>
                  <a:gd name="T32" fmla="*/ 3 w 34"/>
                  <a:gd name="T33" fmla="*/ 6 h 6"/>
                  <a:gd name="T34" fmla="*/ 4 w 34"/>
                  <a:gd name="T35" fmla="*/ 6 h 6"/>
                  <a:gd name="T36" fmla="*/ 30 w 34"/>
                  <a:gd name="T37" fmla="*/ 6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4"/>
                  <a:gd name="T58" fmla="*/ 0 h 6"/>
                  <a:gd name="T59" fmla="*/ 34 w 34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4" h="6">
                    <a:moveTo>
                      <a:pt x="30" y="6"/>
                    </a:moveTo>
                    <a:lnTo>
                      <a:pt x="32" y="6"/>
                    </a:lnTo>
                    <a:lnTo>
                      <a:pt x="33" y="5"/>
                    </a:lnTo>
                    <a:lnTo>
                      <a:pt x="34" y="4"/>
                    </a:lnTo>
                    <a:lnTo>
                      <a:pt x="34" y="3"/>
                    </a:lnTo>
                    <a:lnTo>
                      <a:pt x="33" y="2"/>
                    </a:lnTo>
                    <a:lnTo>
                      <a:pt x="32" y="1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20" name="Freeform 533"/>
              <p:cNvSpPr>
                <a:spLocks/>
              </p:cNvSpPr>
              <p:nvPr/>
            </p:nvSpPr>
            <p:spPr bwMode="auto">
              <a:xfrm>
                <a:off x="3273" y="1087"/>
                <a:ext cx="34" cy="6"/>
              </a:xfrm>
              <a:custGeom>
                <a:avLst/>
                <a:gdLst>
                  <a:gd name="T0" fmla="*/ 31 w 34"/>
                  <a:gd name="T1" fmla="*/ 6 h 6"/>
                  <a:gd name="T2" fmla="*/ 32 w 34"/>
                  <a:gd name="T3" fmla="*/ 6 h 6"/>
                  <a:gd name="T4" fmla="*/ 33 w 34"/>
                  <a:gd name="T5" fmla="*/ 5 h 6"/>
                  <a:gd name="T6" fmla="*/ 34 w 34"/>
                  <a:gd name="T7" fmla="*/ 4 h 6"/>
                  <a:gd name="T8" fmla="*/ 34 w 34"/>
                  <a:gd name="T9" fmla="*/ 3 h 6"/>
                  <a:gd name="T10" fmla="*/ 33 w 34"/>
                  <a:gd name="T11" fmla="*/ 2 h 6"/>
                  <a:gd name="T12" fmla="*/ 32 w 34"/>
                  <a:gd name="T13" fmla="*/ 1 h 6"/>
                  <a:gd name="T14" fmla="*/ 31 w 34"/>
                  <a:gd name="T15" fmla="*/ 0 h 6"/>
                  <a:gd name="T16" fmla="*/ 29 w 34"/>
                  <a:gd name="T17" fmla="*/ 0 h 6"/>
                  <a:gd name="T18" fmla="*/ 3 w 34"/>
                  <a:gd name="T19" fmla="*/ 0 h 6"/>
                  <a:gd name="T20" fmla="*/ 2 w 34"/>
                  <a:gd name="T21" fmla="*/ 1 h 6"/>
                  <a:gd name="T22" fmla="*/ 0 w 34"/>
                  <a:gd name="T23" fmla="*/ 2 h 6"/>
                  <a:gd name="T24" fmla="*/ 0 w 34"/>
                  <a:gd name="T25" fmla="*/ 3 h 6"/>
                  <a:gd name="T26" fmla="*/ 0 w 34"/>
                  <a:gd name="T27" fmla="*/ 4 h 6"/>
                  <a:gd name="T28" fmla="*/ 0 w 34"/>
                  <a:gd name="T29" fmla="*/ 5 h 6"/>
                  <a:gd name="T30" fmla="*/ 2 w 34"/>
                  <a:gd name="T31" fmla="*/ 6 h 6"/>
                  <a:gd name="T32" fmla="*/ 3 w 34"/>
                  <a:gd name="T33" fmla="*/ 6 h 6"/>
                  <a:gd name="T34" fmla="*/ 4 w 34"/>
                  <a:gd name="T35" fmla="*/ 6 h 6"/>
                  <a:gd name="T36" fmla="*/ 31 w 34"/>
                  <a:gd name="T37" fmla="*/ 6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4"/>
                  <a:gd name="T58" fmla="*/ 0 h 6"/>
                  <a:gd name="T59" fmla="*/ 34 w 34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4" h="6">
                    <a:moveTo>
                      <a:pt x="31" y="6"/>
                    </a:moveTo>
                    <a:lnTo>
                      <a:pt x="32" y="6"/>
                    </a:lnTo>
                    <a:lnTo>
                      <a:pt x="33" y="5"/>
                    </a:lnTo>
                    <a:lnTo>
                      <a:pt x="34" y="4"/>
                    </a:lnTo>
                    <a:lnTo>
                      <a:pt x="34" y="3"/>
                    </a:lnTo>
                    <a:lnTo>
                      <a:pt x="33" y="2"/>
                    </a:lnTo>
                    <a:lnTo>
                      <a:pt x="32" y="1"/>
                    </a:lnTo>
                    <a:lnTo>
                      <a:pt x="31" y="0"/>
                    </a:lnTo>
                    <a:lnTo>
                      <a:pt x="29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31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21" name="Freeform 534"/>
              <p:cNvSpPr>
                <a:spLocks/>
              </p:cNvSpPr>
              <p:nvPr/>
            </p:nvSpPr>
            <p:spPr bwMode="auto">
              <a:xfrm>
                <a:off x="3227" y="1087"/>
                <a:ext cx="33" cy="6"/>
              </a:xfrm>
              <a:custGeom>
                <a:avLst/>
                <a:gdLst>
                  <a:gd name="T0" fmla="*/ 30 w 33"/>
                  <a:gd name="T1" fmla="*/ 6 h 6"/>
                  <a:gd name="T2" fmla="*/ 31 w 33"/>
                  <a:gd name="T3" fmla="*/ 6 h 6"/>
                  <a:gd name="T4" fmla="*/ 32 w 33"/>
                  <a:gd name="T5" fmla="*/ 5 h 6"/>
                  <a:gd name="T6" fmla="*/ 33 w 33"/>
                  <a:gd name="T7" fmla="*/ 4 h 6"/>
                  <a:gd name="T8" fmla="*/ 33 w 33"/>
                  <a:gd name="T9" fmla="*/ 3 h 6"/>
                  <a:gd name="T10" fmla="*/ 32 w 33"/>
                  <a:gd name="T11" fmla="*/ 2 h 6"/>
                  <a:gd name="T12" fmla="*/ 31 w 33"/>
                  <a:gd name="T13" fmla="*/ 1 h 6"/>
                  <a:gd name="T14" fmla="*/ 30 w 33"/>
                  <a:gd name="T15" fmla="*/ 0 h 6"/>
                  <a:gd name="T16" fmla="*/ 29 w 33"/>
                  <a:gd name="T17" fmla="*/ 0 h 6"/>
                  <a:gd name="T18" fmla="*/ 2 w 33"/>
                  <a:gd name="T19" fmla="*/ 0 h 6"/>
                  <a:gd name="T20" fmla="*/ 1 w 33"/>
                  <a:gd name="T21" fmla="*/ 1 h 6"/>
                  <a:gd name="T22" fmla="*/ 0 w 33"/>
                  <a:gd name="T23" fmla="*/ 2 h 6"/>
                  <a:gd name="T24" fmla="*/ 0 w 33"/>
                  <a:gd name="T25" fmla="*/ 3 h 6"/>
                  <a:gd name="T26" fmla="*/ 0 w 33"/>
                  <a:gd name="T27" fmla="*/ 4 h 6"/>
                  <a:gd name="T28" fmla="*/ 0 w 33"/>
                  <a:gd name="T29" fmla="*/ 5 h 6"/>
                  <a:gd name="T30" fmla="*/ 1 w 33"/>
                  <a:gd name="T31" fmla="*/ 6 h 6"/>
                  <a:gd name="T32" fmla="*/ 2 w 33"/>
                  <a:gd name="T33" fmla="*/ 6 h 6"/>
                  <a:gd name="T34" fmla="*/ 3 w 33"/>
                  <a:gd name="T35" fmla="*/ 6 h 6"/>
                  <a:gd name="T36" fmla="*/ 30 w 33"/>
                  <a:gd name="T37" fmla="*/ 6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3"/>
                  <a:gd name="T58" fmla="*/ 0 h 6"/>
                  <a:gd name="T59" fmla="*/ 33 w 33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3" h="6">
                    <a:moveTo>
                      <a:pt x="30" y="6"/>
                    </a:moveTo>
                    <a:lnTo>
                      <a:pt x="31" y="6"/>
                    </a:lnTo>
                    <a:lnTo>
                      <a:pt x="32" y="5"/>
                    </a:lnTo>
                    <a:lnTo>
                      <a:pt x="33" y="4"/>
                    </a:lnTo>
                    <a:lnTo>
                      <a:pt x="33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22" name="Freeform 535"/>
              <p:cNvSpPr>
                <a:spLocks/>
              </p:cNvSpPr>
              <p:nvPr/>
            </p:nvSpPr>
            <p:spPr bwMode="auto">
              <a:xfrm>
                <a:off x="3180" y="1087"/>
                <a:ext cx="33" cy="6"/>
              </a:xfrm>
              <a:custGeom>
                <a:avLst/>
                <a:gdLst>
                  <a:gd name="T0" fmla="*/ 30 w 33"/>
                  <a:gd name="T1" fmla="*/ 6 h 6"/>
                  <a:gd name="T2" fmla="*/ 31 w 33"/>
                  <a:gd name="T3" fmla="*/ 6 h 6"/>
                  <a:gd name="T4" fmla="*/ 32 w 33"/>
                  <a:gd name="T5" fmla="*/ 5 h 6"/>
                  <a:gd name="T6" fmla="*/ 33 w 33"/>
                  <a:gd name="T7" fmla="*/ 4 h 6"/>
                  <a:gd name="T8" fmla="*/ 33 w 33"/>
                  <a:gd name="T9" fmla="*/ 3 h 6"/>
                  <a:gd name="T10" fmla="*/ 32 w 33"/>
                  <a:gd name="T11" fmla="*/ 2 h 6"/>
                  <a:gd name="T12" fmla="*/ 31 w 33"/>
                  <a:gd name="T13" fmla="*/ 1 h 6"/>
                  <a:gd name="T14" fmla="*/ 30 w 33"/>
                  <a:gd name="T15" fmla="*/ 0 h 6"/>
                  <a:gd name="T16" fmla="*/ 29 w 33"/>
                  <a:gd name="T17" fmla="*/ 0 h 6"/>
                  <a:gd name="T18" fmla="*/ 2 w 33"/>
                  <a:gd name="T19" fmla="*/ 0 h 6"/>
                  <a:gd name="T20" fmla="*/ 1 w 33"/>
                  <a:gd name="T21" fmla="*/ 1 h 6"/>
                  <a:gd name="T22" fmla="*/ 0 w 33"/>
                  <a:gd name="T23" fmla="*/ 2 h 6"/>
                  <a:gd name="T24" fmla="*/ 0 w 33"/>
                  <a:gd name="T25" fmla="*/ 3 h 6"/>
                  <a:gd name="T26" fmla="*/ 0 w 33"/>
                  <a:gd name="T27" fmla="*/ 4 h 6"/>
                  <a:gd name="T28" fmla="*/ 0 w 33"/>
                  <a:gd name="T29" fmla="*/ 5 h 6"/>
                  <a:gd name="T30" fmla="*/ 1 w 33"/>
                  <a:gd name="T31" fmla="*/ 6 h 6"/>
                  <a:gd name="T32" fmla="*/ 2 w 33"/>
                  <a:gd name="T33" fmla="*/ 6 h 6"/>
                  <a:gd name="T34" fmla="*/ 3 w 33"/>
                  <a:gd name="T35" fmla="*/ 6 h 6"/>
                  <a:gd name="T36" fmla="*/ 30 w 33"/>
                  <a:gd name="T37" fmla="*/ 6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3"/>
                  <a:gd name="T58" fmla="*/ 0 h 6"/>
                  <a:gd name="T59" fmla="*/ 33 w 33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3" h="6">
                    <a:moveTo>
                      <a:pt x="30" y="6"/>
                    </a:moveTo>
                    <a:lnTo>
                      <a:pt x="31" y="6"/>
                    </a:lnTo>
                    <a:lnTo>
                      <a:pt x="32" y="5"/>
                    </a:lnTo>
                    <a:lnTo>
                      <a:pt x="33" y="4"/>
                    </a:lnTo>
                    <a:lnTo>
                      <a:pt x="33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23" name="Freeform 536"/>
              <p:cNvSpPr>
                <a:spLocks/>
              </p:cNvSpPr>
              <p:nvPr/>
            </p:nvSpPr>
            <p:spPr bwMode="auto">
              <a:xfrm>
                <a:off x="3133" y="1087"/>
                <a:ext cx="33" cy="6"/>
              </a:xfrm>
              <a:custGeom>
                <a:avLst/>
                <a:gdLst>
                  <a:gd name="T0" fmla="*/ 30 w 33"/>
                  <a:gd name="T1" fmla="*/ 6 h 6"/>
                  <a:gd name="T2" fmla="*/ 31 w 33"/>
                  <a:gd name="T3" fmla="*/ 6 h 6"/>
                  <a:gd name="T4" fmla="*/ 32 w 33"/>
                  <a:gd name="T5" fmla="*/ 5 h 6"/>
                  <a:gd name="T6" fmla="*/ 33 w 33"/>
                  <a:gd name="T7" fmla="*/ 4 h 6"/>
                  <a:gd name="T8" fmla="*/ 33 w 33"/>
                  <a:gd name="T9" fmla="*/ 3 h 6"/>
                  <a:gd name="T10" fmla="*/ 32 w 33"/>
                  <a:gd name="T11" fmla="*/ 2 h 6"/>
                  <a:gd name="T12" fmla="*/ 31 w 33"/>
                  <a:gd name="T13" fmla="*/ 1 h 6"/>
                  <a:gd name="T14" fmla="*/ 30 w 33"/>
                  <a:gd name="T15" fmla="*/ 0 h 6"/>
                  <a:gd name="T16" fmla="*/ 29 w 33"/>
                  <a:gd name="T17" fmla="*/ 0 h 6"/>
                  <a:gd name="T18" fmla="*/ 2 w 33"/>
                  <a:gd name="T19" fmla="*/ 0 h 6"/>
                  <a:gd name="T20" fmla="*/ 1 w 33"/>
                  <a:gd name="T21" fmla="*/ 1 h 6"/>
                  <a:gd name="T22" fmla="*/ 0 w 33"/>
                  <a:gd name="T23" fmla="*/ 2 h 6"/>
                  <a:gd name="T24" fmla="*/ 0 w 33"/>
                  <a:gd name="T25" fmla="*/ 3 h 6"/>
                  <a:gd name="T26" fmla="*/ 0 w 33"/>
                  <a:gd name="T27" fmla="*/ 4 h 6"/>
                  <a:gd name="T28" fmla="*/ 0 w 33"/>
                  <a:gd name="T29" fmla="*/ 5 h 6"/>
                  <a:gd name="T30" fmla="*/ 1 w 33"/>
                  <a:gd name="T31" fmla="*/ 6 h 6"/>
                  <a:gd name="T32" fmla="*/ 2 w 33"/>
                  <a:gd name="T33" fmla="*/ 6 h 6"/>
                  <a:gd name="T34" fmla="*/ 3 w 33"/>
                  <a:gd name="T35" fmla="*/ 6 h 6"/>
                  <a:gd name="T36" fmla="*/ 30 w 33"/>
                  <a:gd name="T37" fmla="*/ 6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3"/>
                  <a:gd name="T58" fmla="*/ 0 h 6"/>
                  <a:gd name="T59" fmla="*/ 33 w 33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3" h="6">
                    <a:moveTo>
                      <a:pt x="30" y="6"/>
                    </a:moveTo>
                    <a:lnTo>
                      <a:pt x="31" y="6"/>
                    </a:lnTo>
                    <a:lnTo>
                      <a:pt x="32" y="5"/>
                    </a:lnTo>
                    <a:lnTo>
                      <a:pt x="33" y="4"/>
                    </a:lnTo>
                    <a:lnTo>
                      <a:pt x="33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74" name="Group 537"/>
            <p:cNvGrpSpPr>
              <a:grpSpLocks/>
            </p:cNvGrpSpPr>
            <p:nvPr/>
          </p:nvGrpSpPr>
          <p:grpSpPr bwMode="auto">
            <a:xfrm>
              <a:off x="4575" y="1039"/>
              <a:ext cx="843" cy="2974"/>
              <a:chOff x="4575" y="1087"/>
              <a:chExt cx="843" cy="2974"/>
            </a:xfrm>
          </p:grpSpPr>
          <p:sp>
            <p:nvSpPr>
              <p:cNvPr id="6198" name="Freeform 538"/>
              <p:cNvSpPr>
                <a:spLocks/>
              </p:cNvSpPr>
              <p:nvPr/>
            </p:nvSpPr>
            <p:spPr bwMode="auto">
              <a:xfrm>
                <a:off x="4687" y="1087"/>
                <a:ext cx="34" cy="9"/>
              </a:xfrm>
              <a:custGeom>
                <a:avLst/>
                <a:gdLst>
                  <a:gd name="T0" fmla="*/ 32 w 34"/>
                  <a:gd name="T1" fmla="*/ 6 h 9"/>
                  <a:gd name="T2" fmla="*/ 32 w 34"/>
                  <a:gd name="T3" fmla="*/ 5 h 9"/>
                  <a:gd name="T4" fmla="*/ 33 w 34"/>
                  <a:gd name="T5" fmla="*/ 4 h 9"/>
                  <a:gd name="T6" fmla="*/ 34 w 34"/>
                  <a:gd name="T7" fmla="*/ 3 h 9"/>
                  <a:gd name="T8" fmla="*/ 34 w 34"/>
                  <a:gd name="T9" fmla="*/ 3 h 9"/>
                  <a:gd name="T10" fmla="*/ 33 w 34"/>
                  <a:gd name="T11" fmla="*/ 2 h 9"/>
                  <a:gd name="T12" fmla="*/ 32 w 34"/>
                  <a:gd name="T13" fmla="*/ 1 h 9"/>
                  <a:gd name="T14" fmla="*/ 31 w 34"/>
                  <a:gd name="T15" fmla="*/ 0 h 9"/>
                  <a:gd name="T16" fmla="*/ 31 w 34"/>
                  <a:gd name="T17" fmla="*/ 0 h 9"/>
                  <a:gd name="T18" fmla="*/ 16 w 34"/>
                  <a:gd name="T19" fmla="*/ 1 h 9"/>
                  <a:gd name="T20" fmla="*/ 4 w 34"/>
                  <a:gd name="T21" fmla="*/ 2 h 9"/>
                  <a:gd name="T22" fmla="*/ 3 w 34"/>
                  <a:gd name="T23" fmla="*/ 3 h 9"/>
                  <a:gd name="T24" fmla="*/ 2 w 34"/>
                  <a:gd name="T25" fmla="*/ 4 h 9"/>
                  <a:gd name="T26" fmla="*/ 0 w 34"/>
                  <a:gd name="T27" fmla="*/ 5 h 9"/>
                  <a:gd name="T28" fmla="*/ 0 w 34"/>
                  <a:gd name="T29" fmla="*/ 6 h 9"/>
                  <a:gd name="T30" fmla="*/ 2 w 34"/>
                  <a:gd name="T31" fmla="*/ 7 h 9"/>
                  <a:gd name="T32" fmla="*/ 3 w 34"/>
                  <a:gd name="T33" fmla="*/ 9 h 9"/>
                  <a:gd name="T34" fmla="*/ 4 w 34"/>
                  <a:gd name="T35" fmla="*/ 9 h 9"/>
                  <a:gd name="T36" fmla="*/ 5 w 34"/>
                  <a:gd name="T37" fmla="*/ 9 h 9"/>
                  <a:gd name="T38" fmla="*/ 17 w 34"/>
                  <a:gd name="T39" fmla="*/ 7 h 9"/>
                  <a:gd name="T40" fmla="*/ 32 w 34"/>
                  <a:gd name="T41" fmla="*/ 6 h 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4"/>
                  <a:gd name="T64" fmla="*/ 0 h 9"/>
                  <a:gd name="T65" fmla="*/ 34 w 34"/>
                  <a:gd name="T66" fmla="*/ 9 h 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4" h="9">
                    <a:moveTo>
                      <a:pt x="32" y="6"/>
                    </a:moveTo>
                    <a:lnTo>
                      <a:pt x="32" y="5"/>
                    </a:lnTo>
                    <a:lnTo>
                      <a:pt x="33" y="4"/>
                    </a:lnTo>
                    <a:lnTo>
                      <a:pt x="34" y="3"/>
                    </a:lnTo>
                    <a:lnTo>
                      <a:pt x="33" y="2"/>
                    </a:lnTo>
                    <a:lnTo>
                      <a:pt x="32" y="1"/>
                    </a:lnTo>
                    <a:lnTo>
                      <a:pt x="31" y="0"/>
                    </a:lnTo>
                    <a:lnTo>
                      <a:pt x="16" y="1"/>
                    </a:lnTo>
                    <a:lnTo>
                      <a:pt x="4" y="2"/>
                    </a:lnTo>
                    <a:lnTo>
                      <a:pt x="3" y="3"/>
                    </a:lnTo>
                    <a:lnTo>
                      <a:pt x="2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2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17" y="7"/>
                    </a:lnTo>
                    <a:lnTo>
                      <a:pt x="32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9" name="Freeform 539"/>
              <p:cNvSpPr>
                <a:spLocks/>
              </p:cNvSpPr>
              <p:nvPr/>
            </p:nvSpPr>
            <p:spPr bwMode="auto">
              <a:xfrm>
                <a:off x="4644" y="1094"/>
                <a:ext cx="31" cy="18"/>
              </a:xfrm>
              <a:custGeom>
                <a:avLst/>
                <a:gdLst>
                  <a:gd name="T0" fmla="*/ 28 w 31"/>
                  <a:gd name="T1" fmla="*/ 7 h 18"/>
                  <a:gd name="T2" fmla="*/ 29 w 31"/>
                  <a:gd name="T3" fmla="*/ 7 h 18"/>
                  <a:gd name="T4" fmla="*/ 30 w 31"/>
                  <a:gd name="T5" fmla="*/ 6 h 18"/>
                  <a:gd name="T6" fmla="*/ 31 w 31"/>
                  <a:gd name="T7" fmla="*/ 5 h 18"/>
                  <a:gd name="T8" fmla="*/ 31 w 31"/>
                  <a:gd name="T9" fmla="*/ 4 h 18"/>
                  <a:gd name="T10" fmla="*/ 30 w 31"/>
                  <a:gd name="T11" fmla="*/ 3 h 18"/>
                  <a:gd name="T12" fmla="*/ 29 w 31"/>
                  <a:gd name="T13" fmla="*/ 2 h 18"/>
                  <a:gd name="T14" fmla="*/ 28 w 31"/>
                  <a:gd name="T15" fmla="*/ 0 h 18"/>
                  <a:gd name="T16" fmla="*/ 27 w 31"/>
                  <a:gd name="T17" fmla="*/ 0 h 18"/>
                  <a:gd name="T18" fmla="*/ 19 w 31"/>
                  <a:gd name="T19" fmla="*/ 4 h 18"/>
                  <a:gd name="T20" fmla="*/ 7 w 31"/>
                  <a:gd name="T21" fmla="*/ 9 h 18"/>
                  <a:gd name="T22" fmla="*/ 6 w 31"/>
                  <a:gd name="T23" fmla="*/ 10 h 18"/>
                  <a:gd name="T24" fmla="*/ 2 w 31"/>
                  <a:gd name="T25" fmla="*/ 12 h 18"/>
                  <a:gd name="T26" fmla="*/ 1 w 31"/>
                  <a:gd name="T27" fmla="*/ 13 h 18"/>
                  <a:gd name="T28" fmla="*/ 0 w 31"/>
                  <a:gd name="T29" fmla="*/ 14 h 18"/>
                  <a:gd name="T30" fmla="*/ 0 w 31"/>
                  <a:gd name="T31" fmla="*/ 15 h 18"/>
                  <a:gd name="T32" fmla="*/ 1 w 31"/>
                  <a:gd name="T33" fmla="*/ 16 h 18"/>
                  <a:gd name="T34" fmla="*/ 2 w 31"/>
                  <a:gd name="T35" fmla="*/ 18 h 18"/>
                  <a:gd name="T36" fmla="*/ 3 w 31"/>
                  <a:gd name="T37" fmla="*/ 18 h 18"/>
                  <a:gd name="T38" fmla="*/ 4 w 31"/>
                  <a:gd name="T39" fmla="*/ 18 h 18"/>
                  <a:gd name="T40" fmla="*/ 6 w 31"/>
                  <a:gd name="T41" fmla="*/ 18 h 18"/>
                  <a:gd name="T42" fmla="*/ 9 w 31"/>
                  <a:gd name="T43" fmla="*/ 15 h 18"/>
                  <a:gd name="T44" fmla="*/ 7 w 31"/>
                  <a:gd name="T45" fmla="*/ 12 h 18"/>
                  <a:gd name="T46" fmla="*/ 8 w 31"/>
                  <a:gd name="T47" fmla="*/ 15 h 18"/>
                  <a:gd name="T48" fmla="*/ 20 w 31"/>
                  <a:gd name="T49" fmla="*/ 10 h 18"/>
                  <a:gd name="T50" fmla="*/ 28 w 31"/>
                  <a:gd name="T51" fmla="*/ 7 h 1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1"/>
                  <a:gd name="T79" fmla="*/ 0 h 18"/>
                  <a:gd name="T80" fmla="*/ 31 w 31"/>
                  <a:gd name="T81" fmla="*/ 18 h 1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1" h="18">
                    <a:moveTo>
                      <a:pt x="28" y="7"/>
                    </a:moveTo>
                    <a:lnTo>
                      <a:pt x="29" y="7"/>
                    </a:lnTo>
                    <a:lnTo>
                      <a:pt x="30" y="6"/>
                    </a:lnTo>
                    <a:lnTo>
                      <a:pt x="31" y="5"/>
                    </a:lnTo>
                    <a:lnTo>
                      <a:pt x="31" y="4"/>
                    </a:lnTo>
                    <a:lnTo>
                      <a:pt x="30" y="3"/>
                    </a:lnTo>
                    <a:lnTo>
                      <a:pt x="29" y="2"/>
                    </a:lnTo>
                    <a:lnTo>
                      <a:pt x="28" y="0"/>
                    </a:lnTo>
                    <a:lnTo>
                      <a:pt x="27" y="0"/>
                    </a:lnTo>
                    <a:lnTo>
                      <a:pt x="19" y="4"/>
                    </a:lnTo>
                    <a:lnTo>
                      <a:pt x="7" y="9"/>
                    </a:lnTo>
                    <a:lnTo>
                      <a:pt x="6" y="10"/>
                    </a:lnTo>
                    <a:lnTo>
                      <a:pt x="2" y="12"/>
                    </a:lnTo>
                    <a:lnTo>
                      <a:pt x="1" y="13"/>
                    </a:lnTo>
                    <a:lnTo>
                      <a:pt x="0" y="14"/>
                    </a:lnTo>
                    <a:lnTo>
                      <a:pt x="0" y="15"/>
                    </a:lnTo>
                    <a:lnTo>
                      <a:pt x="1" y="16"/>
                    </a:lnTo>
                    <a:lnTo>
                      <a:pt x="2" y="18"/>
                    </a:lnTo>
                    <a:lnTo>
                      <a:pt x="3" y="18"/>
                    </a:lnTo>
                    <a:lnTo>
                      <a:pt x="4" y="18"/>
                    </a:lnTo>
                    <a:lnTo>
                      <a:pt x="6" y="18"/>
                    </a:lnTo>
                    <a:lnTo>
                      <a:pt x="9" y="15"/>
                    </a:lnTo>
                    <a:lnTo>
                      <a:pt x="7" y="12"/>
                    </a:lnTo>
                    <a:lnTo>
                      <a:pt x="8" y="15"/>
                    </a:lnTo>
                    <a:lnTo>
                      <a:pt x="20" y="10"/>
                    </a:lnTo>
                    <a:lnTo>
                      <a:pt x="28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0" name="Freeform 540"/>
              <p:cNvSpPr>
                <a:spLocks/>
              </p:cNvSpPr>
              <p:nvPr/>
            </p:nvSpPr>
            <p:spPr bwMode="auto">
              <a:xfrm>
                <a:off x="4608" y="1117"/>
                <a:ext cx="27" cy="23"/>
              </a:xfrm>
              <a:custGeom>
                <a:avLst/>
                <a:gdLst>
                  <a:gd name="T0" fmla="*/ 25 w 27"/>
                  <a:gd name="T1" fmla="*/ 5 h 23"/>
                  <a:gd name="T2" fmla="*/ 26 w 27"/>
                  <a:gd name="T3" fmla="*/ 4 h 23"/>
                  <a:gd name="T4" fmla="*/ 27 w 27"/>
                  <a:gd name="T5" fmla="*/ 3 h 23"/>
                  <a:gd name="T6" fmla="*/ 27 w 27"/>
                  <a:gd name="T7" fmla="*/ 2 h 23"/>
                  <a:gd name="T8" fmla="*/ 26 w 27"/>
                  <a:gd name="T9" fmla="*/ 1 h 23"/>
                  <a:gd name="T10" fmla="*/ 25 w 27"/>
                  <a:gd name="T11" fmla="*/ 0 h 23"/>
                  <a:gd name="T12" fmla="*/ 24 w 27"/>
                  <a:gd name="T13" fmla="*/ 0 h 23"/>
                  <a:gd name="T14" fmla="*/ 23 w 27"/>
                  <a:gd name="T15" fmla="*/ 0 h 23"/>
                  <a:gd name="T16" fmla="*/ 21 w 27"/>
                  <a:gd name="T17" fmla="*/ 0 h 23"/>
                  <a:gd name="T18" fmla="*/ 9 w 27"/>
                  <a:gd name="T19" fmla="*/ 10 h 23"/>
                  <a:gd name="T20" fmla="*/ 8 w 27"/>
                  <a:gd name="T21" fmla="*/ 11 h 23"/>
                  <a:gd name="T22" fmla="*/ 1 w 27"/>
                  <a:gd name="T23" fmla="*/ 19 h 23"/>
                  <a:gd name="T24" fmla="*/ 0 w 27"/>
                  <a:gd name="T25" fmla="*/ 20 h 23"/>
                  <a:gd name="T26" fmla="*/ 0 w 27"/>
                  <a:gd name="T27" fmla="*/ 21 h 23"/>
                  <a:gd name="T28" fmla="*/ 1 w 27"/>
                  <a:gd name="T29" fmla="*/ 22 h 23"/>
                  <a:gd name="T30" fmla="*/ 3 w 27"/>
                  <a:gd name="T31" fmla="*/ 23 h 23"/>
                  <a:gd name="T32" fmla="*/ 4 w 27"/>
                  <a:gd name="T33" fmla="*/ 23 h 23"/>
                  <a:gd name="T34" fmla="*/ 5 w 27"/>
                  <a:gd name="T35" fmla="*/ 23 h 23"/>
                  <a:gd name="T36" fmla="*/ 6 w 27"/>
                  <a:gd name="T37" fmla="*/ 23 h 23"/>
                  <a:gd name="T38" fmla="*/ 7 w 27"/>
                  <a:gd name="T39" fmla="*/ 22 h 23"/>
                  <a:gd name="T40" fmla="*/ 14 w 27"/>
                  <a:gd name="T41" fmla="*/ 14 h 23"/>
                  <a:gd name="T42" fmla="*/ 11 w 27"/>
                  <a:gd name="T43" fmla="*/ 13 h 23"/>
                  <a:gd name="T44" fmla="*/ 13 w 27"/>
                  <a:gd name="T45" fmla="*/ 15 h 23"/>
                  <a:gd name="T46" fmla="*/ 25 w 27"/>
                  <a:gd name="T47" fmla="*/ 5 h 2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7"/>
                  <a:gd name="T73" fmla="*/ 0 h 23"/>
                  <a:gd name="T74" fmla="*/ 27 w 27"/>
                  <a:gd name="T75" fmla="*/ 23 h 2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7" h="23">
                    <a:moveTo>
                      <a:pt x="25" y="5"/>
                    </a:moveTo>
                    <a:lnTo>
                      <a:pt x="26" y="4"/>
                    </a:lnTo>
                    <a:lnTo>
                      <a:pt x="27" y="3"/>
                    </a:lnTo>
                    <a:lnTo>
                      <a:pt x="27" y="2"/>
                    </a:lnTo>
                    <a:lnTo>
                      <a:pt x="26" y="1"/>
                    </a:lnTo>
                    <a:lnTo>
                      <a:pt x="25" y="0"/>
                    </a:lnTo>
                    <a:lnTo>
                      <a:pt x="24" y="0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9" y="10"/>
                    </a:lnTo>
                    <a:lnTo>
                      <a:pt x="8" y="11"/>
                    </a:lnTo>
                    <a:lnTo>
                      <a:pt x="1" y="19"/>
                    </a:lnTo>
                    <a:lnTo>
                      <a:pt x="0" y="20"/>
                    </a:lnTo>
                    <a:lnTo>
                      <a:pt x="0" y="21"/>
                    </a:lnTo>
                    <a:lnTo>
                      <a:pt x="1" y="22"/>
                    </a:lnTo>
                    <a:lnTo>
                      <a:pt x="3" y="23"/>
                    </a:lnTo>
                    <a:lnTo>
                      <a:pt x="4" y="23"/>
                    </a:lnTo>
                    <a:lnTo>
                      <a:pt x="5" y="23"/>
                    </a:lnTo>
                    <a:lnTo>
                      <a:pt x="6" y="23"/>
                    </a:lnTo>
                    <a:lnTo>
                      <a:pt x="7" y="22"/>
                    </a:lnTo>
                    <a:lnTo>
                      <a:pt x="14" y="14"/>
                    </a:lnTo>
                    <a:lnTo>
                      <a:pt x="11" y="13"/>
                    </a:lnTo>
                    <a:lnTo>
                      <a:pt x="13" y="15"/>
                    </a:lnTo>
                    <a:lnTo>
                      <a:pt x="2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1" name="Freeform 541"/>
              <p:cNvSpPr>
                <a:spLocks/>
              </p:cNvSpPr>
              <p:nvPr/>
            </p:nvSpPr>
            <p:spPr bwMode="auto">
              <a:xfrm>
                <a:off x="4585" y="1149"/>
                <a:ext cx="18" cy="30"/>
              </a:xfrm>
              <a:custGeom>
                <a:avLst/>
                <a:gdLst>
                  <a:gd name="T0" fmla="*/ 18 w 18"/>
                  <a:gd name="T1" fmla="*/ 5 h 30"/>
                  <a:gd name="T2" fmla="*/ 18 w 18"/>
                  <a:gd name="T3" fmla="*/ 4 h 30"/>
                  <a:gd name="T4" fmla="*/ 18 w 18"/>
                  <a:gd name="T5" fmla="*/ 3 h 30"/>
                  <a:gd name="T6" fmla="*/ 18 w 18"/>
                  <a:gd name="T7" fmla="*/ 2 h 30"/>
                  <a:gd name="T8" fmla="*/ 17 w 18"/>
                  <a:gd name="T9" fmla="*/ 1 h 30"/>
                  <a:gd name="T10" fmla="*/ 15 w 18"/>
                  <a:gd name="T11" fmla="*/ 0 h 30"/>
                  <a:gd name="T12" fmla="*/ 14 w 18"/>
                  <a:gd name="T13" fmla="*/ 0 h 30"/>
                  <a:gd name="T14" fmla="*/ 13 w 18"/>
                  <a:gd name="T15" fmla="*/ 1 h 30"/>
                  <a:gd name="T16" fmla="*/ 12 w 18"/>
                  <a:gd name="T17" fmla="*/ 2 h 30"/>
                  <a:gd name="T18" fmla="*/ 8 w 18"/>
                  <a:gd name="T19" fmla="*/ 10 h 30"/>
                  <a:gd name="T20" fmla="*/ 7 w 18"/>
                  <a:gd name="T21" fmla="*/ 11 h 30"/>
                  <a:gd name="T22" fmla="*/ 1 w 18"/>
                  <a:gd name="T23" fmla="*/ 22 h 30"/>
                  <a:gd name="T24" fmla="*/ 0 w 18"/>
                  <a:gd name="T25" fmla="*/ 26 h 30"/>
                  <a:gd name="T26" fmla="*/ 0 w 18"/>
                  <a:gd name="T27" fmla="*/ 27 h 30"/>
                  <a:gd name="T28" fmla="*/ 0 w 18"/>
                  <a:gd name="T29" fmla="*/ 28 h 30"/>
                  <a:gd name="T30" fmla="*/ 1 w 18"/>
                  <a:gd name="T31" fmla="*/ 29 h 30"/>
                  <a:gd name="T32" fmla="*/ 2 w 18"/>
                  <a:gd name="T33" fmla="*/ 30 h 30"/>
                  <a:gd name="T34" fmla="*/ 3 w 18"/>
                  <a:gd name="T35" fmla="*/ 30 h 30"/>
                  <a:gd name="T36" fmla="*/ 4 w 18"/>
                  <a:gd name="T37" fmla="*/ 29 h 30"/>
                  <a:gd name="T38" fmla="*/ 5 w 18"/>
                  <a:gd name="T39" fmla="*/ 28 h 30"/>
                  <a:gd name="T40" fmla="*/ 7 w 18"/>
                  <a:gd name="T41" fmla="*/ 27 h 30"/>
                  <a:gd name="T42" fmla="*/ 8 w 18"/>
                  <a:gd name="T43" fmla="*/ 24 h 30"/>
                  <a:gd name="T44" fmla="*/ 13 w 18"/>
                  <a:gd name="T45" fmla="*/ 12 h 30"/>
                  <a:gd name="T46" fmla="*/ 10 w 18"/>
                  <a:gd name="T47" fmla="*/ 11 h 30"/>
                  <a:gd name="T48" fmla="*/ 13 w 18"/>
                  <a:gd name="T49" fmla="*/ 13 h 30"/>
                  <a:gd name="T50" fmla="*/ 18 w 18"/>
                  <a:gd name="T51" fmla="*/ 5 h 3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8"/>
                  <a:gd name="T79" fmla="*/ 0 h 30"/>
                  <a:gd name="T80" fmla="*/ 18 w 18"/>
                  <a:gd name="T81" fmla="*/ 30 h 30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8" h="30">
                    <a:moveTo>
                      <a:pt x="18" y="5"/>
                    </a:moveTo>
                    <a:lnTo>
                      <a:pt x="18" y="4"/>
                    </a:lnTo>
                    <a:lnTo>
                      <a:pt x="18" y="3"/>
                    </a:lnTo>
                    <a:lnTo>
                      <a:pt x="18" y="2"/>
                    </a:lnTo>
                    <a:lnTo>
                      <a:pt x="17" y="1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3" y="1"/>
                    </a:lnTo>
                    <a:lnTo>
                      <a:pt x="12" y="2"/>
                    </a:lnTo>
                    <a:lnTo>
                      <a:pt x="8" y="10"/>
                    </a:lnTo>
                    <a:lnTo>
                      <a:pt x="7" y="11"/>
                    </a:lnTo>
                    <a:lnTo>
                      <a:pt x="1" y="22"/>
                    </a:lnTo>
                    <a:lnTo>
                      <a:pt x="0" y="26"/>
                    </a:lnTo>
                    <a:lnTo>
                      <a:pt x="0" y="27"/>
                    </a:lnTo>
                    <a:lnTo>
                      <a:pt x="0" y="28"/>
                    </a:lnTo>
                    <a:lnTo>
                      <a:pt x="1" y="29"/>
                    </a:lnTo>
                    <a:lnTo>
                      <a:pt x="2" y="30"/>
                    </a:lnTo>
                    <a:lnTo>
                      <a:pt x="3" y="30"/>
                    </a:lnTo>
                    <a:lnTo>
                      <a:pt x="4" y="29"/>
                    </a:lnTo>
                    <a:lnTo>
                      <a:pt x="5" y="28"/>
                    </a:lnTo>
                    <a:lnTo>
                      <a:pt x="7" y="27"/>
                    </a:lnTo>
                    <a:lnTo>
                      <a:pt x="8" y="24"/>
                    </a:lnTo>
                    <a:lnTo>
                      <a:pt x="13" y="12"/>
                    </a:lnTo>
                    <a:lnTo>
                      <a:pt x="10" y="11"/>
                    </a:lnTo>
                    <a:lnTo>
                      <a:pt x="13" y="13"/>
                    </a:lnTo>
                    <a:lnTo>
                      <a:pt x="18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2" name="Freeform 542"/>
              <p:cNvSpPr>
                <a:spLocks/>
              </p:cNvSpPr>
              <p:nvPr/>
            </p:nvSpPr>
            <p:spPr bwMode="auto">
              <a:xfrm>
                <a:off x="4575" y="1191"/>
                <a:ext cx="10" cy="32"/>
              </a:xfrm>
              <a:custGeom>
                <a:avLst/>
                <a:gdLst>
                  <a:gd name="T0" fmla="*/ 10 w 10"/>
                  <a:gd name="T1" fmla="*/ 4 h 32"/>
                  <a:gd name="T2" fmla="*/ 10 w 10"/>
                  <a:gd name="T3" fmla="*/ 3 h 32"/>
                  <a:gd name="T4" fmla="*/ 10 w 10"/>
                  <a:gd name="T5" fmla="*/ 2 h 32"/>
                  <a:gd name="T6" fmla="*/ 9 w 10"/>
                  <a:gd name="T7" fmla="*/ 1 h 32"/>
                  <a:gd name="T8" fmla="*/ 8 w 10"/>
                  <a:gd name="T9" fmla="*/ 0 h 32"/>
                  <a:gd name="T10" fmla="*/ 7 w 10"/>
                  <a:gd name="T11" fmla="*/ 0 h 32"/>
                  <a:gd name="T12" fmla="*/ 5 w 10"/>
                  <a:gd name="T13" fmla="*/ 1 h 32"/>
                  <a:gd name="T14" fmla="*/ 4 w 10"/>
                  <a:gd name="T15" fmla="*/ 2 h 32"/>
                  <a:gd name="T16" fmla="*/ 3 w 10"/>
                  <a:gd name="T17" fmla="*/ 3 h 32"/>
                  <a:gd name="T18" fmla="*/ 3 w 10"/>
                  <a:gd name="T19" fmla="*/ 5 h 32"/>
                  <a:gd name="T20" fmla="*/ 1 w 10"/>
                  <a:gd name="T21" fmla="*/ 19 h 32"/>
                  <a:gd name="T22" fmla="*/ 0 w 10"/>
                  <a:gd name="T23" fmla="*/ 27 h 32"/>
                  <a:gd name="T24" fmla="*/ 0 w 10"/>
                  <a:gd name="T25" fmla="*/ 29 h 32"/>
                  <a:gd name="T26" fmla="*/ 1 w 10"/>
                  <a:gd name="T27" fmla="*/ 30 h 32"/>
                  <a:gd name="T28" fmla="*/ 2 w 10"/>
                  <a:gd name="T29" fmla="*/ 31 h 32"/>
                  <a:gd name="T30" fmla="*/ 3 w 10"/>
                  <a:gd name="T31" fmla="*/ 32 h 32"/>
                  <a:gd name="T32" fmla="*/ 4 w 10"/>
                  <a:gd name="T33" fmla="*/ 32 h 32"/>
                  <a:gd name="T34" fmla="*/ 5 w 10"/>
                  <a:gd name="T35" fmla="*/ 31 h 32"/>
                  <a:gd name="T36" fmla="*/ 7 w 10"/>
                  <a:gd name="T37" fmla="*/ 30 h 32"/>
                  <a:gd name="T38" fmla="*/ 7 w 10"/>
                  <a:gd name="T39" fmla="*/ 29 h 32"/>
                  <a:gd name="T40" fmla="*/ 8 w 10"/>
                  <a:gd name="T41" fmla="*/ 20 h 32"/>
                  <a:gd name="T42" fmla="*/ 10 w 10"/>
                  <a:gd name="T43" fmla="*/ 6 h 32"/>
                  <a:gd name="T44" fmla="*/ 10 w 10"/>
                  <a:gd name="T45" fmla="*/ 4 h 32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0"/>
                  <a:gd name="T70" fmla="*/ 0 h 32"/>
                  <a:gd name="T71" fmla="*/ 10 w 10"/>
                  <a:gd name="T72" fmla="*/ 32 h 32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0" h="32">
                    <a:moveTo>
                      <a:pt x="10" y="4"/>
                    </a:moveTo>
                    <a:lnTo>
                      <a:pt x="10" y="3"/>
                    </a:lnTo>
                    <a:lnTo>
                      <a:pt x="10" y="2"/>
                    </a:lnTo>
                    <a:lnTo>
                      <a:pt x="9" y="1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5" y="1"/>
                    </a:lnTo>
                    <a:lnTo>
                      <a:pt x="4" y="2"/>
                    </a:lnTo>
                    <a:lnTo>
                      <a:pt x="3" y="3"/>
                    </a:lnTo>
                    <a:lnTo>
                      <a:pt x="3" y="5"/>
                    </a:lnTo>
                    <a:lnTo>
                      <a:pt x="1" y="19"/>
                    </a:lnTo>
                    <a:lnTo>
                      <a:pt x="0" y="27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8" y="20"/>
                    </a:lnTo>
                    <a:lnTo>
                      <a:pt x="10" y="6"/>
                    </a:lnTo>
                    <a:lnTo>
                      <a:pt x="1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3" name="Freeform 543"/>
              <p:cNvSpPr>
                <a:spLocks/>
              </p:cNvSpPr>
              <p:nvPr/>
            </p:nvSpPr>
            <p:spPr bwMode="auto">
              <a:xfrm>
                <a:off x="4575" y="1236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7 h 32"/>
                  <a:gd name="T20" fmla="*/ 0 w 7"/>
                  <a:gd name="T21" fmla="*/ 28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8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7"/>
                    </a:lnTo>
                    <a:lnTo>
                      <a:pt x="0" y="28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8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4" name="Freeform 544"/>
              <p:cNvSpPr>
                <a:spLocks/>
              </p:cNvSpPr>
              <p:nvPr/>
            </p:nvSpPr>
            <p:spPr bwMode="auto">
              <a:xfrm>
                <a:off x="4575" y="1281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7 h 32"/>
                  <a:gd name="T20" fmla="*/ 0 w 7"/>
                  <a:gd name="T21" fmla="*/ 28 h 32"/>
                  <a:gd name="T22" fmla="*/ 1 w 7"/>
                  <a:gd name="T23" fmla="*/ 29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29 h 32"/>
                  <a:gd name="T34" fmla="*/ 7 w 7"/>
                  <a:gd name="T35" fmla="*/ 28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7"/>
                    </a:lnTo>
                    <a:lnTo>
                      <a:pt x="0" y="28"/>
                    </a:lnTo>
                    <a:lnTo>
                      <a:pt x="1" y="29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5" name="Freeform 545"/>
              <p:cNvSpPr>
                <a:spLocks/>
              </p:cNvSpPr>
              <p:nvPr/>
            </p:nvSpPr>
            <p:spPr bwMode="auto">
              <a:xfrm>
                <a:off x="4575" y="1325"/>
                <a:ext cx="7" cy="33"/>
              </a:xfrm>
              <a:custGeom>
                <a:avLst/>
                <a:gdLst>
                  <a:gd name="T0" fmla="*/ 7 w 7"/>
                  <a:gd name="T1" fmla="*/ 4 h 33"/>
                  <a:gd name="T2" fmla="*/ 7 w 7"/>
                  <a:gd name="T3" fmla="*/ 3 h 33"/>
                  <a:gd name="T4" fmla="*/ 7 w 7"/>
                  <a:gd name="T5" fmla="*/ 2 h 33"/>
                  <a:gd name="T6" fmla="*/ 5 w 7"/>
                  <a:gd name="T7" fmla="*/ 0 h 33"/>
                  <a:gd name="T8" fmla="*/ 4 w 7"/>
                  <a:gd name="T9" fmla="*/ 0 h 33"/>
                  <a:gd name="T10" fmla="*/ 3 w 7"/>
                  <a:gd name="T11" fmla="*/ 0 h 33"/>
                  <a:gd name="T12" fmla="*/ 2 w 7"/>
                  <a:gd name="T13" fmla="*/ 0 h 33"/>
                  <a:gd name="T14" fmla="*/ 1 w 7"/>
                  <a:gd name="T15" fmla="*/ 2 h 33"/>
                  <a:gd name="T16" fmla="*/ 0 w 7"/>
                  <a:gd name="T17" fmla="*/ 3 h 33"/>
                  <a:gd name="T18" fmla="*/ 0 w 7"/>
                  <a:gd name="T19" fmla="*/ 28 h 33"/>
                  <a:gd name="T20" fmla="*/ 0 w 7"/>
                  <a:gd name="T21" fmla="*/ 29 h 33"/>
                  <a:gd name="T22" fmla="*/ 1 w 7"/>
                  <a:gd name="T23" fmla="*/ 30 h 33"/>
                  <a:gd name="T24" fmla="*/ 2 w 7"/>
                  <a:gd name="T25" fmla="*/ 31 h 33"/>
                  <a:gd name="T26" fmla="*/ 3 w 7"/>
                  <a:gd name="T27" fmla="*/ 33 h 33"/>
                  <a:gd name="T28" fmla="*/ 4 w 7"/>
                  <a:gd name="T29" fmla="*/ 33 h 33"/>
                  <a:gd name="T30" fmla="*/ 5 w 7"/>
                  <a:gd name="T31" fmla="*/ 31 h 33"/>
                  <a:gd name="T32" fmla="*/ 7 w 7"/>
                  <a:gd name="T33" fmla="*/ 30 h 33"/>
                  <a:gd name="T34" fmla="*/ 7 w 7"/>
                  <a:gd name="T35" fmla="*/ 29 h 33"/>
                  <a:gd name="T36" fmla="*/ 7 w 7"/>
                  <a:gd name="T37" fmla="*/ 4 h 3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3"/>
                  <a:gd name="T59" fmla="*/ 7 w 7"/>
                  <a:gd name="T60" fmla="*/ 33 h 3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3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3"/>
                    </a:lnTo>
                    <a:lnTo>
                      <a:pt x="4" y="33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6" name="Freeform 546"/>
              <p:cNvSpPr>
                <a:spLocks/>
              </p:cNvSpPr>
              <p:nvPr/>
            </p:nvSpPr>
            <p:spPr bwMode="auto">
              <a:xfrm>
                <a:off x="4575" y="1370"/>
                <a:ext cx="7" cy="32"/>
              </a:xfrm>
              <a:custGeom>
                <a:avLst/>
                <a:gdLst>
                  <a:gd name="T0" fmla="*/ 7 w 7"/>
                  <a:gd name="T1" fmla="*/ 4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4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4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7" name="Freeform 547"/>
              <p:cNvSpPr>
                <a:spLocks/>
              </p:cNvSpPr>
              <p:nvPr/>
            </p:nvSpPr>
            <p:spPr bwMode="auto">
              <a:xfrm>
                <a:off x="4575" y="1415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8" name="Freeform 548"/>
              <p:cNvSpPr>
                <a:spLocks/>
              </p:cNvSpPr>
              <p:nvPr/>
            </p:nvSpPr>
            <p:spPr bwMode="auto">
              <a:xfrm>
                <a:off x="4575" y="1460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9" name="Freeform 549"/>
              <p:cNvSpPr>
                <a:spLocks/>
              </p:cNvSpPr>
              <p:nvPr/>
            </p:nvSpPr>
            <p:spPr bwMode="auto">
              <a:xfrm>
                <a:off x="4575" y="1505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0" name="Freeform 550"/>
              <p:cNvSpPr>
                <a:spLocks/>
              </p:cNvSpPr>
              <p:nvPr/>
            </p:nvSpPr>
            <p:spPr bwMode="auto">
              <a:xfrm>
                <a:off x="4575" y="1550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1" name="Freeform 551"/>
              <p:cNvSpPr>
                <a:spLocks/>
              </p:cNvSpPr>
              <p:nvPr/>
            </p:nvSpPr>
            <p:spPr bwMode="auto">
              <a:xfrm>
                <a:off x="4575" y="1595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2" name="Freeform 552"/>
              <p:cNvSpPr>
                <a:spLocks/>
              </p:cNvSpPr>
              <p:nvPr/>
            </p:nvSpPr>
            <p:spPr bwMode="auto">
              <a:xfrm>
                <a:off x="4575" y="1640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3" name="Freeform 553"/>
              <p:cNvSpPr>
                <a:spLocks/>
              </p:cNvSpPr>
              <p:nvPr/>
            </p:nvSpPr>
            <p:spPr bwMode="auto">
              <a:xfrm>
                <a:off x="4575" y="1685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4" name="Freeform 554"/>
              <p:cNvSpPr>
                <a:spLocks/>
              </p:cNvSpPr>
              <p:nvPr/>
            </p:nvSpPr>
            <p:spPr bwMode="auto">
              <a:xfrm>
                <a:off x="4575" y="1730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5" name="Freeform 555"/>
              <p:cNvSpPr>
                <a:spLocks/>
              </p:cNvSpPr>
              <p:nvPr/>
            </p:nvSpPr>
            <p:spPr bwMode="auto">
              <a:xfrm>
                <a:off x="4575" y="1775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7 h 32"/>
                  <a:gd name="T20" fmla="*/ 0 w 7"/>
                  <a:gd name="T21" fmla="*/ 28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8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7"/>
                    </a:lnTo>
                    <a:lnTo>
                      <a:pt x="0" y="28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8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6" name="Freeform 556"/>
              <p:cNvSpPr>
                <a:spLocks/>
              </p:cNvSpPr>
              <p:nvPr/>
            </p:nvSpPr>
            <p:spPr bwMode="auto">
              <a:xfrm>
                <a:off x="4575" y="1820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7 h 32"/>
                  <a:gd name="T20" fmla="*/ 0 w 7"/>
                  <a:gd name="T21" fmla="*/ 28 h 32"/>
                  <a:gd name="T22" fmla="*/ 1 w 7"/>
                  <a:gd name="T23" fmla="*/ 29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29 h 32"/>
                  <a:gd name="T34" fmla="*/ 7 w 7"/>
                  <a:gd name="T35" fmla="*/ 28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7"/>
                    </a:lnTo>
                    <a:lnTo>
                      <a:pt x="0" y="28"/>
                    </a:lnTo>
                    <a:lnTo>
                      <a:pt x="1" y="29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7" name="Freeform 557"/>
              <p:cNvSpPr>
                <a:spLocks/>
              </p:cNvSpPr>
              <p:nvPr/>
            </p:nvSpPr>
            <p:spPr bwMode="auto">
              <a:xfrm>
                <a:off x="4575" y="1864"/>
                <a:ext cx="7" cy="33"/>
              </a:xfrm>
              <a:custGeom>
                <a:avLst/>
                <a:gdLst>
                  <a:gd name="T0" fmla="*/ 7 w 7"/>
                  <a:gd name="T1" fmla="*/ 4 h 33"/>
                  <a:gd name="T2" fmla="*/ 7 w 7"/>
                  <a:gd name="T3" fmla="*/ 3 h 33"/>
                  <a:gd name="T4" fmla="*/ 7 w 7"/>
                  <a:gd name="T5" fmla="*/ 2 h 33"/>
                  <a:gd name="T6" fmla="*/ 5 w 7"/>
                  <a:gd name="T7" fmla="*/ 0 h 33"/>
                  <a:gd name="T8" fmla="*/ 4 w 7"/>
                  <a:gd name="T9" fmla="*/ 0 h 33"/>
                  <a:gd name="T10" fmla="*/ 3 w 7"/>
                  <a:gd name="T11" fmla="*/ 0 h 33"/>
                  <a:gd name="T12" fmla="*/ 2 w 7"/>
                  <a:gd name="T13" fmla="*/ 0 h 33"/>
                  <a:gd name="T14" fmla="*/ 1 w 7"/>
                  <a:gd name="T15" fmla="*/ 2 h 33"/>
                  <a:gd name="T16" fmla="*/ 0 w 7"/>
                  <a:gd name="T17" fmla="*/ 3 h 33"/>
                  <a:gd name="T18" fmla="*/ 0 w 7"/>
                  <a:gd name="T19" fmla="*/ 28 h 33"/>
                  <a:gd name="T20" fmla="*/ 0 w 7"/>
                  <a:gd name="T21" fmla="*/ 29 h 33"/>
                  <a:gd name="T22" fmla="*/ 1 w 7"/>
                  <a:gd name="T23" fmla="*/ 30 h 33"/>
                  <a:gd name="T24" fmla="*/ 2 w 7"/>
                  <a:gd name="T25" fmla="*/ 31 h 33"/>
                  <a:gd name="T26" fmla="*/ 3 w 7"/>
                  <a:gd name="T27" fmla="*/ 33 h 33"/>
                  <a:gd name="T28" fmla="*/ 4 w 7"/>
                  <a:gd name="T29" fmla="*/ 33 h 33"/>
                  <a:gd name="T30" fmla="*/ 5 w 7"/>
                  <a:gd name="T31" fmla="*/ 31 h 33"/>
                  <a:gd name="T32" fmla="*/ 7 w 7"/>
                  <a:gd name="T33" fmla="*/ 30 h 33"/>
                  <a:gd name="T34" fmla="*/ 7 w 7"/>
                  <a:gd name="T35" fmla="*/ 29 h 33"/>
                  <a:gd name="T36" fmla="*/ 7 w 7"/>
                  <a:gd name="T37" fmla="*/ 4 h 3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3"/>
                  <a:gd name="T59" fmla="*/ 7 w 7"/>
                  <a:gd name="T60" fmla="*/ 33 h 3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3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3"/>
                    </a:lnTo>
                    <a:lnTo>
                      <a:pt x="4" y="33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8" name="Freeform 558"/>
              <p:cNvSpPr>
                <a:spLocks/>
              </p:cNvSpPr>
              <p:nvPr/>
            </p:nvSpPr>
            <p:spPr bwMode="auto">
              <a:xfrm>
                <a:off x="4575" y="1909"/>
                <a:ext cx="7" cy="32"/>
              </a:xfrm>
              <a:custGeom>
                <a:avLst/>
                <a:gdLst>
                  <a:gd name="T0" fmla="*/ 7 w 7"/>
                  <a:gd name="T1" fmla="*/ 4 h 32"/>
                  <a:gd name="T2" fmla="*/ 7 w 7"/>
                  <a:gd name="T3" fmla="*/ 3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3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4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4"/>
                    </a:moveTo>
                    <a:lnTo>
                      <a:pt x="7" y="3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9" name="Freeform 559"/>
              <p:cNvSpPr>
                <a:spLocks/>
              </p:cNvSpPr>
              <p:nvPr/>
            </p:nvSpPr>
            <p:spPr bwMode="auto">
              <a:xfrm>
                <a:off x="4575" y="1954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0" name="Freeform 560"/>
              <p:cNvSpPr>
                <a:spLocks/>
              </p:cNvSpPr>
              <p:nvPr/>
            </p:nvSpPr>
            <p:spPr bwMode="auto">
              <a:xfrm>
                <a:off x="4575" y="1999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1" name="Freeform 561"/>
              <p:cNvSpPr>
                <a:spLocks/>
              </p:cNvSpPr>
              <p:nvPr/>
            </p:nvSpPr>
            <p:spPr bwMode="auto">
              <a:xfrm>
                <a:off x="4575" y="2044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2" name="Freeform 562"/>
              <p:cNvSpPr>
                <a:spLocks/>
              </p:cNvSpPr>
              <p:nvPr/>
            </p:nvSpPr>
            <p:spPr bwMode="auto">
              <a:xfrm>
                <a:off x="4575" y="2089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3" name="Freeform 563"/>
              <p:cNvSpPr>
                <a:spLocks/>
              </p:cNvSpPr>
              <p:nvPr/>
            </p:nvSpPr>
            <p:spPr bwMode="auto">
              <a:xfrm>
                <a:off x="4575" y="2134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4" name="Freeform 564"/>
              <p:cNvSpPr>
                <a:spLocks/>
              </p:cNvSpPr>
              <p:nvPr/>
            </p:nvSpPr>
            <p:spPr bwMode="auto">
              <a:xfrm>
                <a:off x="4575" y="2179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5" name="Freeform 565"/>
              <p:cNvSpPr>
                <a:spLocks/>
              </p:cNvSpPr>
              <p:nvPr/>
            </p:nvSpPr>
            <p:spPr bwMode="auto">
              <a:xfrm>
                <a:off x="4575" y="2224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6" name="Freeform 566"/>
              <p:cNvSpPr>
                <a:spLocks/>
              </p:cNvSpPr>
              <p:nvPr/>
            </p:nvSpPr>
            <p:spPr bwMode="auto">
              <a:xfrm>
                <a:off x="4575" y="2269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7" name="Freeform 567"/>
              <p:cNvSpPr>
                <a:spLocks/>
              </p:cNvSpPr>
              <p:nvPr/>
            </p:nvSpPr>
            <p:spPr bwMode="auto">
              <a:xfrm>
                <a:off x="4575" y="2314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7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7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8" name="Freeform 568"/>
              <p:cNvSpPr>
                <a:spLocks/>
              </p:cNvSpPr>
              <p:nvPr/>
            </p:nvSpPr>
            <p:spPr bwMode="auto">
              <a:xfrm>
                <a:off x="4575" y="2359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7 h 32"/>
                  <a:gd name="T20" fmla="*/ 0 w 7"/>
                  <a:gd name="T21" fmla="*/ 28 h 32"/>
                  <a:gd name="T22" fmla="*/ 1 w 7"/>
                  <a:gd name="T23" fmla="*/ 29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29 h 32"/>
                  <a:gd name="T34" fmla="*/ 7 w 7"/>
                  <a:gd name="T35" fmla="*/ 28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7"/>
                    </a:lnTo>
                    <a:lnTo>
                      <a:pt x="0" y="28"/>
                    </a:lnTo>
                    <a:lnTo>
                      <a:pt x="1" y="29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9" name="Freeform 569"/>
              <p:cNvSpPr>
                <a:spLocks/>
              </p:cNvSpPr>
              <p:nvPr/>
            </p:nvSpPr>
            <p:spPr bwMode="auto">
              <a:xfrm>
                <a:off x="4575" y="2403"/>
                <a:ext cx="7" cy="33"/>
              </a:xfrm>
              <a:custGeom>
                <a:avLst/>
                <a:gdLst>
                  <a:gd name="T0" fmla="*/ 7 w 7"/>
                  <a:gd name="T1" fmla="*/ 4 h 33"/>
                  <a:gd name="T2" fmla="*/ 7 w 7"/>
                  <a:gd name="T3" fmla="*/ 3 h 33"/>
                  <a:gd name="T4" fmla="*/ 7 w 7"/>
                  <a:gd name="T5" fmla="*/ 2 h 33"/>
                  <a:gd name="T6" fmla="*/ 5 w 7"/>
                  <a:gd name="T7" fmla="*/ 0 h 33"/>
                  <a:gd name="T8" fmla="*/ 4 w 7"/>
                  <a:gd name="T9" fmla="*/ 0 h 33"/>
                  <a:gd name="T10" fmla="*/ 3 w 7"/>
                  <a:gd name="T11" fmla="*/ 0 h 33"/>
                  <a:gd name="T12" fmla="*/ 2 w 7"/>
                  <a:gd name="T13" fmla="*/ 0 h 33"/>
                  <a:gd name="T14" fmla="*/ 1 w 7"/>
                  <a:gd name="T15" fmla="*/ 2 h 33"/>
                  <a:gd name="T16" fmla="*/ 0 w 7"/>
                  <a:gd name="T17" fmla="*/ 3 h 33"/>
                  <a:gd name="T18" fmla="*/ 0 w 7"/>
                  <a:gd name="T19" fmla="*/ 28 h 33"/>
                  <a:gd name="T20" fmla="*/ 0 w 7"/>
                  <a:gd name="T21" fmla="*/ 29 h 33"/>
                  <a:gd name="T22" fmla="*/ 1 w 7"/>
                  <a:gd name="T23" fmla="*/ 30 h 33"/>
                  <a:gd name="T24" fmla="*/ 2 w 7"/>
                  <a:gd name="T25" fmla="*/ 31 h 33"/>
                  <a:gd name="T26" fmla="*/ 3 w 7"/>
                  <a:gd name="T27" fmla="*/ 33 h 33"/>
                  <a:gd name="T28" fmla="*/ 4 w 7"/>
                  <a:gd name="T29" fmla="*/ 33 h 33"/>
                  <a:gd name="T30" fmla="*/ 5 w 7"/>
                  <a:gd name="T31" fmla="*/ 31 h 33"/>
                  <a:gd name="T32" fmla="*/ 7 w 7"/>
                  <a:gd name="T33" fmla="*/ 30 h 33"/>
                  <a:gd name="T34" fmla="*/ 7 w 7"/>
                  <a:gd name="T35" fmla="*/ 29 h 33"/>
                  <a:gd name="T36" fmla="*/ 7 w 7"/>
                  <a:gd name="T37" fmla="*/ 4 h 3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3"/>
                  <a:gd name="T59" fmla="*/ 7 w 7"/>
                  <a:gd name="T60" fmla="*/ 33 h 3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3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3"/>
                    </a:lnTo>
                    <a:lnTo>
                      <a:pt x="4" y="33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0" name="Freeform 570"/>
              <p:cNvSpPr>
                <a:spLocks/>
              </p:cNvSpPr>
              <p:nvPr/>
            </p:nvSpPr>
            <p:spPr bwMode="auto">
              <a:xfrm>
                <a:off x="4575" y="2448"/>
                <a:ext cx="7" cy="32"/>
              </a:xfrm>
              <a:custGeom>
                <a:avLst/>
                <a:gdLst>
                  <a:gd name="T0" fmla="*/ 7 w 7"/>
                  <a:gd name="T1" fmla="*/ 4 h 32"/>
                  <a:gd name="T2" fmla="*/ 7 w 7"/>
                  <a:gd name="T3" fmla="*/ 3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3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4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4"/>
                    </a:moveTo>
                    <a:lnTo>
                      <a:pt x="7" y="3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1" name="Freeform 571"/>
              <p:cNvSpPr>
                <a:spLocks/>
              </p:cNvSpPr>
              <p:nvPr/>
            </p:nvSpPr>
            <p:spPr bwMode="auto">
              <a:xfrm>
                <a:off x="4575" y="2493"/>
                <a:ext cx="7" cy="32"/>
              </a:xfrm>
              <a:custGeom>
                <a:avLst/>
                <a:gdLst>
                  <a:gd name="T0" fmla="*/ 7 w 7"/>
                  <a:gd name="T1" fmla="*/ 4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4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4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2" name="Freeform 572"/>
              <p:cNvSpPr>
                <a:spLocks/>
              </p:cNvSpPr>
              <p:nvPr/>
            </p:nvSpPr>
            <p:spPr bwMode="auto">
              <a:xfrm>
                <a:off x="4575" y="2538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3" name="Freeform 573"/>
              <p:cNvSpPr>
                <a:spLocks/>
              </p:cNvSpPr>
              <p:nvPr/>
            </p:nvSpPr>
            <p:spPr bwMode="auto">
              <a:xfrm>
                <a:off x="4575" y="2583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4" name="Freeform 574"/>
              <p:cNvSpPr>
                <a:spLocks/>
              </p:cNvSpPr>
              <p:nvPr/>
            </p:nvSpPr>
            <p:spPr bwMode="auto">
              <a:xfrm>
                <a:off x="4575" y="2628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5" name="Freeform 575"/>
              <p:cNvSpPr>
                <a:spLocks/>
              </p:cNvSpPr>
              <p:nvPr/>
            </p:nvSpPr>
            <p:spPr bwMode="auto">
              <a:xfrm>
                <a:off x="4575" y="2673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6" name="Freeform 576"/>
              <p:cNvSpPr>
                <a:spLocks/>
              </p:cNvSpPr>
              <p:nvPr/>
            </p:nvSpPr>
            <p:spPr bwMode="auto">
              <a:xfrm>
                <a:off x="4575" y="2718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7" name="Freeform 577"/>
              <p:cNvSpPr>
                <a:spLocks/>
              </p:cNvSpPr>
              <p:nvPr/>
            </p:nvSpPr>
            <p:spPr bwMode="auto">
              <a:xfrm>
                <a:off x="4575" y="2763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8" name="Freeform 578"/>
              <p:cNvSpPr>
                <a:spLocks/>
              </p:cNvSpPr>
              <p:nvPr/>
            </p:nvSpPr>
            <p:spPr bwMode="auto">
              <a:xfrm>
                <a:off x="4575" y="2808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9" name="Freeform 579"/>
              <p:cNvSpPr>
                <a:spLocks/>
              </p:cNvSpPr>
              <p:nvPr/>
            </p:nvSpPr>
            <p:spPr bwMode="auto">
              <a:xfrm>
                <a:off x="4575" y="2853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7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7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0" name="Freeform 580"/>
              <p:cNvSpPr>
                <a:spLocks/>
              </p:cNvSpPr>
              <p:nvPr/>
            </p:nvSpPr>
            <p:spPr bwMode="auto">
              <a:xfrm>
                <a:off x="4575" y="2898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7 h 32"/>
                  <a:gd name="T20" fmla="*/ 0 w 7"/>
                  <a:gd name="T21" fmla="*/ 28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8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7"/>
                    </a:lnTo>
                    <a:lnTo>
                      <a:pt x="0" y="28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8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1" name="Freeform 581"/>
              <p:cNvSpPr>
                <a:spLocks/>
              </p:cNvSpPr>
              <p:nvPr/>
            </p:nvSpPr>
            <p:spPr bwMode="auto">
              <a:xfrm>
                <a:off x="4575" y="2942"/>
                <a:ext cx="7" cy="33"/>
              </a:xfrm>
              <a:custGeom>
                <a:avLst/>
                <a:gdLst>
                  <a:gd name="T0" fmla="*/ 7 w 7"/>
                  <a:gd name="T1" fmla="*/ 4 h 33"/>
                  <a:gd name="T2" fmla="*/ 7 w 7"/>
                  <a:gd name="T3" fmla="*/ 3 h 33"/>
                  <a:gd name="T4" fmla="*/ 7 w 7"/>
                  <a:gd name="T5" fmla="*/ 2 h 33"/>
                  <a:gd name="T6" fmla="*/ 5 w 7"/>
                  <a:gd name="T7" fmla="*/ 0 h 33"/>
                  <a:gd name="T8" fmla="*/ 4 w 7"/>
                  <a:gd name="T9" fmla="*/ 0 h 33"/>
                  <a:gd name="T10" fmla="*/ 3 w 7"/>
                  <a:gd name="T11" fmla="*/ 0 h 33"/>
                  <a:gd name="T12" fmla="*/ 2 w 7"/>
                  <a:gd name="T13" fmla="*/ 0 h 33"/>
                  <a:gd name="T14" fmla="*/ 1 w 7"/>
                  <a:gd name="T15" fmla="*/ 2 h 33"/>
                  <a:gd name="T16" fmla="*/ 0 w 7"/>
                  <a:gd name="T17" fmla="*/ 3 h 33"/>
                  <a:gd name="T18" fmla="*/ 0 w 7"/>
                  <a:gd name="T19" fmla="*/ 28 h 33"/>
                  <a:gd name="T20" fmla="*/ 0 w 7"/>
                  <a:gd name="T21" fmla="*/ 29 h 33"/>
                  <a:gd name="T22" fmla="*/ 1 w 7"/>
                  <a:gd name="T23" fmla="*/ 30 h 33"/>
                  <a:gd name="T24" fmla="*/ 2 w 7"/>
                  <a:gd name="T25" fmla="*/ 31 h 33"/>
                  <a:gd name="T26" fmla="*/ 3 w 7"/>
                  <a:gd name="T27" fmla="*/ 33 h 33"/>
                  <a:gd name="T28" fmla="*/ 4 w 7"/>
                  <a:gd name="T29" fmla="*/ 33 h 33"/>
                  <a:gd name="T30" fmla="*/ 5 w 7"/>
                  <a:gd name="T31" fmla="*/ 31 h 33"/>
                  <a:gd name="T32" fmla="*/ 7 w 7"/>
                  <a:gd name="T33" fmla="*/ 30 h 33"/>
                  <a:gd name="T34" fmla="*/ 7 w 7"/>
                  <a:gd name="T35" fmla="*/ 29 h 33"/>
                  <a:gd name="T36" fmla="*/ 7 w 7"/>
                  <a:gd name="T37" fmla="*/ 4 h 3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3"/>
                  <a:gd name="T59" fmla="*/ 7 w 7"/>
                  <a:gd name="T60" fmla="*/ 33 h 3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3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3"/>
                    </a:lnTo>
                    <a:lnTo>
                      <a:pt x="4" y="33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2" name="Freeform 582"/>
              <p:cNvSpPr>
                <a:spLocks/>
              </p:cNvSpPr>
              <p:nvPr/>
            </p:nvSpPr>
            <p:spPr bwMode="auto">
              <a:xfrm>
                <a:off x="4575" y="2987"/>
                <a:ext cx="7" cy="32"/>
              </a:xfrm>
              <a:custGeom>
                <a:avLst/>
                <a:gdLst>
                  <a:gd name="T0" fmla="*/ 7 w 7"/>
                  <a:gd name="T1" fmla="*/ 4 h 32"/>
                  <a:gd name="T2" fmla="*/ 7 w 7"/>
                  <a:gd name="T3" fmla="*/ 3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3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4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4"/>
                    </a:moveTo>
                    <a:lnTo>
                      <a:pt x="7" y="3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3" name="Freeform 583"/>
              <p:cNvSpPr>
                <a:spLocks/>
              </p:cNvSpPr>
              <p:nvPr/>
            </p:nvSpPr>
            <p:spPr bwMode="auto">
              <a:xfrm>
                <a:off x="4575" y="3032"/>
                <a:ext cx="7" cy="32"/>
              </a:xfrm>
              <a:custGeom>
                <a:avLst/>
                <a:gdLst>
                  <a:gd name="T0" fmla="*/ 7 w 7"/>
                  <a:gd name="T1" fmla="*/ 4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4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4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4" name="Freeform 584"/>
              <p:cNvSpPr>
                <a:spLocks/>
              </p:cNvSpPr>
              <p:nvPr/>
            </p:nvSpPr>
            <p:spPr bwMode="auto">
              <a:xfrm>
                <a:off x="4575" y="3077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5" name="Freeform 585"/>
              <p:cNvSpPr>
                <a:spLocks/>
              </p:cNvSpPr>
              <p:nvPr/>
            </p:nvSpPr>
            <p:spPr bwMode="auto">
              <a:xfrm>
                <a:off x="4575" y="3122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6" name="Freeform 586"/>
              <p:cNvSpPr>
                <a:spLocks/>
              </p:cNvSpPr>
              <p:nvPr/>
            </p:nvSpPr>
            <p:spPr bwMode="auto">
              <a:xfrm>
                <a:off x="4575" y="3167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" name="Freeform 587"/>
              <p:cNvSpPr>
                <a:spLocks/>
              </p:cNvSpPr>
              <p:nvPr/>
            </p:nvSpPr>
            <p:spPr bwMode="auto">
              <a:xfrm>
                <a:off x="4575" y="3212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8" name="Freeform 588"/>
              <p:cNvSpPr>
                <a:spLocks/>
              </p:cNvSpPr>
              <p:nvPr/>
            </p:nvSpPr>
            <p:spPr bwMode="auto">
              <a:xfrm>
                <a:off x="4575" y="3257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9" name="Freeform 589"/>
              <p:cNvSpPr>
                <a:spLocks/>
              </p:cNvSpPr>
              <p:nvPr/>
            </p:nvSpPr>
            <p:spPr bwMode="auto">
              <a:xfrm>
                <a:off x="4575" y="3302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0" name="Freeform 590"/>
              <p:cNvSpPr>
                <a:spLocks/>
              </p:cNvSpPr>
              <p:nvPr/>
            </p:nvSpPr>
            <p:spPr bwMode="auto">
              <a:xfrm>
                <a:off x="4575" y="3347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1" name="Freeform 591"/>
              <p:cNvSpPr>
                <a:spLocks/>
              </p:cNvSpPr>
              <p:nvPr/>
            </p:nvSpPr>
            <p:spPr bwMode="auto">
              <a:xfrm>
                <a:off x="4575" y="3392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7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7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2" name="Freeform 592"/>
              <p:cNvSpPr>
                <a:spLocks/>
              </p:cNvSpPr>
              <p:nvPr/>
            </p:nvSpPr>
            <p:spPr bwMode="auto">
              <a:xfrm>
                <a:off x="4575" y="3437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7 h 32"/>
                  <a:gd name="T20" fmla="*/ 0 w 7"/>
                  <a:gd name="T21" fmla="*/ 28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8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7"/>
                    </a:lnTo>
                    <a:lnTo>
                      <a:pt x="0" y="28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8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3" name="Freeform 593"/>
              <p:cNvSpPr>
                <a:spLocks/>
              </p:cNvSpPr>
              <p:nvPr/>
            </p:nvSpPr>
            <p:spPr bwMode="auto">
              <a:xfrm>
                <a:off x="4575" y="3481"/>
                <a:ext cx="7" cy="33"/>
              </a:xfrm>
              <a:custGeom>
                <a:avLst/>
                <a:gdLst>
                  <a:gd name="T0" fmla="*/ 7 w 7"/>
                  <a:gd name="T1" fmla="*/ 4 h 33"/>
                  <a:gd name="T2" fmla="*/ 7 w 7"/>
                  <a:gd name="T3" fmla="*/ 3 h 33"/>
                  <a:gd name="T4" fmla="*/ 7 w 7"/>
                  <a:gd name="T5" fmla="*/ 2 h 33"/>
                  <a:gd name="T6" fmla="*/ 5 w 7"/>
                  <a:gd name="T7" fmla="*/ 0 h 33"/>
                  <a:gd name="T8" fmla="*/ 4 w 7"/>
                  <a:gd name="T9" fmla="*/ 0 h 33"/>
                  <a:gd name="T10" fmla="*/ 3 w 7"/>
                  <a:gd name="T11" fmla="*/ 0 h 33"/>
                  <a:gd name="T12" fmla="*/ 2 w 7"/>
                  <a:gd name="T13" fmla="*/ 0 h 33"/>
                  <a:gd name="T14" fmla="*/ 1 w 7"/>
                  <a:gd name="T15" fmla="*/ 2 h 33"/>
                  <a:gd name="T16" fmla="*/ 0 w 7"/>
                  <a:gd name="T17" fmla="*/ 3 h 33"/>
                  <a:gd name="T18" fmla="*/ 0 w 7"/>
                  <a:gd name="T19" fmla="*/ 28 h 33"/>
                  <a:gd name="T20" fmla="*/ 0 w 7"/>
                  <a:gd name="T21" fmla="*/ 29 h 33"/>
                  <a:gd name="T22" fmla="*/ 1 w 7"/>
                  <a:gd name="T23" fmla="*/ 30 h 33"/>
                  <a:gd name="T24" fmla="*/ 2 w 7"/>
                  <a:gd name="T25" fmla="*/ 32 h 33"/>
                  <a:gd name="T26" fmla="*/ 3 w 7"/>
                  <a:gd name="T27" fmla="*/ 33 h 33"/>
                  <a:gd name="T28" fmla="*/ 4 w 7"/>
                  <a:gd name="T29" fmla="*/ 33 h 33"/>
                  <a:gd name="T30" fmla="*/ 5 w 7"/>
                  <a:gd name="T31" fmla="*/ 32 h 33"/>
                  <a:gd name="T32" fmla="*/ 7 w 7"/>
                  <a:gd name="T33" fmla="*/ 30 h 33"/>
                  <a:gd name="T34" fmla="*/ 7 w 7"/>
                  <a:gd name="T35" fmla="*/ 29 h 33"/>
                  <a:gd name="T36" fmla="*/ 7 w 7"/>
                  <a:gd name="T37" fmla="*/ 4 h 3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3"/>
                  <a:gd name="T59" fmla="*/ 7 w 7"/>
                  <a:gd name="T60" fmla="*/ 33 h 3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3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2"/>
                    </a:lnTo>
                    <a:lnTo>
                      <a:pt x="3" y="33"/>
                    </a:lnTo>
                    <a:lnTo>
                      <a:pt x="4" y="33"/>
                    </a:lnTo>
                    <a:lnTo>
                      <a:pt x="5" y="32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4" name="Freeform 594"/>
              <p:cNvSpPr>
                <a:spLocks/>
              </p:cNvSpPr>
              <p:nvPr/>
            </p:nvSpPr>
            <p:spPr bwMode="auto">
              <a:xfrm>
                <a:off x="4575" y="3526"/>
                <a:ext cx="7" cy="32"/>
              </a:xfrm>
              <a:custGeom>
                <a:avLst/>
                <a:gdLst>
                  <a:gd name="T0" fmla="*/ 7 w 7"/>
                  <a:gd name="T1" fmla="*/ 4 h 32"/>
                  <a:gd name="T2" fmla="*/ 7 w 7"/>
                  <a:gd name="T3" fmla="*/ 3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3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4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4"/>
                    </a:moveTo>
                    <a:lnTo>
                      <a:pt x="7" y="3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5" name="Freeform 595"/>
              <p:cNvSpPr>
                <a:spLocks/>
              </p:cNvSpPr>
              <p:nvPr/>
            </p:nvSpPr>
            <p:spPr bwMode="auto">
              <a:xfrm>
                <a:off x="4575" y="3571"/>
                <a:ext cx="7" cy="32"/>
              </a:xfrm>
              <a:custGeom>
                <a:avLst/>
                <a:gdLst>
                  <a:gd name="T0" fmla="*/ 7 w 7"/>
                  <a:gd name="T1" fmla="*/ 4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4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4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6" name="Freeform 596"/>
              <p:cNvSpPr>
                <a:spLocks/>
              </p:cNvSpPr>
              <p:nvPr/>
            </p:nvSpPr>
            <p:spPr bwMode="auto">
              <a:xfrm>
                <a:off x="4575" y="3616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7" name="Freeform 597"/>
              <p:cNvSpPr>
                <a:spLocks/>
              </p:cNvSpPr>
              <p:nvPr/>
            </p:nvSpPr>
            <p:spPr bwMode="auto">
              <a:xfrm>
                <a:off x="4575" y="3661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8" name="Freeform 598"/>
              <p:cNvSpPr>
                <a:spLocks/>
              </p:cNvSpPr>
              <p:nvPr/>
            </p:nvSpPr>
            <p:spPr bwMode="auto">
              <a:xfrm>
                <a:off x="4575" y="3706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9" name="Freeform 599"/>
              <p:cNvSpPr>
                <a:spLocks/>
              </p:cNvSpPr>
              <p:nvPr/>
            </p:nvSpPr>
            <p:spPr bwMode="auto">
              <a:xfrm>
                <a:off x="4575" y="3751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0" name="Freeform 600"/>
              <p:cNvSpPr>
                <a:spLocks/>
              </p:cNvSpPr>
              <p:nvPr/>
            </p:nvSpPr>
            <p:spPr bwMode="auto">
              <a:xfrm>
                <a:off x="4575" y="3796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1" name="Freeform 601"/>
              <p:cNvSpPr>
                <a:spLocks/>
              </p:cNvSpPr>
              <p:nvPr/>
            </p:nvSpPr>
            <p:spPr bwMode="auto">
              <a:xfrm>
                <a:off x="4575" y="3841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2" name="Freeform 602"/>
              <p:cNvSpPr>
                <a:spLocks/>
              </p:cNvSpPr>
              <p:nvPr/>
            </p:nvSpPr>
            <p:spPr bwMode="auto">
              <a:xfrm>
                <a:off x="4575" y="3886"/>
                <a:ext cx="7" cy="32"/>
              </a:xfrm>
              <a:custGeom>
                <a:avLst/>
                <a:gdLst>
                  <a:gd name="T0" fmla="*/ 7 w 7"/>
                  <a:gd name="T1" fmla="*/ 3 h 32"/>
                  <a:gd name="T2" fmla="*/ 7 w 7"/>
                  <a:gd name="T3" fmla="*/ 2 h 32"/>
                  <a:gd name="T4" fmla="*/ 7 w 7"/>
                  <a:gd name="T5" fmla="*/ 1 h 32"/>
                  <a:gd name="T6" fmla="*/ 5 w 7"/>
                  <a:gd name="T7" fmla="*/ 0 h 32"/>
                  <a:gd name="T8" fmla="*/ 4 w 7"/>
                  <a:gd name="T9" fmla="*/ 0 h 32"/>
                  <a:gd name="T10" fmla="*/ 3 w 7"/>
                  <a:gd name="T11" fmla="*/ 0 h 32"/>
                  <a:gd name="T12" fmla="*/ 2 w 7"/>
                  <a:gd name="T13" fmla="*/ 0 h 32"/>
                  <a:gd name="T14" fmla="*/ 1 w 7"/>
                  <a:gd name="T15" fmla="*/ 1 h 32"/>
                  <a:gd name="T16" fmla="*/ 0 w 7"/>
                  <a:gd name="T17" fmla="*/ 2 h 32"/>
                  <a:gd name="T18" fmla="*/ 0 w 7"/>
                  <a:gd name="T19" fmla="*/ 28 h 32"/>
                  <a:gd name="T20" fmla="*/ 0 w 7"/>
                  <a:gd name="T21" fmla="*/ 29 h 32"/>
                  <a:gd name="T22" fmla="*/ 1 w 7"/>
                  <a:gd name="T23" fmla="*/ 30 h 32"/>
                  <a:gd name="T24" fmla="*/ 2 w 7"/>
                  <a:gd name="T25" fmla="*/ 31 h 32"/>
                  <a:gd name="T26" fmla="*/ 3 w 7"/>
                  <a:gd name="T27" fmla="*/ 32 h 32"/>
                  <a:gd name="T28" fmla="*/ 4 w 7"/>
                  <a:gd name="T29" fmla="*/ 32 h 32"/>
                  <a:gd name="T30" fmla="*/ 5 w 7"/>
                  <a:gd name="T31" fmla="*/ 31 h 32"/>
                  <a:gd name="T32" fmla="*/ 7 w 7"/>
                  <a:gd name="T33" fmla="*/ 30 h 32"/>
                  <a:gd name="T34" fmla="*/ 7 w 7"/>
                  <a:gd name="T35" fmla="*/ 29 h 32"/>
                  <a:gd name="T36" fmla="*/ 7 w 7"/>
                  <a:gd name="T37" fmla="*/ 3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28"/>
                    </a:lnTo>
                    <a:lnTo>
                      <a:pt x="0" y="29"/>
                    </a:lnTo>
                    <a:lnTo>
                      <a:pt x="1" y="30"/>
                    </a:lnTo>
                    <a:lnTo>
                      <a:pt x="2" y="31"/>
                    </a:lnTo>
                    <a:lnTo>
                      <a:pt x="3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3" name="Freeform 603"/>
              <p:cNvSpPr>
                <a:spLocks/>
              </p:cNvSpPr>
              <p:nvPr/>
            </p:nvSpPr>
            <p:spPr bwMode="auto">
              <a:xfrm>
                <a:off x="4575" y="3931"/>
                <a:ext cx="11" cy="31"/>
              </a:xfrm>
              <a:custGeom>
                <a:avLst/>
                <a:gdLst>
                  <a:gd name="T0" fmla="*/ 7 w 11"/>
                  <a:gd name="T1" fmla="*/ 3 h 31"/>
                  <a:gd name="T2" fmla="*/ 7 w 11"/>
                  <a:gd name="T3" fmla="*/ 2 h 31"/>
                  <a:gd name="T4" fmla="*/ 7 w 11"/>
                  <a:gd name="T5" fmla="*/ 1 h 31"/>
                  <a:gd name="T6" fmla="*/ 5 w 11"/>
                  <a:gd name="T7" fmla="*/ 0 h 31"/>
                  <a:gd name="T8" fmla="*/ 4 w 11"/>
                  <a:gd name="T9" fmla="*/ 0 h 31"/>
                  <a:gd name="T10" fmla="*/ 3 w 11"/>
                  <a:gd name="T11" fmla="*/ 0 h 31"/>
                  <a:gd name="T12" fmla="*/ 2 w 11"/>
                  <a:gd name="T13" fmla="*/ 0 h 31"/>
                  <a:gd name="T14" fmla="*/ 1 w 11"/>
                  <a:gd name="T15" fmla="*/ 1 h 31"/>
                  <a:gd name="T16" fmla="*/ 0 w 11"/>
                  <a:gd name="T17" fmla="*/ 2 h 31"/>
                  <a:gd name="T18" fmla="*/ 1 w 11"/>
                  <a:gd name="T19" fmla="*/ 6 h 31"/>
                  <a:gd name="T20" fmla="*/ 1 w 11"/>
                  <a:gd name="T21" fmla="*/ 7 h 31"/>
                  <a:gd name="T22" fmla="*/ 3 w 11"/>
                  <a:gd name="T23" fmla="*/ 21 h 31"/>
                  <a:gd name="T24" fmla="*/ 4 w 11"/>
                  <a:gd name="T25" fmla="*/ 29 h 31"/>
                  <a:gd name="T26" fmla="*/ 5 w 11"/>
                  <a:gd name="T27" fmla="*/ 30 h 31"/>
                  <a:gd name="T28" fmla="*/ 7 w 11"/>
                  <a:gd name="T29" fmla="*/ 31 h 31"/>
                  <a:gd name="T30" fmla="*/ 8 w 11"/>
                  <a:gd name="T31" fmla="*/ 31 h 31"/>
                  <a:gd name="T32" fmla="*/ 9 w 11"/>
                  <a:gd name="T33" fmla="*/ 31 h 31"/>
                  <a:gd name="T34" fmla="*/ 10 w 11"/>
                  <a:gd name="T35" fmla="*/ 31 h 31"/>
                  <a:gd name="T36" fmla="*/ 11 w 11"/>
                  <a:gd name="T37" fmla="*/ 30 h 31"/>
                  <a:gd name="T38" fmla="*/ 11 w 11"/>
                  <a:gd name="T39" fmla="*/ 29 h 31"/>
                  <a:gd name="T40" fmla="*/ 11 w 11"/>
                  <a:gd name="T41" fmla="*/ 27 h 31"/>
                  <a:gd name="T42" fmla="*/ 10 w 11"/>
                  <a:gd name="T43" fmla="*/ 20 h 31"/>
                  <a:gd name="T44" fmla="*/ 8 w 11"/>
                  <a:gd name="T45" fmla="*/ 6 h 31"/>
                  <a:gd name="T46" fmla="*/ 4 w 11"/>
                  <a:gd name="T47" fmla="*/ 7 h 31"/>
                  <a:gd name="T48" fmla="*/ 8 w 11"/>
                  <a:gd name="T49" fmla="*/ 7 h 31"/>
                  <a:gd name="T50" fmla="*/ 7 w 11"/>
                  <a:gd name="T51" fmla="*/ 3 h 3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1"/>
                  <a:gd name="T79" fmla="*/ 0 h 31"/>
                  <a:gd name="T80" fmla="*/ 11 w 11"/>
                  <a:gd name="T81" fmla="*/ 31 h 31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1" h="31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3" y="21"/>
                    </a:lnTo>
                    <a:lnTo>
                      <a:pt x="4" y="29"/>
                    </a:lnTo>
                    <a:lnTo>
                      <a:pt x="5" y="30"/>
                    </a:lnTo>
                    <a:lnTo>
                      <a:pt x="7" y="31"/>
                    </a:lnTo>
                    <a:lnTo>
                      <a:pt x="8" y="31"/>
                    </a:lnTo>
                    <a:lnTo>
                      <a:pt x="9" y="31"/>
                    </a:lnTo>
                    <a:lnTo>
                      <a:pt x="10" y="31"/>
                    </a:lnTo>
                    <a:lnTo>
                      <a:pt x="11" y="30"/>
                    </a:lnTo>
                    <a:lnTo>
                      <a:pt x="11" y="29"/>
                    </a:lnTo>
                    <a:lnTo>
                      <a:pt x="11" y="27"/>
                    </a:lnTo>
                    <a:lnTo>
                      <a:pt x="10" y="20"/>
                    </a:lnTo>
                    <a:lnTo>
                      <a:pt x="8" y="6"/>
                    </a:lnTo>
                    <a:lnTo>
                      <a:pt x="4" y="7"/>
                    </a:lnTo>
                    <a:lnTo>
                      <a:pt x="8" y="7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4" name="Freeform 604"/>
              <p:cNvSpPr>
                <a:spLocks/>
              </p:cNvSpPr>
              <p:nvPr/>
            </p:nvSpPr>
            <p:spPr bwMode="auto">
              <a:xfrm>
                <a:off x="4586" y="3973"/>
                <a:ext cx="20" cy="29"/>
              </a:xfrm>
              <a:custGeom>
                <a:avLst/>
                <a:gdLst>
                  <a:gd name="T0" fmla="*/ 7 w 20"/>
                  <a:gd name="T1" fmla="*/ 4 h 29"/>
                  <a:gd name="T2" fmla="*/ 7 w 20"/>
                  <a:gd name="T3" fmla="*/ 3 h 29"/>
                  <a:gd name="T4" fmla="*/ 6 w 20"/>
                  <a:gd name="T5" fmla="*/ 2 h 29"/>
                  <a:gd name="T6" fmla="*/ 4 w 20"/>
                  <a:gd name="T7" fmla="*/ 0 h 29"/>
                  <a:gd name="T8" fmla="*/ 3 w 20"/>
                  <a:gd name="T9" fmla="*/ 0 h 29"/>
                  <a:gd name="T10" fmla="*/ 2 w 20"/>
                  <a:gd name="T11" fmla="*/ 2 h 29"/>
                  <a:gd name="T12" fmla="*/ 1 w 20"/>
                  <a:gd name="T13" fmla="*/ 3 h 29"/>
                  <a:gd name="T14" fmla="*/ 0 w 20"/>
                  <a:gd name="T15" fmla="*/ 4 h 29"/>
                  <a:gd name="T16" fmla="*/ 0 w 20"/>
                  <a:gd name="T17" fmla="*/ 5 h 29"/>
                  <a:gd name="T18" fmla="*/ 6 w 20"/>
                  <a:gd name="T19" fmla="*/ 15 h 29"/>
                  <a:gd name="T20" fmla="*/ 7 w 20"/>
                  <a:gd name="T21" fmla="*/ 16 h 29"/>
                  <a:gd name="T22" fmla="*/ 13 w 20"/>
                  <a:gd name="T23" fmla="*/ 27 h 29"/>
                  <a:gd name="T24" fmla="*/ 13 w 20"/>
                  <a:gd name="T25" fmla="*/ 28 h 29"/>
                  <a:gd name="T26" fmla="*/ 14 w 20"/>
                  <a:gd name="T27" fmla="*/ 29 h 29"/>
                  <a:gd name="T28" fmla="*/ 16 w 20"/>
                  <a:gd name="T29" fmla="*/ 29 h 29"/>
                  <a:gd name="T30" fmla="*/ 17 w 20"/>
                  <a:gd name="T31" fmla="*/ 29 h 29"/>
                  <a:gd name="T32" fmla="*/ 18 w 20"/>
                  <a:gd name="T33" fmla="*/ 29 h 29"/>
                  <a:gd name="T34" fmla="*/ 19 w 20"/>
                  <a:gd name="T35" fmla="*/ 28 h 29"/>
                  <a:gd name="T36" fmla="*/ 20 w 20"/>
                  <a:gd name="T37" fmla="*/ 27 h 29"/>
                  <a:gd name="T38" fmla="*/ 20 w 20"/>
                  <a:gd name="T39" fmla="*/ 26 h 29"/>
                  <a:gd name="T40" fmla="*/ 19 w 20"/>
                  <a:gd name="T41" fmla="*/ 25 h 29"/>
                  <a:gd name="T42" fmla="*/ 19 w 20"/>
                  <a:gd name="T43" fmla="*/ 24 h 29"/>
                  <a:gd name="T44" fmla="*/ 12 w 20"/>
                  <a:gd name="T45" fmla="*/ 13 h 29"/>
                  <a:gd name="T46" fmla="*/ 9 w 20"/>
                  <a:gd name="T47" fmla="*/ 15 h 29"/>
                  <a:gd name="T48" fmla="*/ 12 w 20"/>
                  <a:gd name="T49" fmla="*/ 14 h 29"/>
                  <a:gd name="T50" fmla="*/ 7 w 20"/>
                  <a:gd name="T51" fmla="*/ 4 h 2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0"/>
                  <a:gd name="T79" fmla="*/ 0 h 29"/>
                  <a:gd name="T80" fmla="*/ 20 w 20"/>
                  <a:gd name="T81" fmla="*/ 29 h 29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0" h="29">
                    <a:moveTo>
                      <a:pt x="7" y="4"/>
                    </a:moveTo>
                    <a:lnTo>
                      <a:pt x="7" y="3"/>
                    </a:lnTo>
                    <a:lnTo>
                      <a:pt x="6" y="2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6" y="15"/>
                    </a:lnTo>
                    <a:lnTo>
                      <a:pt x="7" y="16"/>
                    </a:lnTo>
                    <a:lnTo>
                      <a:pt x="13" y="27"/>
                    </a:lnTo>
                    <a:lnTo>
                      <a:pt x="13" y="28"/>
                    </a:lnTo>
                    <a:lnTo>
                      <a:pt x="14" y="29"/>
                    </a:lnTo>
                    <a:lnTo>
                      <a:pt x="16" y="29"/>
                    </a:lnTo>
                    <a:lnTo>
                      <a:pt x="17" y="29"/>
                    </a:lnTo>
                    <a:lnTo>
                      <a:pt x="18" y="29"/>
                    </a:lnTo>
                    <a:lnTo>
                      <a:pt x="19" y="28"/>
                    </a:lnTo>
                    <a:lnTo>
                      <a:pt x="20" y="27"/>
                    </a:lnTo>
                    <a:lnTo>
                      <a:pt x="20" y="26"/>
                    </a:lnTo>
                    <a:lnTo>
                      <a:pt x="19" y="25"/>
                    </a:lnTo>
                    <a:lnTo>
                      <a:pt x="19" y="24"/>
                    </a:lnTo>
                    <a:lnTo>
                      <a:pt x="12" y="13"/>
                    </a:lnTo>
                    <a:lnTo>
                      <a:pt x="9" y="15"/>
                    </a:lnTo>
                    <a:lnTo>
                      <a:pt x="12" y="14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5" name="Freeform 605"/>
              <p:cNvSpPr>
                <a:spLocks/>
              </p:cNvSpPr>
              <p:nvPr/>
            </p:nvSpPr>
            <p:spPr bwMode="auto">
              <a:xfrm>
                <a:off x="4612" y="4011"/>
                <a:ext cx="26" cy="23"/>
              </a:xfrm>
              <a:custGeom>
                <a:avLst/>
                <a:gdLst>
                  <a:gd name="T0" fmla="*/ 6 w 26"/>
                  <a:gd name="T1" fmla="*/ 2 h 23"/>
                  <a:gd name="T2" fmla="*/ 5 w 26"/>
                  <a:gd name="T3" fmla="*/ 1 h 23"/>
                  <a:gd name="T4" fmla="*/ 4 w 26"/>
                  <a:gd name="T5" fmla="*/ 0 h 23"/>
                  <a:gd name="T6" fmla="*/ 3 w 26"/>
                  <a:gd name="T7" fmla="*/ 0 h 23"/>
                  <a:gd name="T8" fmla="*/ 2 w 26"/>
                  <a:gd name="T9" fmla="*/ 1 h 23"/>
                  <a:gd name="T10" fmla="*/ 1 w 26"/>
                  <a:gd name="T11" fmla="*/ 2 h 23"/>
                  <a:gd name="T12" fmla="*/ 0 w 26"/>
                  <a:gd name="T13" fmla="*/ 3 h 23"/>
                  <a:gd name="T14" fmla="*/ 0 w 26"/>
                  <a:gd name="T15" fmla="*/ 4 h 23"/>
                  <a:gd name="T16" fmla="*/ 1 w 26"/>
                  <a:gd name="T17" fmla="*/ 5 h 23"/>
                  <a:gd name="T18" fmla="*/ 4 w 26"/>
                  <a:gd name="T19" fmla="*/ 10 h 23"/>
                  <a:gd name="T20" fmla="*/ 5 w 26"/>
                  <a:gd name="T21" fmla="*/ 11 h 23"/>
                  <a:gd name="T22" fmla="*/ 22 w 26"/>
                  <a:gd name="T23" fmla="*/ 23 h 23"/>
                  <a:gd name="T24" fmla="*/ 23 w 26"/>
                  <a:gd name="T25" fmla="*/ 23 h 23"/>
                  <a:gd name="T26" fmla="*/ 24 w 26"/>
                  <a:gd name="T27" fmla="*/ 23 h 23"/>
                  <a:gd name="T28" fmla="*/ 25 w 26"/>
                  <a:gd name="T29" fmla="*/ 23 h 23"/>
                  <a:gd name="T30" fmla="*/ 26 w 26"/>
                  <a:gd name="T31" fmla="*/ 22 h 23"/>
                  <a:gd name="T32" fmla="*/ 26 w 26"/>
                  <a:gd name="T33" fmla="*/ 21 h 23"/>
                  <a:gd name="T34" fmla="*/ 26 w 26"/>
                  <a:gd name="T35" fmla="*/ 20 h 23"/>
                  <a:gd name="T36" fmla="*/ 26 w 26"/>
                  <a:gd name="T37" fmla="*/ 19 h 23"/>
                  <a:gd name="T38" fmla="*/ 25 w 26"/>
                  <a:gd name="T39" fmla="*/ 18 h 23"/>
                  <a:gd name="T40" fmla="*/ 9 w 26"/>
                  <a:gd name="T41" fmla="*/ 5 h 23"/>
                  <a:gd name="T42" fmla="*/ 7 w 26"/>
                  <a:gd name="T43" fmla="*/ 7 h 23"/>
                  <a:gd name="T44" fmla="*/ 10 w 26"/>
                  <a:gd name="T45" fmla="*/ 6 h 23"/>
                  <a:gd name="T46" fmla="*/ 6 w 26"/>
                  <a:gd name="T47" fmla="*/ 2 h 2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6"/>
                  <a:gd name="T73" fmla="*/ 0 h 23"/>
                  <a:gd name="T74" fmla="*/ 26 w 26"/>
                  <a:gd name="T75" fmla="*/ 23 h 2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6" h="23">
                    <a:moveTo>
                      <a:pt x="6" y="2"/>
                    </a:moveTo>
                    <a:lnTo>
                      <a:pt x="5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4" y="10"/>
                    </a:lnTo>
                    <a:lnTo>
                      <a:pt x="5" y="11"/>
                    </a:lnTo>
                    <a:lnTo>
                      <a:pt x="22" y="23"/>
                    </a:lnTo>
                    <a:lnTo>
                      <a:pt x="23" y="23"/>
                    </a:lnTo>
                    <a:lnTo>
                      <a:pt x="24" y="23"/>
                    </a:lnTo>
                    <a:lnTo>
                      <a:pt x="25" y="23"/>
                    </a:lnTo>
                    <a:lnTo>
                      <a:pt x="26" y="22"/>
                    </a:lnTo>
                    <a:lnTo>
                      <a:pt x="26" y="21"/>
                    </a:lnTo>
                    <a:lnTo>
                      <a:pt x="26" y="20"/>
                    </a:lnTo>
                    <a:lnTo>
                      <a:pt x="26" y="19"/>
                    </a:lnTo>
                    <a:lnTo>
                      <a:pt x="25" y="18"/>
                    </a:lnTo>
                    <a:lnTo>
                      <a:pt x="9" y="5"/>
                    </a:lnTo>
                    <a:lnTo>
                      <a:pt x="7" y="7"/>
                    </a:lnTo>
                    <a:lnTo>
                      <a:pt x="10" y="6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6" name="Freeform 606"/>
              <p:cNvSpPr>
                <a:spLocks/>
              </p:cNvSpPr>
              <p:nvPr/>
            </p:nvSpPr>
            <p:spPr bwMode="auto">
              <a:xfrm>
                <a:off x="4648" y="4039"/>
                <a:ext cx="32" cy="16"/>
              </a:xfrm>
              <a:custGeom>
                <a:avLst/>
                <a:gdLst>
                  <a:gd name="T0" fmla="*/ 5 w 32"/>
                  <a:gd name="T1" fmla="*/ 0 h 16"/>
                  <a:gd name="T2" fmla="*/ 4 w 32"/>
                  <a:gd name="T3" fmla="*/ 0 h 16"/>
                  <a:gd name="T4" fmla="*/ 3 w 32"/>
                  <a:gd name="T5" fmla="*/ 1 h 16"/>
                  <a:gd name="T6" fmla="*/ 2 w 32"/>
                  <a:gd name="T7" fmla="*/ 2 h 16"/>
                  <a:gd name="T8" fmla="*/ 0 w 32"/>
                  <a:gd name="T9" fmla="*/ 3 h 16"/>
                  <a:gd name="T10" fmla="*/ 0 w 32"/>
                  <a:gd name="T11" fmla="*/ 4 h 16"/>
                  <a:gd name="T12" fmla="*/ 2 w 32"/>
                  <a:gd name="T13" fmla="*/ 5 h 16"/>
                  <a:gd name="T14" fmla="*/ 3 w 32"/>
                  <a:gd name="T15" fmla="*/ 6 h 16"/>
                  <a:gd name="T16" fmla="*/ 4 w 32"/>
                  <a:gd name="T17" fmla="*/ 6 h 16"/>
                  <a:gd name="T18" fmla="*/ 15 w 32"/>
                  <a:gd name="T19" fmla="*/ 11 h 16"/>
                  <a:gd name="T20" fmla="*/ 27 w 32"/>
                  <a:gd name="T21" fmla="*/ 16 h 16"/>
                  <a:gd name="T22" fmla="*/ 28 w 32"/>
                  <a:gd name="T23" fmla="*/ 16 h 16"/>
                  <a:gd name="T24" fmla="*/ 29 w 32"/>
                  <a:gd name="T25" fmla="*/ 16 h 16"/>
                  <a:gd name="T26" fmla="*/ 31 w 32"/>
                  <a:gd name="T27" fmla="*/ 16 h 16"/>
                  <a:gd name="T28" fmla="*/ 32 w 32"/>
                  <a:gd name="T29" fmla="*/ 15 h 16"/>
                  <a:gd name="T30" fmla="*/ 32 w 32"/>
                  <a:gd name="T31" fmla="*/ 14 h 16"/>
                  <a:gd name="T32" fmla="*/ 32 w 32"/>
                  <a:gd name="T33" fmla="*/ 13 h 16"/>
                  <a:gd name="T34" fmla="*/ 32 w 32"/>
                  <a:gd name="T35" fmla="*/ 11 h 16"/>
                  <a:gd name="T36" fmla="*/ 31 w 32"/>
                  <a:gd name="T37" fmla="*/ 10 h 16"/>
                  <a:gd name="T38" fmla="*/ 29 w 32"/>
                  <a:gd name="T39" fmla="*/ 9 h 16"/>
                  <a:gd name="T40" fmla="*/ 28 w 32"/>
                  <a:gd name="T41" fmla="*/ 9 h 16"/>
                  <a:gd name="T42" fmla="*/ 16 w 32"/>
                  <a:gd name="T43" fmla="*/ 5 h 16"/>
                  <a:gd name="T44" fmla="*/ 5 w 32"/>
                  <a:gd name="T45" fmla="*/ 0 h 1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2"/>
                  <a:gd name="T70" fmla="*/ 0 h 16"/>
                  <a:gd name="T71" fmla="*/ 32 w 32"/>
                  <a:gd name="T72" fmla="*/ 16 h 1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2" h="16">
                    <a:moveTo>
                      <a:pt x="5" y="0"/>
                    </a:moveTo>
                    <a:lnTo>
                      <a:pt x="4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15" y="11"/>
                    </a:lnTo>
                    <a:lnTo>
                      <a:pt x="27" y="16"/>
                    </a:lnTo>
                    <a:lnTo>
                      <a:pt x="28" y="16"/>
                    </a:lnTo>
                    <a:lnTo>
                      <a:pt x="29" y="16"/>
                    </a:lnTo>
                    <a:lnTo>
                      <a:pt x="31" y="16"/>
                    </a:lnTo>
                    <a:lnTo>
                      <a:pt x="32" y="15"/>
                    </a:lnTo>
                    <a:lnTo>
                      <a:pt x="32" y="14"/>
                    </a:lnTo>
                    <a:lnTo>
                      <a:pt x="32" y="13"/>
                    </a:lnTo>
                    <a:lnTo>
                      <a:pt x="32" y="11"/>
                    </a:lnTo>
                    <a:lnTo>
                      <a:pt x="31" y="10"/>
                    </a:lnTo>
                    <a:lnTo>
                      <a:pt x="29" y="9"/>
                    </a:lnTo>
                    <a:lnTo>
                      <a:pt x="28" y="9"/>
                    </a:lnTo>
                    <a:lnTo>
                      <a:pt x="16" y="5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7" name="Freeform 607"/>
              <p:cNvSpPr>
                <a:spLocks/>
              </p:cNvSpPr>
              <p:nvPr/>
            </p:nvSpPr>
            <p:spPr bwMode="auto">
              <a:xfrm>
                <a:off x="4693" y="4053"/>
                <a:ext cx="33" cy="8"/>
              </a:xfrm>
              <a:custGeom>
                <a:avLst/>
                <a:gdLst>
                  <a:gd name="T0" fmla="*/ 3 w 33"/>
                  <a:gd name="T1" fmla="*/ 0 h 8"/>
                  <a:gd name="T2" fmla="*/ 2 w 33"/>
                  <a:gd name="T3" fmla="*/ 0 h 8"/>
                  <a:gd name="T4" fmla="*/ 1 w 33"/>
                  <a:gd name="T5" fmla="*/ 1 h 8"/>
                  <a:gd name="T6" fmla="*/ 0 w 33"/>
                  <a:gd name="T7" fmla="*/ 2 h 8"/>
                  <a:gd name="T8" fmla="*/ 0 w 33"/>
                  <a:gd name="T9" fmla="*/ 3 h 8"/>
                  <a:gd name="T10" fmla="*/ 0 w 33"/>
                  <a:gd name="T11" fmla="*/ 4 h 8"/>
                  <a:gd name="T12" fmla="*/ 0 w 33"/>
                  <a:gd name="T13" fmla="*/ 5 h 8"/>
                  <a:gd name="T14" fmla="*/ 1 w 33"/>
                  <a:gd name="T15" fmla="*/ 6 h 8"/>
                  <a:gd name="T16" fmla="*/ 2 w 33"/>
                  <a:gd name="T17" fmla="*/ 6 h 8"/>
                  <a:gd name="T18" fmla="*/ 10 w 33"/>
                  <a:gd name="T19" fmla="*/ 7 h 8"/>
                  <a:gd name="T20" fmla="*/ 25 w 33"/>
                  <a:gd name="T21" fmla="*/ 8 h 8"/>
                  <a:gd name="T22" fmla="*/ 29 w 33"/>
                  <a:gd name="T23" fmla="*/ 8 h 8"/>
                  <a:gd name="T24" fmla="*/ 30 w 33"/>
                  <a:gd name="T25" fmla="*/ 8 h 8"/>
                  <a:gd name="T26" fmla="*/ 31 w 33"/>
                  <a:gd name="T27" fmla="*/ 8 h 8"/>
                  <a:gd name="T28" fmla="*/ 32 w 33"/>
                  <a:gd name="T29" fmla="*/ 7 h 8"/>
                  <a:gd name="T30" fmla="*/ 33 w 33"/>
                  <a:gd name="T31" fmla="*/ 6 h 8"/>
                  <a:gd name="T32" fmla="*/ 33 w 33"/>
                  <a:gd name="T33" fmla="*/ 5 h 8"/>
                  <a:gd name="T34" fmla="*/ 32 w 33"/>
                  <a:gd name="T35" fmla="*/ 4 h 8"/>
                  <a:gd name="T36" fmla="*/ 31 w 33"/>
                  <a:gd name="T37" fmla="*/ 3 h 8"/>
                  <a:gd name="T38" fmla="*/ 30 w 33"/>
                  <a:gd name="T39" fmla="*/ 2 h 8"/>
                  <a:gd name="T40" fmla="*/ 26 w 33"/>
                  <a:gd name="T41" fmla="*/ 2 h 8"/>
                  <a:gd name="T42" fmla="*/ 11 w 33"/>
                  <a:gd name="T43" fmla="*/ 1 h 8"/>
                  <a:gd name="T44" fmla="*/ 3 w 33"/>
                  <a:gd name="T45" fmla="*/ 0 h 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3"/>
                  <a:gd name="T70" fmla="*/ 0 h 8"/>
                  <a:gd name="T71" fmla="*/ 33 w 33"/>
                  <a:gd name="T72" fmla="*/ 8 h 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3" h="8">
                    <a:moveTo>
                      <a:pt x="3" y="0"/>
                    </a:move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10" y="7"/>
                    </a:lnTo>
                    <a:lnTo>
                      <a:pt x="25" y="8"/>
                    </a:lnTo>
                    <a:lnTo>
                      <a:pt x="29" y="8"/>
                    </a:lnTo>
                    <a:lnTo>
                      <a:pt x="30" y="8"/>
                    </a:lnTo>
                    <a:lnTo>
                      <a:pt x="31" y="8"/>
                    </a:lnTo>
                    <a:lnTo>
                      <a:pt x="32" y="7"/>
                    </a:lnTo>
                    <a:lnTo>
                      <a:pt x="33" y="6"/>
                    </a:lnTo>
                    <a:lnTo>
                      <a:pt x="33" y="5"/>
                    </a:lnTo>
                    <a:lnTo>
                      <a:pt x="32" y="4"/>
                    </a:lnTo>
                    <a:lnTo>
                      <a:pt x="31" y="3"/>
                    </a:lnTo>
                    <a:lnTo>
                      <a:pt x="30" y="2"/>
                    </a:lnTo>
                    <a:lnTo>
                      <a:pt x="26" y="2"/>
                    </a:lnTo>
                    <a:lnTo>
                      <a:pt x="11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8" name="Freeform 608"/>
              <p:cNvSpPr>
                <a:spLocks/>
              </p:cNvSpPr>
              <p:nvPr/>
            </p:nvSpPr>
            <p:spPr bwMode="auto">
              <a:xfrm>
                <a:off x="4740" y="4055"/>
                <a:ext cx="33" cy="6"/>
              </a:xfrm>
              <a:custGeom>
                <a:avLst/>
                <a:gdLst>
                  <a:gd name="T0" fmla="*/ 3 w 33"/>
                  <a:gd name="T1" fmla="*/ 0 h 6"/>
                  <a:gd name="T2" fmla="*/ 2 w 33"/>
                  <a:gd name="T3" fmla="*/ 0 h 6"/>
                  <a:gd name="T4" fmla="*/ 1 w 33"/>
                  <a:gd name="T5" fmla="*/ 1 h 6"/>
                  <a:gd name="T6" fmla="*/ 0 w 33"/>
                  <a:gd name="T7" fmla="*/ 2 h 6"/>
                  <a:gd name="T8" fmla="*/ 0 w 33"/>
                  <a:gd name="T9" fmla="*/ 3 h 6"/>
                  <a:gd name="T10" fmla="*/ 0 w 33"/>
                  <a:gd name="T11" fmla="*/ 4 h 6"/>
                  <a:gd name="T12" fmla="*/ 0 w 33"/>
                  <a:gd name="T13" fmla="*/ 5 h 6"/>
                  <a:gd name="T14" fmla="*/ 1 w 33"/>
                  <a:gd name="T15" fmla="*/ 6 h 6"/>
                  <a:gd name="T16" fmla="*/ 2 w 33"/>
                  <a:gd name="T17" fmla="*/ 6 h 6"/>
                  <a:gd name="T18" fmla="*/ 29 w 33"/>
                  <a:gd name="T19" fmla="*/ 6 h 6"/>
                  <a:gd name="T20" fmla="*/ 30 w 33"/>
                  <a:gd name="T21" fmla="*/ 6 h 6"/>
                  <a:gd name="T22" fmla="*/ 31 w 33"/>
                  <a:gd name="T23" fmla="*/ 6 h 6"/>
                  <a:gd name="T24" fmla="*/ 32 w 33"/>
                  <a:gd name="T25" fmla="*/ 5 h 6"/>
                  <a:gd name="T26" fmla="*/ 33 w 33"/>
                  <a:gd name="T27" fmla="*/ 4 h 6"/>
                  <a:gd name="T28" fmla="*/ 33 w 33"/>
                  <a:gd name="T29" fmla="*/ 3 h 6"/>
                  <a:gd name="T30" fmla="*/ 32 w 33"/>
                  <a:gd name="T31" fmla="*/ 2 h 6"/>
                  <a:gd name="T32" fmla="*/ 31 w 33"/>
                  <a:gd name="T33" fmla="*/ 1 h 6"/>
                  <a:gd name="T34" fmla="*/ 30 w 33"/>
                  <a:gd name="T35" fmla="*/ 0 h 6"/>
                  <a:gd name="T36" fmla="*/ 3 w 33"/>
                  <a:gd name="T37" fmla="*/ 0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3"/>
                  <a:gd name="T58" fmla="*/ 0 h 6"/>
                  <a:gd name="T59" fmla="*/ 33 w 33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3" h="6">
                    <a:moveTo>
                      <a:pt x="3" y="0"/>
                    </a:move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29" y="6"/>
                    </a:lnTo>
                    <a:lnTo>
                      <a:pt x="30" y="6"/>
                    </a:lnTo>
                    <a:lnTo>
                      <a:pt x="31" y="6"/>
                    </a:lnTo>
                    <a:lnTo>
                      <a:pt x="32" y="5"/>
                    </a:lnTo>
                    <a:lnTo>
                      <a:pt x="33" y="4"/>
                    </a:lnTo>
                    <a:lnTo>
                      <a:pt x="33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69" name="Freeform 609"/>
              <p:cNvSpPr>
                <a:spLocks/>
              </p:cNvSpPr>
              <p:nvPr/>
            </p:nvSpPr>
            <p:spPr bwMode="auto">
              <a:xfrm>
                <a:off x="4787" y="4055"/>
                <a:ext cx="33" cy="6"/>
              </a:xfrm>
              <a:custGeom>
                <a:avLst/>
                <a:gdLst>
                  <a:gd name="T0" fmla="*/ 3 w 33"/>
                  <a:gd name="T1" fmla="*/ 0 h 6"/>
                  <a:gd name="T2" fmla="*/ 2 w 33"/>
                  <a:gd name="T3" fmla="*/ 0 h 6"/>
                  <a:gd name="T4" fmla="*/ 1 w 33"/>
                  <a:gd name="T5" fmla="*/ 1 h 6"/>
                  <a:gd name="T6" fmla="*/ 0 w 33"/>
                  <a:gd name="T7" fmla="*/ 2 h 6"/>
                  <a:gd name="T8" fmla="*/ 0 w 33"/>
                  <a:gd name="T9" fmla="*/ 3 h 6"/>
                  <a:gd name="T10" fmla="*/ 0 w 33"/>
                  <a:gd name="T11" fmla="*/ 4 h 6"/>
                  <a:gd name="T12" fmla="*/ 0 w 33"/>
                  <a:gd name="T13" fmla="*/ 5 h 6"/>
                  <a:gd name="T14" fmla="*/ 1 w 33"/>
                  <a:gd name="T15" fmla="*/ 6 h 6"/>
                  <a:gd name="T16" fmla="*/ 2 w 33"/>
                  <a:gd name="T17" fmla="*/ 6 h 6"/>
                  <a:gd name="T18" fmla="*/ 29 w 33"/>
                  <a:gd name="T19" fmla="*/ 6 h 6"/>
                  <a:gd name="T20" fmla="*/ 30 w 33"/>
                  <a:gd name="T21" fmla="*/ 6 h 6"/>
                  <a:gd name="T22" fmla="*/ 31 w 33"/>
                  <a:gd name="T23" fmla="*/ 6 h 6"/>
                  <a:gd name="T24" fmla="*/ 32 w 33"/>
                  <a:gd name="T25" fmla="*/ 5 h 6"/>
                  <a:gd name="T26" fmla="*/ 33 w 33"/>
                  <a:gd name="T27" fmla="*/ 4 h 6"/>
                  <a:gd name="T28" fmla="*/ 33 w 33"/>
                  <a:gd name="T29" fmla="*/ 3 h 6"/>
                  <a:gd name="T30" fmla="*/ 32 w 33"/>
                  <a:gd name="T31" fmla="*/ 2 h 6"/>
                  <a:gd name="T32" fmla="*/ 31 w 33"/>
                  <a:gd name="T33" fmla="*/ 1 h 6"/>
                  <a:gd name="T34" fmla="*/ 30 w 33"/>
                  <a:gd name="T35" fmla="*/ 0 h 6"/>
                  <a:gd name="T36" fmla="*/ 3 w 33"/>
                  <a:gd name="T37" fmla="*/ 0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3"/>
                  <a:gd name="T58" fmla="*/ 0 h 6"/>
                  <a:gd name="T59" fmla="*/ 33 w 33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3" h="6">
                    <a:moveTo>
                      <a:pt x="3" y="0"/>
                    </a:move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29" y="6"/>
                    </a:lnTo>
                    <a:lnTo>
                      <a:pt x="30" y="6"/>
                    </a:lnTo>
                    <a:lnTo>
                      <a:pt x="31" y="6"/>
                    </a:lnTo>
                    <a:lnTo>
                      <a:pt x="32" y="5"/>
                    </a:lnTo>
                    <a:lnTo>
                      <a:pt x="33" y="4"/>
                    </a:lnTo>
                    <a:lnTo>
                      <a:pt x="33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0" name="Freeform 610"/>
              <p:cNvSpPr>
                <a:spLocks/>
              </p:cNvSpPr>
              <p:nvPr/>
            </p:nvSpPr>
            <p:spPr bwMode="auto">
              <a:xfrm>
                <a:off x="4834" y="4055"/>
                <a:ext cx="33" cy="6"/>
              </a:xfrm>
              <a:custGeom>
                <a:avLst/>
                <a:gdLst>
                  <a:gd name="T0" fmla="*/ 3 w 33"/>
                  <a:gd name="T1" fmla="*/ 0 h 6"/>
                  <a:gd name="T2" fmla="*/ 2 w 33"/>
                  <a:gd name="T3" fmla="*/ 0 h 6"/>
                  <a:gd name="T4" fmla="*/ 1 w 33"/>
                  <a:gd name="T5" fmla="*/ 1 h 6"/>
                  <a:gd name="T6" fmla="*/ 0 w 33"/>
                  <a:gd name="T7" fmla="*/ 2 h 6"/>
                  <a:gd name="T8" fmla="*/ 0 w 33"/>
                  <a:gd name="T9" fmla="*/ 3 h 6"/>
                  <a:gd name="T10" fmla="*/ 0 w 33"/>
                  <a:gd name="T11" fmla="*/ 4 h 6"/>
                  <a:gd name="T12" fmla="*/ 0 w 33"/>
                  <a:gd name="T13" fmla="*/ 5 h 6"/>
                  <a:gd name="T14" fmla="*/ 1 w 33"/>
                  <a:gd name="T15" fmla="*/ 6 h 6"/>
                  <a:gd name="T16" fmla="*/ 2 w 33"/>
                  <a:gd name="T17" fmla="*/ 6 h 6"/>
                  <a:gd name="T18" fmla="*/ 29 w 33"/>
                  <a:gd name="T19" fmla="*/ 6 h 6"/>
                  <a:gd name="T20" fmla="*/ 30 w 33"/>
                  <a:gd name="T21" fmla="*/ 6 h 6"/>
                  <a:gd name="T22" fmla="*/ 31 w 33"/>
                  <a:gd name="T23" fmla="*/ 6 h 6"/>
                  <a:gd name="T24" fmla="*/ 32 w 33"/>
                  <a:gd name="T25" fmla="*/ 5 h 6"/>
                  <a:gd name="T26" fmla="*/ 33 w 33"/>
                  <a:gd name="T27" fmla="*/ 4 h 6"/>
                  <a:gd name="T28" fmla="*/ 33 w 33"/>
                  <a:gd name="T29" fmla="*/ 3 h 6"/>
                  <a:gd name="T30" fmla="*/ 32 w 33"/>
                  <a:gd name="T31" fmla="*/ 2 h 6"/>
                  <a:gd name="T32" fmla="*/ 31 w 33"/>
                  <a:gd name="T33" fmla="*/ 1 h 6"/>
                  <a:gd name="T34" fmla="*/ 30 w 33"/>
                  <a:gd name="T35" fmla="*/ 0 h 6"/>
                  <a:gd name="T36" fmla="*/ 3 w 33"/>
                  <a:gd name="T37" fmla="*/ 0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3"/>
                  <a:gd name="T58" fmla="*/ 0 h 6"/>
                  <a:gd name="T59" fmla="*/ 33 w 33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3" h="6">
                    <a:moveTo>
                      <a:pt x="3" y="0"/>
                    </a:move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29" y="6"/>
                    </a:lnTo>
                    <a:lnTo>
                      <a:pt x="30" y="6"/>
                    </a:lnTo>
                    <a:lnTo>
                      <a:pt x="31" y="6"/>
                    </a:lnTo>
                    <a:lnTo>
                      <a:pt x="32" y="5"/>
                    </a:lnTo>
                    <a:lnTo>
                      <a:pt x="33" y="4"/>
                    </a:lnTo>
                    <a:lnTo>
                      <a:pt x="33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1" name="Freeform 611"/>
              <p:cNvSpPr>
                <a:spLocks/>
              </p:cNvSpPr>
              <p:nvPr/>
            </p:nvSpPr>
            <p:spPr bwMode="auto">
              <a:xfrm>
                <a:off x="4880" y="4055"/>
                <a:ext cx="34" cy="6"/>
              </a:xfrm>
              <a:custGeom>
                <a:avLst/>
                <a:gdLst>
                  <a:gd name="T0" fmla="*/ 4 w 34"/>
                  <a:gd name="T1" fmla="*/ 0 h 6"/>
                  <a:gd name="T2" fmla="*/ 3 w 34"/>
                  <a:gd name="T3" fmla="*/ 0 h 6"/>
                  <a:gd name="T4" fmla="*/ 2 w 34"/>
                  <a:gd name="T5" fmla="*/ 1 h 6"/>
                  <a:gd name="T6" fmla="*/ 0 w 34"/>
                  <a:gd name="T7" fmla="*/ 2 h 6"/>
                  <a:gd name="T8" fmla="*/ 0 w 34"/>
                  <a:gd name="T9" fmla="*/ 3 h 6"/>
                  <a:gd name="T10" fmla="*/ 0 w 34"/>
                  <a:gd name="T11" fmla="*/ 4 h 6"/>
                  <a:gd name="T12" fmla="*/ 0 w 34"/>
                  <a:gd name="T13" fmla="*/ 5 h 6"/>
                  <a:gd name="T14" fmla="*/ 2 w 34"/>
                  <a:gd name="T15" fmla="*/ 6 h 6"/>
                  <a:gd name="T16" fmla="*/ 3 w 34"/>
                  <a:gd name="T17" fmla="*/ 6 h 6"/>
                  <a:gd name="T18" fmla="*/ 29 w 34"/>
                  <a:gd name="T19" fmla="*/ 6 h 6"/>
                  <a:gd name="T20" fmla="*/ 30 w 34"/>
                  <a:gd name="T21" fmla="*/ 6 h 6"/>
                  <a:gd name="T22" fmla="*/ 32 w 34"/>
                  <a:gd name="T23" fmla="*/ 6 h 6"/>
                  <a:gd name="T24" fmla="*/ 33 w 34"/>
                  <a:gd name="T25" fmla="*/ 5 h 6"/>
                  <a:gd name="T26" fmla="*/ 34 w 34"/>
                  <a:gd name="T27" fmla="*/ 4 h 6"/>
                  <a:gd name="T28" fmla="*/ 34 w 34"/>
                  <a:gd name="T29" fmla="*/ 3 h 6"/>
                  <a:gd name="T30" fmla="*/ 33 w 34"/>
                  <a:gd name="T31" fmla="*/ 2 h 6"/>
                  <a:gd name="T32" fmla="*/ 32 w 34"/>
                  <a:gd name="T33" fmla="*/ 1 h 6"/>
                  <a:gd name="T34" fmla="*/ 30 w 34"/>
                  <a:gd name="T35" fmla="*/ 0 h 6"/>
                  <a:gd name="T36" fmla="*/ 4 w 34"/>
                  <a:gd name="T37" fmla="*/ 0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4"/>
                  <a:gd name="T58" fmla="*/ 0 h 6"/>
                  <a:gd name="T59" fmla="*/ 34 w 34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4" h="6">
                    <a:moveTo>
                      <a:pt x="4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29" y="6"/>
                    </a:lnTo>
                    <a:lnTo>
                      <a:pt x="30" y="6"/>
                    </a:lnTo>
                    <a:lnTo>
                      <a:pt x="32" y="6"/>
                    </a:lnTo>
                    <a:lnTo>
                      <a:pt x="33" y="5"/>
                    </a:lnTo>
                    <a:lnTo>
                      <a:pt x="34" y="4"/>
                    </a:lnTo>
                    <a:lnTo>
                      <a:pt x="34" y="3"/>
                    </a:lnTo>
                    <a:lnTo>
                      <a:pt x="33" y="2"/>
                    </a:lnTo>
                    <a:lnTo>
                      <a:pt x="32" y="1"/>
                    </a:lnTo>
                    <a:lnTo>
                      <a:pt x="3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2" name="Freeform 612"/>
              <p:cNvSpPr>
                <a:spLocks/>
              </p:cNvSpPr>
              <p:nvPr/>
            </p:nvSpPr>
            <p:spPr bwMode="auto">
              <a:xfrm>
                <a:off x="4927" y="4055"/>
                <a:ext cx="34" cy="6"/>
              </a:xfrm>
              <a:custGeom>
                <a:avLst/>
                <a:gdLst>
                  <a:gd name="T0" fmla="*/ 4 w 34"/>
                  <a:gd name="T1" fmla="*/ 0 h 6"/>
                  <a:gd name="T2" fmla="*/ 2 w 34"/>
                  <a:gd name="T3" fmla="*/ 0 h 6"/>
                  <a:gd name="T4" fmla="*/ 1 w 34"/>
                  <a:gd name="T5" fmla="*/ 1 h 6"/>
                  <a:gd name="T6" fmla="*/ 0 w 34"/>
                  <a:gd name="T7" fmla="*/ 2 h 6"/>
                  <a:gd name="T8" fmla="*/ 0 w 34"/>
                  <a:gd name="T9" fmla="*/ 3 h 6"/>
                  <a:gd name="T10" fmla="*/ 0 w 34"/>
                  <a:gd name="T11" fmla="*/ 4 h 6"/>
                  <a:gd name="T12" fmla="*/ 0 w 34"/>
                  <a:gd name="T13" fmla="*/ 5 h 6"/>
                  <a:gd name="T14" fmla="*/ 1 w 34"/>
                  <a:gd name="T15" fmla="*/ 6 h 6"/>
                  <a:gd name="T16" fmla="*/ 2 w 34"/>
                  <a:gd name="T17" fmla="*/ 6 h 6"/>
                  <a:gd name="T18" fmla="*/ 29 w 34"/>
                  <a:gd name="T19" fmla="*/ 6 h 6"/>
                  <a:gd name="T20" fmla="*/ 30 w 34"/>
                  <a:gd name="T21" fmla="*/ 6 h 6"/>
                  <a:gd name="T22" fmla="*/ 31 w 34"/>
                  <a:gd name="T23" fmla="*/ 6 h 6"/>
                  <a:gd name="T24" fmla="*/ 33 w 34"/>
                  <a:gd name="T25" fmla="*/ 5 h 6"/>
                  <a:gd name="T26" fmla="*/ 34 w 34"/>
                  <a:gd name="T27" fmla="*/ 4 h 6"/>
                  <a:gd name="T28" fmla="*/ 34 w 34"/>
                  <a:gd name="T29" fmla="*/ 3 h 6"/>
                  <a:gd name="T30" fmla="*/ 33 w 34"/>
                  <a:gd name="T31" fmla="*/ 2 h 6"/>
                  <a:gd name="T32" fmla="*/ 31 w 34"/>
                  <a:gd name="T33" fmla="*/ 1 h 6"/>
                  <a:gd name="T34" fmla="*/ 30 w 34"/>
                  <a:gd name="T35" fmla="*/ 0 h 6"/>
                  <a:gd name="T36" fmla="*/ 4 w 34"/>
                  <a:gd name="T37" fmla="*/ 0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4"/>
                  <a:gd name="T58" fmla="*/ 0 h 6"/>
                  <a:gd name="T59" fmla="*/ 34 w 34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4" h="6">
                    <a:moveTo>
                      <a:pt x="4" y="0"/>
                    </a:move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29" y="6"/>
                    </a:lnTo>
                    <a:lnTo>
                      <a:pt x="30" y="6"/>
                    </a:lnTo>
                    <a:lnTo>
                      <a:pt x="31" y="6"/>
                    </a:lnTo>
                    <a:lnTo>
                      <a:pt x="33" y="5"/>
                    </a:lnTo>
                    <a:lnTo>
                      <a:pt x="34" y="4"/>
                    </a:lnTo>
                    <a:lnTo>
                      <a:pt x="34" y="3"/>
                    </a:lnTo>
                    <a:lnTo>
                      <a:pt x="33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3" name="Freeform 613"/>
              <p:cNvSpPr>
                <a:spLocks/>
              </p:cNvSpPr>
              <p:nvPr/>
            </p:nvSpPr>
            <p:spPr bwMode="auto">
              <a:xfrm>
                <a:off x="4974" y="4055"/>
                <a:ext cx="34" cy="6"/>
              </a:xfrm>
              <a:custGeom>
                <a:avLst/>
                <a:gdLst>
                  <a:gd name="T0" fmla="*/ 3 w 34"/>
                  <a:gd name="T1" fmla="*/ 0 h 6"/>
                  <a:gd name="T2" fmla="*/ 2 w 34"/>
                  <a:gd name="T3" fmla="*/ 0 h 6"/>
                  <a:gd name="T4" fmla="*/ 1 w 34"/>
                  <a:gd name="T5" fmla="*/ 1 h 6"/>
                  <a:gd name="T6" fmla="*/ 0 w 34"/>
                  <a:gd name="T7" fmla="*/ 2 h 6"/>
                  <a:gd name="T8" fmla="*/ 0 w 34"/>
                  <a:gd name="T9" fmla="*/ 3 h 6"/>
                  <a:gd name="T10" fmla="*/ 0 w 34"/>
                  <a:gd name="T11" fmla="*/ 4 h 6"/>
                  <a:gd name="T12" fmla="*/ 0 w 34"/>
                  <a:gd name="T13" fmla="*/ 5 h 6"/>
                  <a:gd name="T14" fmla="*/ 1 w 34"/>
                  <a:gd name="T15" fmla="*/ 6 h 6"/>
                  <a:gd name="T16" fmla="*/ 2 w 34"/>
                  <a:gd name="T17" fmla="*/ 6 h 6"/>
                  <a:gd name="T18" fmla="*/ 29 w 34"/>
                  <a:gd name="T19" fmla="*/ 6 h 6"/>
                  <a:gd name="T20" fmla="*/ 30 w 34"/>
                  <a:gd name="T21" fmla="*/ 6 h 6"/>
                  <a:gd name="T22" fmla="*/ 31 w 34"/>
                  <a:gd name="T23" fmla="*/ 6 h 6"/>
                  <a:gd name="T24" fmla="*/ 32 w 34"/>
                  <a:gd name="T25" fmla="*/ 5 h 6"/>
                  <a:gd name="T26" fmla="*/ 34 w 34"/>
                  <a:gd name="T27" fmla="*/ 4 h 6"/>
                  <a:gd name="T28" fmla="*/ 34 w 34"/>
                  <a:gd name="T29" fmla="*/ 3 h 6"/>
                  <a:gd name="T30" fmla="*/ 32 w 34"/>
                  <a:gd name="T31" fmla="*/ 2 h 6"/>
                  <a:gd name="T32" fmla="*/ 31 w 34"/>
                  <a:gd name="T33" fmla="*/ 1 h 6"/>
                  <a:gd name="T34" fmla="*/ 30 w 34"/>
                  <a:gd name="T35" fmla="*/ 0 h 6"/>
                  <a:gd name="T36" fmla="*/ 3 w 34"/>
                  <a:gd name="T37" fmla="*/ 0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4"/>
                  <a:gd name="T58" fmla="*/ 0 h 6"/>
                  <a:gd name="T59" fmla="*/ 34 w 34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4" h="6">
                    <a:moveTo>
                      <a:pt x="3" y="0"/>
                    </a:move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29" y="6"/>
                    </a:lnTo>
                    <a:lnTo>
                      <a:pt x="30" y="6"/>
                    </a:lnTo>
                    <a:lnTo>
                      <a:pt x="31" y="6"/>
                    </a:lnTo>
                    <a:lnTo>
                      <a:pt x="32" y="5"/>
                    </a:lnTo>
                    <a:lnTo>
                      <a:pt x="34" y="4"/>
                    </a:lnTo>
                    <a:lnTo>
                      <a:pt x="34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4" name="Freeform 614"/>
              <p:cNvSpPr>
                <a:spLocks/>
              </p:cNvSpPr>
              <p:nvPr/>
            </p:nvSpPr>
            <p:spPr bwMode="auto">
              <a:xfrm>
                <a:off x="5021" y="4055"/>
                <a:ext cx="33" cy="6"/>
              </a:xfrm>
              <a:custGeom>
                <a:avLst/>
                <a:gdLst>
                  <a:gd name="T0" fmla="*/ 3 w 33"/>
                  <a:gd name="T1" fmla="*/ 0 h 6"/>
                  <a:gd name="T2" fmla="*/ 2 w 33"/>
                  <a:gd name="T3" fmla="*/ 0 h 6"/>
                  <a:gd name="T4" fmla="*/ 1 w 33"/>
                  <a:gd name="T5" fmla="*/ 1 h 6"/>
                  <a:gd name="T6" fmla="*/ 0 w 33"/>
                  <a:gd name="T7" fmla="*/ 2 h 6"/>
                  <a:gd name="T8" fmla="*/ 0 w 33"/>
                  <a:gd name="T9" fmla="*/ 3 h 6"/>
                  <a:gd name="T10" fmla="*/ 0 w 33"/>
                  <a:gd name="T11" fmla="*/ 4 h 6"/>
                  <a:gd name="T12" fmla="*/ 0 w 33"/>
                  <a:gd name="T13" fmla="*/ 5 h 6"/>
                  <a:gd name="T14" fmla="*/ 1 w 33"/>
                  <a:gd name="T15" fmla="*/ 6 h 6"/>
                  <a:gd name="T16" fmla="*/ 2 w 33"/>
                  <a:gd name="T17" fmla="*/ 6 h 6"/>
                  <a:gd name="T18" fmla="*/ 29 w 33"/>
                  <a:gd name="T19" fmla="*/ 6 h 6"/>
                  <a:gd name="T20" fmla="*/ 30 w 33"/>
                  <a:gd name="T21" fmla="*/ 6 h 6"/>
                  <a:gd name="T22" fmla="*/ 31 w 33"/>
                  <a:gd name="T23" fmla="*/ 6 h 6"/>
                  <a:gd name="T24" fmla="*/ 32 w 33"/>
                  <a:gd name="T25" fmla="*/ 5 h 6"/>
                  <a:gd name="T26" fmla="*/ 33 w 33"/>
                  <a:gd name="T27" fmla="*/ 4 h 6"/>
                  <a:gd name="T28" fmla="*/ 33 w 33"/>
                  <a:gd name="T29" fmla="*/ 3 h 6"/>
                  <a:gd name="T30" fmla="*/ 32 w 33"/>
                  <a:gd name="T31" fmla="*/ 2 h 6"/>
                  <a:gd name="T32" fmla="*/ 31 w 33"/>
                  <a:gd name="T33" fmla="*/ 1 h 6"/>
                  <a:gd name="T34" fmla="*/ 30 w 33"/>
                  <a:gd name="T35" fmla="*/ 0 h 6"/>
                  <a:gd name="T36" fmla="*/ 3 w 33"/>
                  <a:gd name="T37" fmla="*/ 0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3"/>
                  <a:gd name="T58" fmla="*/ 0 h 6"/>
                  <a:gd name="T59" fmla="*/ 33 w 33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3" h="6">
                    <a:moveTo>
                      <a:pt x="3" y="0"/>
                    </a:move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29" y="6"/>
                    </a:lnTo>
                    <a:lnTo>
                      <a:pt x="30" y="6"/>
                    </a:lnTo>
                    <a:lnTo>
                      <a:pt x="31" y="6"/>
                    </a:lnTo>
                    <a:lnTo>
                      <a:pt x="32" y="5"/>
                    </a:lnTo>
                    <a:lnTo>
                      <a:pt x="33" y="4"/>
                    </a:lnTo>
                    <a:lnTo>
                      <a:pt x="33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5" name="Freeform 615"/>
              <p:cNvSpPr>
                <a:spLocks/>
              </p:cNvSpPr>
              <p:nvPr/>
            </p:nvSpPr>
            <p:spPr bwMode="auto">
              <a:xfrm>
                <a:off x="5068" y="4055"/>
                <a:ext cx="33" cy="6"/>
              </a:xfrm>
              <a:custGeom>
                <a:avLst/>
                <a:gdLst>
                  <a:gd name="T0" fmla="*/ 3 w 33"/>
                  <a:gd name="T1" fmla="*/ 0 h 6"/>
                  <a:gd name="T2" fmla="*/ 2 w 33"/>
                  <a:gd name="T3" fmla="*/ 0 h 6"/>
                  <a:gd name="T4" fmla="*/ 1 w 33"/>
                  <a:gd name="T5" fmla="*/ 1 h 6"/>
                  <a:gd name="T6" fmla="*/ 0 w 33"/>
                  <a:gd name="T7" fmla="*/ 2 h 6"/>
                  <a:gd name="T8" fmla="*/ 0 w 33"/>
                  <a:gd name="T9" fmla="*/ 3 h 6"/>
                  <a:gd name="T10" fmla="*/ 0 w 33"/>
                  <a:gd name="T11" fmla="*/ 4 h 6"/>
                  <a:gd name="T12" fmla="*/ 0 w 33"/>
                  <a:gd name="T13" fmla="*/ 5 h 6"/>
                  <a:gd name="T14" fmla="*/ 1 w 33"/>
                  <a:gd name="T15" fmla="*/ 6 h 6"/>
                  <a:gd name="T16" fmla="*/ 2 w 33"/>
                  <a:gd name="T17" fmla="*/ 6 h 6"/>
                  <a:gd name="T18" fmla="*/ 29 w 33"/>
                  <a:gd name="T19" fmla="*/ 6 h 6"/>
                  <a:gd name="T20" fmla="*/ 30 w 33"/>
                  <a:gd name="T21" fmla="*/ 6 h 6"/>
                  <a:gd name="T22" fmla="*/ 31 w 33"/>
                  <a:gd name="T23" fmla="*/ 6 h 6"/>
                  <a:gd name="T24" fmla="*/ 32 w 33"/>
                  <a:gd name="T25" fmla="*/ 5 h 6"/>
                  <a:gd name="T26" fmla="*/ 33 w 33"/>
                  <a:gd name="T27" fmla="*/ 4 h 6"/>
                  <a:gd name="T28" fmla="*/ 33 w 33"/>
                  <a:gd name="T29" fmla="*/ 3 h 6"/>
                  <a:gd name="T30" fmla="*/ 32 w 33"/>
                  <a:gd name="T31" fmla="*/ 2 h 6"/>
                  <a:gd name="T32" fmla="*/ 31 w 33"/>
                  <a:gd name="T33" fmla="*/ 1 h 6"/>
                  <a:gd name="T34" fmla="*/ 30 w 33"/>
                  <a:gd name="T35" fmla="*/ 0 h 6"/>
                  <a:gd name="T36" fmla="*/ 3 w 33"/>
                  <a:gd name="T37" fmla="*/ 0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3"/>
                  <a:gd name="T58" fmla="*/ 0 h 6"/>
                  <a:gd name="T59" fmla="*/ 33 w 33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3" h="6">
                    <a:moveTo>
                      <a:pt x="3" y="0"/>
                    </a:move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29" y="6"/>
                    </a:lnTo>
                    <a:lnTo>
                      <a:pt x="30" y="6"/>
                    </a:lnTo>
                    <a:lnTo>
                      <a:pt x="31" y="6"/>
                    </a:lnTo>
                    <a:lnTo>
                      <a:pt x="32" y="5"/>
                    </a:lnTo>
                    <a:lnTo>
                      <a:pt x="33" y="4"/>
                    </a:lnTo>
                    <a:lnTo>
                      <a:pt x="33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6" name="Freeform 616"/>
              <p:cNvSpPr>
                <a:spLocks/>
              </p:cNvSpPr>
              <p:nvPr/>
            </p:nvSpPr>
            <p:spPr bwMode="auto">
              <a:xfrm>
                <a:off x="5115" y="4055"/>
                <a:ext cx="33" cy="6"/>
              </a:xfrm>
              <a:custGeom>
                <a:avLst/>
                <a:gdLst>
                  <a:gd name="T0" fmla="*/ 3 w 33"/>
                  <a:gd name="T1" fmla="*/ 0 h 6"/>
                  <a:gd name="T2" fmla="*/ 2 w 33"/>
                  <a:gd name="T3" fmla="*/ 0 h 6"/>
                  <a:gd name="T4" fmla="*/ 1 w 33"/>
                  <a:gd name="T5" fmla="*/ 1 h 6"/>
                  <a:gd name="T6" fmla="*/ 0 w 33"/>
                  <a:gd name="T7" fmla="*/ 2 h 6"/>
                  <a:gd name="T8" fmla="*/ 0 w 33"/>
                  <a:gd name="T9" fmla="*/ 3 h 6"/>
                  <a:gd name="T10" fmla="*/ 0 w 33"/>
                  <a:gd name="T11" fmla="*/ 4 h 6"/>
                  <a:gd name="T12" fmla="*/ 0 w 33"/>
                  <a:gd name="T13" fmla="*/ 5 h 6"/>
                  <a:gd name="T14" fmla="*/ 1 w 33"/>
                  <a:gd name="T15" fmla="*/ 6 h 6"/>
                  <a:gd name="T16" fmla="*/ 2 w 33"/>
                  <a:gd name="T17" fmla="*/ 6 h 6"/>
                  <a:gd name="T18" fmla="*/ 29 w 33"/>
                  <a:gd name="T19" fmla="*/ 6 h 6"/>
                  <a:gd name="T20" fmla="*/ 30 w 33"/>
                  <a:gd name="T21" fmla="*/ 6 h 6"/>
                  <a:gd name="T22" fmla="*/ 31 w 33"/>
                  <a:gd name="T23" fmla="*/ 6 h 6"/>
                  <a:gd name="T24" fmla="*/ 32 w 33"/>
                  <a:gd name="T25" fmla="*/ 5 h 6"/>
                  <a:gd name="T26" fmla="*/ 33 w 33"/>
                  <a:gd name="T27" fmla="*/ 4 h 6"/>
                  <a:gd name="T28" fmla="*/ 33 w 33"/>
                  <a:gd name="T29" fmla="*/ 3 h 6"/>
                  <a:gd name="T30" fmla="*/ 32 w 33"/>
                  <a:gd name="T31" fmla="*/ 2 h 6"/>
                  <a:gd name="T32" fmla="*/ 31 w 33"/>
                  <a:gd name="T33" fmla="*/ 1 h 6"/>
                  <a:gd name="T34" fmla="*/ 30 w 33"/>
                  <a:gd name="T35" fmla="*/ 0 h 6"/>
                  <a:gd name="T36" fmla="*/ 3 w 33"/>
                  <a:gd name="T37" fmla="*/ 0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3"/>
                  <a:gd name="T58" fmla="*/ 0 h 6"/>
                  <a:gd name="T59" fmla="*/ 33 w 33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3" h="6">
                    <a:moveTo>
                      <a:pt x="3" y="0"/>
                    </a:move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29" y="6"/>
                    </a:lnTo>
                    <a:lnTo>
                      <a:pt x="30" y="6"/>
                    </a:lnTo>
                    <a:lnTo>
                      <a:pt x="31" y="6"/>
                    </a:lnTo>
                    <a:lnTo>
                      <a:pt x="32" y="5"/>
                    </a:lnTo>
                    <a:lnTo>
                      <a:pt x="33" y="4"/>
                    </a:lnTo>
                    <a:lnTo>
                      <a:pt x="33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7" name="Freeform 617"/>
              <p:cNvSpPr>
                <a:spLocks/>
              </p:cNvSpPr>
              <p:nvPr/>
            </p:nvSpPr>
            <p:spPr bwMode="auto">
              <a:xfrm>
                <a:off x="5161" y="4055"/>
                <a:ext cx="34" cy="6"/>
              </a:xfrm>
              <a:custGeom>
                <a:avLst/>
                <a:gdLst>
                  <a:gd name="T0" fmla="*/ 4 w 34"/>
                  <a:gd name="T1" fmla="*/ 0 h 6"/>
                  <a:gd name="T2" fmla="*/ 3 w 34"/>
                  <a:gd name="T3" fmla="*/ 0 h 6"/>
                  <a:gd name="T4" fmla="*/ 2 w 34"/>
                  <a:gd name="T5" fmla="*/ 1 h 6"/>
                  <a:gd name="T6" fmla="*/ 0 w 34"/>
                  <a:gd name="T7" fmla="*/ 2 h 6"/>
                  <a:gd name="T8" fmla="*/ 0 w 34"/>
                  <a:gd name="T9" fmla="*/ 3 h 6"/>
                  <a:gd name="T10" fmla="*/ 0 w 34"/>
                  <a:gd name="T11" fmla="*/ 4 h 6"/>
                  <a:gd name="T12" fmla="*/ 0 w 34"/>
                  <a:gd name="T13" fmla="*/ 5 h 6"/>
                  <a:gd name="T14" fmla="*/ 2 w 34"/>
                  <a:gd name="T15" fmla="*/ 6 h 6"/>
                  <a:gd name="T16" fmla="*/ 3 w 34"/>
                  <a:gd name="T17" fmla="*/ 6 h 6"/>
                  <a:gd name="T18" fmla="*/ 29 w 34"/>
                  <a:gd name="T19" fmla="*/ 6 h 6"/>
                  <a:gd name="T20" fmla="*/ 31 w 34"/>
                  <a:gd name="T21" fmla="*/ 6 h 6"/>
                  <a:gd name="T22" fmla="*/ 32 w 34"/>
                  <a:gd name="T23" fmla="*/ 6 h 6"/>
                  <a:gd name="T24" fmla="*/ 33 w 34"/>
                  <a:gd name="T25" fmla="*/ 5 h 6"/>
                  <a:gd name="T26" fmla="*/ 34 w 34"/>
                  <a:gd name="T27" fmla="*/ 4 h 6"/>
                  <a:gd name="T28" fmla="*/ 34 w 34"/>
                  <a:gd name="T29" fmla="*/ 3 h 6"/>
                  <a:gd name="T30" fmla="*/ 33 w 34"/>
                  <a:gd name="T31" fmla="*/ 2 h 6"/>
                  <a:gd name="T32" fmla="*/ 32 w 34"/>
                  <a:gd name="T33" fmla="*/ 1 h 6"/>
                  <a:gd name="T34" fmla="*/ 31 w 34"/>
                  <a:gd name="T35" fmla="*/ 0 h 6"/>
                  <a:gd name="T36" fmla="*/ 4 w 34"/>
                  <a:gd name="T37" fmla="*/ 0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4"/>
                  <a:gd name="T58" fmla="*/ 0 h 6"/>
                  <a:gd name="T59" fmla="*/ 34 w 34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4" h="6">
                    <a:moveTo>
                      <a:pt x="4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29" y="6"/>
                    </a:lnTo>
                    <a:lnTo>
                      <a:pt x="31" y="6"/>
                    </a:lnTo>
                    <a:lnTo>
                      <a:pt x="32" y="6"/>
                    </a:lnTo>
                    <a:lnTo>
                      <a:pt x="33" y="5"/>
                    </a:lnTo>
                    <a:lnTo>
                      <a:pt x="34" y="4"/>
                    </a:lnTo>
                    <a:lnTo>
                      <a:pt x="34" y="3"/>
                    </a:lnTo>
                    <a:lnTo>
                      <a:pt x="33" y="2"/>
                    </a:lnTo>
                    <a:lnTo>
                      <a:pt x="32" y="1"/>
                    </a:lnTo>
                    <a:lnTo>
                      <a:pt x="31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8" name="Freeform 618"/>
              <p:cNvSpPr>
                <a:spLocks/>
              </p:cNvSpPr>
              <p:nvPr/>
            </p:nvSpPr>
            <p:spPr bwMode="auto">
              <a:xfrm>
                <a:off x="5208" y="4055"/>
                <a:ext cx="34" cy="6"/>
              </a:xfrm>
              <a:custGeom>
                <a:avLst/>
                <a:gdLst>
                  <a:gd name="T0" fmla="*/ 4 w 34"/>
                  <a:gd name="T1" fmla="*/ 0 h 6"/>
                  <a:gd name="T2" fmla="*/ 2 w 34"/>
                  <a:gd name="T3" fmla="*/ 0 h 6"/>
                  <a:gd name="T4" fmla="*/ 1 w 34"/>
                  <a:gd name="T5" fmla="*/ 1 h 6"/>
                  <a:gd name="T6" fmla="*/ 0 w 34"/>
                  <a:gd name="T7" fmla="*/ 2 h 6"/>
                  <a:gd name="T8" fmla="*/ 0 w 34"/>
                  <a:gd name="T9" fmla="*/ 3 h 6"/>
                  <a:gd name="T10" fmla="*/ 0 w 34"/>
                  <a:gd name="T11" fmla="*/ 4 h 6"/>
                  <a:gd name="T12" fmla="*/ 0 w 34"/>
                  <a:gd name="T13" fmla="*/ 5 h 6"/>
                  <a:gd name="T14" fmla="*/ 1 w 34"/>
                  <a:gd name="T15" fmla="*/ 6 h 6"/>
                  <a:gd name="T16" fmla="*/ 2 w 34"/>
                  <a:gd name="T17" fmla="*/ 6 h 6"/>
                  <a:gd name="T18" fmla="*/ 29 w 34"/>
                  <a:gd name="T19" fmla="*/ 6 h 6"/>
                  <a:gd name="T20" fmla="*/ 30 w 34"/>
                  <a:gd name="T21" fmla="*/ 6 h 6"/>
                  <a:gd name="T22" fmla="*/ 31 w 34"/>
                  <a:gd name="T23" fmla="*/ 6 h 6"/>
                  <a:gd name="T24" fmla="*/ 33 w 34"/>
                  <a:gd name="T25" fmla="*/ 5 h 6"/>
                  <a:gd name="T26" fmla="*/ 34 w 34"/>
                  <a:gd name="T27" fmla="*/ 4 h 6"/>
                  <a:gd name="T28" fmla="*/ 34 w 34"/>
                  <a:gd name="T29" fmla="*/ 3 h 6"/>
                  <a:gd name="T30" fmla="*/ 33 w 34"/>
                  <a:gd name="T31" fmla="*/ 2 h 6"/>
                  <a:gd name="T32" fmla="*/ 31 w 34"/>
                  <a:gd name="T33" fmla="*/ 1 h 6"/>
                  <a:gd name="T34" fmla="*/ 30 w 34"/>
                  <a:gd name="T35" fmla="*/ 0 h 6"/>
                  <a:gd name="T36" fmla="*/ 4 w 34"/>
                  <a:gd name="T37" fmla="*/ 0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4"/>
                  <a:gd name="T58" fmla="*/ 0 h 6"/>
                  <a:gd name="T59" fmla="*/ 34 w 34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4" h="6">
                    <a:moveTo>
                      <a:pt x="4" y="0"/>
                    </a:move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29" y="6"/>
                    </a:lnTo>
                    <a:lnTo>
                      <a:pt x="30" y="6"/>
                    </a:lnTo>
                    <a:lnTo>
                      <a:pt x="31" y="6"/>
                    </a:lnTo>
                    <a:lnTo>
                      <a:pt x="33" y="5"/>
                    </a:lnTo>
                    <a:lnTo>
                      <a:pt x="34" y="4"/>
                    </a:lnTo>
                    <a:lnTo>
                      <a:pt x="34" y="3"/>
                    </a:lnTo>
                    <a:lnTo>
                      <a:pt x="33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79" name="Freeform 619"/>
              <p:cNvSpPr>
                <a:spLocks/>
              </p:cNvSpPr>
              <p:nvPr/>
            </p:nvSpPr>
            <p:spPr bwMode="auto">
              <a:xfrm>
                <a:off x="5255" y="4055"/>
                <a:ext cx="34" cy="6"/>
              </a:xfrm>
              <a:custGeom>
                <a:avLst/>
                <a:gdLst>
                  <a:gd name="T0" fmla="*/ 3 w 34"/>
                  <a:gd name="T1" fmla="*/ 0 h 6"/>
                  <a:gd name="T2" fmla="*/ 2 w 34"/>
                  <a:gd name="T3" fmla="*/ 0 h 6"/>
                  <a:gd name="T4" fmla="*/ 1 w 34"/>
                  <a:gd name="T5" fmla="*/ 1 h 6"/>
                  <a:gd name="T6" fmla="*/ 0 w 34"/>
                  <a:gd name="T7" fmla="*/ 2 h 6"/>
                  <a:gd name="T8" fmla="*/ 0 w 34"/>
                  <a:gd name="T9" fmla="*/ 3 h 6"/>
                  <a:gd name="T10" fmla="*/ 0 w 34"/>
                  <a:gd name="T11" fmla="*/ 4 h 6"/>
                  <a:gd name="T12" fmla="*/ 0 w 34"/>
                  <a:gd name="T13" fmla="*/ 5 h 6"/>
                  <a:gd name="T14" fmla="*/ 1 w 34"/>
                  <a:gd name="T15" fmla="*/ 6 h 6"/>
                  <a:gd name="T16" fmla="*/ 2 w 34"/>
                  <a:gd name="T17" fmla="*/ 6 h 6"/>
                  <a:gd name="T18" fmla="*/ 20 w 34"/>
                  <a:gd name="T19" fmla="*/ 6 h 6"/>
                  <a:gd name="T20" fmla="*/ 29 w 34"/>
                  <a:gd name="T21" fmla="*/ 6 h 6"/>
                  <a:gd name="T22" fmla="*/ 30 w 34"/>
                  <a:gd name="T23" fmla="*/ 6 h 6"/>
                  <a:gd name="T24" fmla="*/ 31 w 34"/>
                  <a:gd name="T25" fmla="*/ 5 h 6"/>
                  <a:gd name="T26" fmla="*/ 32 w 34"/>
                  <a:gd name="T27" fmla="*/ 4 h 6"/>
                  <a:gd name="T28" fmla="*/ 34 w 34"/>
                  <a:gd name="T29" fmla="*/ 3 h 6"/>
                  <a:gd name="T30" fmla="*/ 34 w 34"/>
                  <a:gd name="T31" fmla="*/ 2 h 6"/>
                  <a:gd name="T32" fmla="*/ 32 w 34"/>
                  <a:gd name="T33" fmla="*/ 1 h 6"/>
                  <a:gd name="T34" fmla="*/ 31 w 34"/>
                  <a:gd name="T35" fmla="*/ 0 h 6"/>
                  <a:gd name="T36" fmla="*/ 30 w 34"/>
                  <a:gd name="T37" fmla="*/ 0 h 6"/>
                  <a:gd name="T38" fmla="*/ 21 w 34"/>
                  <a:gd name="T39" fmla="*/ 0 h 6"/>
                  <a:gd name="T40" fmla="*/ 3 w 34"/>
                  <a:gd name="T41" fmla="*/ 0 h 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34"/>
                  <a:gd name="T64" fmla="*/ 0 h 6"/>
                  <a:gd name="T65" fmla="*/ 34 w 34"/>
                  <a:gd name="T66" fmla="*/ 6 h 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34" h="6">
                    <a:moveTo>
                      <a:pt x="3" y="0"/>
                    </a:move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20" y="6"/>
                    </a:lnTo>
                    <a:lnTo>
                      <a:pt x="29" y="6"/>
                    </a:lnTo>
                    <a:lnTo>
                      <a:pt x="30" y="6"/>
                    </a:lnTo>
                    <a:lnTo>
                      <a:pt x="31" y="5"/>
                    </a:lnTo>
                    <a:lnTo>
                      <a:pt x="32" y="4"/>
                    </a:lnTo>
                    <a:lnTo>
                      <a:pt x="34" y="3"/>
                    </a:lnTo>
                    <a:lnTo>
                      <a:pt x="34" y="2"/>
                    </a:lnTo>
                    <a:lnTo>
                      <a:pt x="32" y="1"/>
                    </a:lnTo>
                    <a:lnTo>
                      <a:pt x="31" y="0"/>
                    </a:lnTo>
                    <a:lnTo>
                      <a:pt x="30" y="0"/>
                    </a:lnTo>
                    <a:lnTo>
                      <a:pt x="21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0" name="Freeform 620"/>
              <p:cNvSpPr>
                <a:spLocks/>
              </p:cNvSpPr>
              <p:nvPr/>
            </p:nvSpPr>
            <p:spPr bwMode="auto">
              <a:xfrm>
                <a:off x="5301" y="4044"/>
                <a:ext cx="32" cy="14"/>
              </a:xfrm>
              <a:custGeom>
                <a:avLst/>
                <a:gdLst>
                  <a:gd name="T0" fmla="*/ 3 w 32"/>
                  <a:gd name="T1" fmla="*/ 8 h 14"/>
                  <a:gd name="T2" fmla="*/ 2 w 32"/>
                  <a:gd name="T3" fmla="*/ 9 h 14"/>
                  <a:gd name="T4" fmla="*/ 1 w 32"/>
                  <a:gd name="T5" fmla="*/ 10 h 14"/>
                  <a:gd name="T6" fmla="*/ 0 w 32"/>
                  <a:gd name="T7" fmla="*/ 11 h 14"/>
                  <a:gd name="T8" fmla="*/ 0 w 32"/>
                  <a:gd name="T9" fmla="*/ 12 h 14"/>
                  <a:gd name="T10" fmla="*/ 1 w 32"/>
                  <a:gd name="T11" fmla="*/ 13 h 14"/>
                  <a:gd name="T12" fmla="*/ 2 w 32"/>
                  <a:gd name="T13" fmla="*/ 14 h 14"/>
                  <a:gd name="T14" fmla="*/ 3 w 32"/>
                  <a:gd name="T15" fmla="*/ 14 h 14"/>
                  <a:gd name="T16" fmla="*/ 4 w 32"/>
                  <a:gd name="T17" fmla="*/ 14 h 14"/>
                  <a:gd name="T18" fmla="*/ 17 w 32"/>
                  <a:gd name="T19" fmla="*/ 11 h 14"/>
                  <a:gd name="T20" fmla="*/ 29 w 32"/>
                  <a:gd name="T21" fmla="*/ 6 h 14"/>
                  <a:gd name="T22" fmla="*/ 30 w 32"/>
                  <a:gd name="T23" fmla="*/ 6 h 14"/>
                  <a:gd name="T24" fmla="*/ 31 w 32"/>
                  <a:gd name="T25" fmla="*/ 5 h 14"/>
                  <a:gd name="T26" fmla="*/ 32 w 32"/>
                  <a:gd name="T27" fmla="*/ 4 h 14"/>
                  <a:gd name="T28" fmla="*/ 32 w 32"/>
                  <a:gd name="T29" fmla="*/ 3 h 14"/>
                  <a:gd name="T30" fmla="*/ 32 w 32"/>
                  <a:gd name="T31" fmla="*/ 2 h 14"/>
                  <a:gd name="T32" fmla="*/ 32 w 32"/>
                  <a:gd name="T33" fmla="*/ 1 h 14"/>
                  <a:gd name="T34" fmla="*/ 31 w 32"/>
                  <a:gd name="T35" fmla="*/ 0 h 14"/>
                  <a:gd name="T36" fmla="*/ 30 w 32"/>
                  <a:gd name="T37" fmla="*/ 0 h 14"/>
                  <a:gd name="T38" fmla="*/ 29 w 32"/>
                  <a:gd name="T39" fmla="*/ 0 h 14"/>
                  <a:gd name="T40" fmla="*/ 28 w 32"/>
                  <a:gd name="T41" fmla="*/ 0 h 14"/>
                  <a:gd name="T42" fmla="*/ 15 w 32"/>
                  <a:gd name="T43" fmla="*/ 4 h 14"/>
                  <a:gd name="T44" fmla="*/ 3 w 32"/>
                  <a:gd name="T45" fmla="*/ 8 h 14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2"/>
                  <a:gd name="T70" fmla="*/ 0 h 14"/>
                  <a:gd name="T71" fmla="*/ 32 w 32"/>
                  <a:gd name="T72" fmla="*/ 14 h 14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2" h="14">
                    <a:moveTo>
                      <a:pt x="3" y="8"/>
                    </a:moveTo>
                    <a:lnTo>
                      <a:pt x="2" y="9"/>
                    </a:lnTo>
                    <a:lnTo>
                      <a:pt x="1" y="10"/>
                    </a:lnTo>
                    <a:lnTo>
                      <a:pt x="0" y="11"/>
                    </a:lnTo>
                    <a:lnTo>
                      <a:pt x="0" y="12"/>
                    </a:lnTo>
                    <a:lnTo>
                      <a:pt x="1" y="13"/>
                    </a:lnTo>
                    <a:lnTo>
                      <a:pt x="2" y="14"/>
                    </a:lnTo>
                    <a:lnTo>
                      <a:pt x="3" y="14"/>
                    </a:lnTo>
                    <a:lnTo>
                      <a:pt x="4" y="14"/>
                    </a:lnTo>
                    <a:lnTo>
                      <a:pt x="17" y="11"/>
                    </a:lnTo>
                    <a:lnTo>
                      <a:pt x="29" y="6"/>
                    </a:lnTo>
                    <a:lnTo>
                      <a:pt x="30" y="6"/>
                    </a:lnTo>
                    <a:lnTo>
                      <a:pt x="31" y="5"/>
                    </a:lnTo>
                    <a:lnTo>
                      <a:pt x="32" y="4"/>
                    </a:lnTo>
                    <a:lnTo>
                      <a:pt x="32" y="3"/>
                    </a:lnTo>
                    <a:lnTo>
                      <a:pt x="32" y="2"/>
                    </a:lnTo>
                    <a:lnTo>
                      <a:pt x="32" y="1"/>
                    </a:lnTo>
                    <a:lnTo>
                      <a:pt x="31" y="0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28" y="0"/>
                    </a:lnTo>
                    <a:lnTo>
                      <a:pt x="15" y="4"/>
                    </a:lnTo>
                    <a:lnTo>
                      <a:pt x="3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1" name="Freeform 621"/>
              <p:cNvSpPr>
                <a:spLocks/>
              </p:cNvSpPr>
              <p:nvPr/>
            </p:nvSpPr>
            <p:spPr bwMode="auto">
              <a:xfrm>
                <a:off x="5344" y="4019"/>
                <a:ext cx="28" cy="23"/>
              </a:xfrm>
              <a:custGeom>
                <a:avLst/>
                <a:gdLst>
                  <a:gd name="T0" fmla="*/ 3 w 28"/>
                  <a:gd name="T1" fmla="*/ 16 h 23"/>
                  <a:gd name="T2" fmla="*/ 1 w 28"/>
                  <a:gd name="T3" fmla="*/ 18 h 23"/>
                  <a:gd name="T4" fmla="*/ 0 w 28"/>
                  <a:gd name="T5" fmla="*/ 19 h 23"/>
                  <a:gd name="T6" fmla="*/ 0 w 28"/>
                  <a:gd name="T7" fmla="*/ 20 h 23"/>
                  <a:gd name="T8" fmla="*/ 1 w 28"/>
                  <a:gd name="T9" fmla="*/ 21 h 23"/>
                  <a:gd name="T10" fmla="*/ 3 w 28"/>
                  <a:gd name="T11" fmla="*/ 22 h 23"/>
                  <a:gd name="T12" fmla="*/ 4 w 28"/>
                  <a:gd name="T13" fmla="*/ 23 h 23"/>
                  <a:gd name="T14" fmla="*/ 5 w 28"/>
                  <a:gd name="T15" fmla="*/ 23 h 23"/>
                  <a:gd name="T16" fmla="*/ 6 w 28"/>
                  <a:gd name="T17" fmla="*/ 22 h 23"/>
                  <a:gd name="T18" fmla="*/ 10 w 28"/>
                  <a:gd name="T19" fmla="*/ 19 h 23"/>
                  <a:gd name="T20" fmla="*/ 27 w 28"/>
                  <a:gd name="T21" fmla="*/ 6 h 23"/>
                  <a:gd name="T22" fmla="*/ 28 w 28"/>
                  <a:gd name="T23" fmla="*/ 5 h 23"/>
                  <a:gd name="T24" fmla="*/ 28 w 28"/>
                  <a:gd name="T25" fmla="*/ 4 h 23"/>
                  <a:gd name="T26" fmla="*/ 28 w 28"/>
                  <a:gd name="T27" fmla="*/ 3 h 23"/>
                  <a:gd name="T28" fmla="*/ 28 w 28"/>
                  <a:gd name="T29" fmla="*/ 2 h 23"/>
                  <a:gd name="T30" fmla="*/ 27 w 28"/>
                  <a:gd name="T31" fmla="*/ 0 h 23"/>
                  <a:gd name="T32" fmla="*/ 26 w 28"/>
                  <a:gd name="T33" fmla="*/ 0 h 23"/>
                  <a:gd name="T34" fmla="*/ 25 w 28"/>
                  <a:gd name="T35" fmla="*/ 0 h 23"/>
                  <a:gd name="T36" fmla="*/ 24 w 28"/>
                  <a:gd name="T37" fmla="*/ 0 h 23"/>
                  <a:gd name="T38" fmla="*/ 7 w 28"/>
                  <a:gd name="T39" fmla="*/ 13 h 23"/>
                  <a:gd name="T40" fmla="*/ 3 w 28"/>
                  <a:gd name="T41" fmla="*/ 16 h 2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8"/>
                  <a:gd name="T64" fmla="*/ 0 h 23"/>
                  <a:gd name="T65" fmla="*/ 28 w 28"/>
                  <a:gd name="T66" fmla="*/ 23 h 23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8" h="23">
                    <a:moveTo>
                      <a:pt x="3" y="16"/>
                    </a:moveTo>
                    <a:lnTo>
                      <a:pt x="1" y="18"/>
                    </a:lnTo>
                    <a:lnTo>
                      <a:pt x="0" y="19"/>
                    </a:lnTo>
                    <a:lnTo>
                      <a:pt x="0" y="20"/>
                    </a:lnTo>
                    <a:lnTo>
                      <a:pt x="1" y="21"/>
                    </a:lnTo>
                    <a:lnTo>
                      <a:pt x="3" y="22"/>
                    </a:lnTo>
                    <a:lnTo>
                      <a:pt x="4" y="23"/>
                    </a:lnTo>
                    <a:lnTo>
                      <a:pt x="5" y="23"/>
                    </a:lnTo>
                    <a:lnTo>
                      <a:pt x="6" y="22"/>
                    </a:lnTo>
                    <a:lnTo>
                      <a:pt x="10" y="19"/>
                    </a:lnTo>
                    <a:lnTo>
                      <a:pt x="27" y="6"/>
                    </a:lnTo>
                    <a:lnTo>
                      <a:pt x="28" y="5"/>
                    </a:lnTo>
                    <a:lnTo>
                      <a:pt x="28" y="4"/>
                    </a:lnTo>
                    <a:lnTo>
                      <a:pt x="28" y="3"/>
                    </a:lnTo>
                    <a:lnTo>
                      <a:pt x="28" y="2"/>
                    </a:lnTo>
                    <a:lnTo>
                      <a:pt x="27" y="0"/>
                    </a:lnTo>
                    <a:lnTo>
                      <a:pt x="26" y="0"/>
                    </a:lnTo>
                    <a:lnTo>
                      <a:pt x="25" y="0"/>
                    </a:lnTo>
                    <a:lnTo>
                      <a:pt x="24" y="0"/>
                    </a:lnTo>
                    <a:lnTo>
                      <a:pt x="7" y="13"/>
                    </a:lnTo>
                    <a:lnTo>
                      <a:pt x="3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2" name="Freeform 622"/>
              <p:cNvSpPr>
                <a:spLocks/>
              </p:cNvSpPr>
              <p:nvPr/>
            </p:nvSpPr>
            <p:spPr bwMode="auto">
              <a:xfrm>
                <a:off x="5379" y="3984"/>
                <a:ext cx="22" cy="28"/>
              </a:xfrm>
              <a:custGeom>
                <a:avLst/>
                <a:gdLst>
                  <a:gd name="T0" fmla="*/ 1 w 22"/>
                  <a:gd name="T1" fmla="*/ 23 h 28"/>
                  <a:gd name="T2" fmla="*/ 0 w 22"/>
                  <a:gd name="T3" fmla="*/ 24 h 28"/>
                  <a:gd name="T4" fmla="*/ 0 w 22"/>
                  <a:gd name="T5" fmla="*/ 25 h 28"/>
                  <a:gd name="T6" fmla="*/ 1 w 22"/>
                  <a:gd name="T7" fmla="*/ 26 h 28"/>
                  <a:gd name="T8" fmla="*/ 2 w 22"/>
                  <a:gd name="T9" fmla="*/ 27 h 28"/>
                  <a:gd name="T10" fmla="*/ 3 w 22"/>
                  <a:gd name="T11" fmla="*/ 28 h 28"/>
                  <a:gd name="T12" fmla="*/ 4 w 22"/>
                  <a:gd name="T13" fmla="*/ 28 h 28"/>
                  <a:gd name="T14" fmla="*/ 5 w 22"/>
                  <a:gd name="T15" fmla="*/ 27 h 28"/>
                  <a:gd name="T16" fmla="*/ 7 w 22"/>
                  <a:gd name="T17" fmla="*/ 26 h 28"/>
                  <a:gd name="T18" fmla="*/ 14 w 22"/>
                  <a:gd name="T19" fmla="*/ 16 h 28"/>
                  <a:gd name="T20" fmla="*/ 21 w 22"/>
                  <a:gd name="T21" fmla="*/ 5 h 28"/>
                  <a:gd name="T22" fmla="*/ 22 w 22"/>
                  <a:gd name="T23" fmla="*/ 4 h 28"/>
                  <a:gd name="T24" fmla="*/ 22 w 22"/>
                  <a:gd name="T25" fmla="*/ 4 h 28"/>
                  <a:gd name="T26" fmla="*/ 22 w 22"/>
                  <a:gd name="T27" fmla="*/ 3 h 28"/>
                  <a:gd name="T28" fmla="*/ 22 w 22"/>
                  <a:gd name="T29" fmla="*/ 2 h 28"/>
                  <a:gd name="T30" fmla="*/ 21 w 22"/>
                  <a:gd name="T31" fmla="*/ 1 h 28"/>
                  <a:gd name="T32" fmla="*/ 20 w 22"/>
                  <a:gd name="T33" fmla="*/ 0 h 28"/>
                  <a:gd name="T34" fmla="*/ 19 w 22"/>
                  <a:gd name="T35" fmla="*/ 0 h 28"/>
                  <a:gd name="T36" fmla="*/ 18 w 22"/>
                  <a:gd name="T37" fmla="*/ 1 h 28"/>
                  <a:gd name="T38" fmla="*/ 17 w 22"/>
                  <a:gd name="T39" fmla="*/ 2 h 28"/>
                  <a:gd name="T40" fmla="*/ 15 w 22"/>
                  <a:gd name="T41" fmla="*/ 3 h 28"/>
                  <a:gd name="T42" fmla="*/ 15 w 22"/>
                  <a:gd name="T43" fmla="*/ 3 h 28"/>
                  <a:gd name="T44" fmla="*/ 19 w 22"/>
                  <a:gd name="T45" fmla="*/ 4 h 28"/>
                  <a:gd name="T46" fmla="*/ 15 w 22"/>
                  <a:gd name="T47" fmla="*/ 2 h 28"/>
                  <a:gd name="T48" fmla="*/ 9 w 22"/>
                  <a:gd name="T49" fmla="*/ 13 h 28"/>
                  <a:gd name="T50" fmla="*/ 1 w 22"/>
                  <a:gd name="T51" fmla="*/ 23 h 2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2"/>
                  <a:gd name="T79" fmla="*/ 0 h 28"/>
                  <a:gd name="T80" fmla="*/ 22 w 22"/>
                  <a:gd name="T81" fmla="*/ 28 h 2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2" h="28">
                    <a:moveTo>
                      <a:pt x="1" y="23"/>
                    </a:moveTo>
                    <a:lnTo>
                      <a:pt x="0" y="24"/>
                    </a:lnTo>
                    <a:lnTo>
                      <a:pt x="0" y="25"/>
                    </a:lnTo>
                    <a:lnTo>
                      <a:pt x="1" y="26"/>
                    </a:lnTo>
                    <a:lnTo>
                      <a:pt x="2" y="27"/>
                    </a:lnTo>
                    <a:lnTo>
                      <a:pt x="3" y="28"/>
                    </a:lnTo>
                    <a:lnTo>
                      <a:pt x="4" y="28"/>
                    </a:lnTo>
                    <a:lnTo>
                      <a:pt x="5" y="27"/>
                    </a:lnTo>
                    <a:lnTo>
                      <a:pt x="7" y="26"/>
                    </a:lnTo>
                    <a:lnTo>
                      <a:pt x="14" y="16"/>
                    </a:lnTo>
                    <a:lnTo>
                      <a:pt x="21" y="5"/>
                    </a:lnTo>
                    <a:lnTo>
                      <a:pt x="22" y="4"/>
                    </a:lnTo>
                    <a:lnTo>
                      <a:pt x="22" y="3"/>
                    </a:lnTo>
                    <a:lnTo>
                      <a:pt x="22" y="2"/>
                    </a:lnTo>
                    <a:lnTo>
                      <a:pt x="21" y="1"/>
                    </a:lnTo>
                    <a:lnTo>
                      <a:pt x="20" y="0"/>
                    </a:lnTo>
                    <a:lnTo>
                      <a:pt x="19" y="0"/>
                    </a:lnTo>
                    <a:lnTo>
                      <a:pt x="18" y="1"/>
                    </a:lnTo>
                    <a:lnTo>
                      <a:pt x="17" y="2"/>
                    </a:lnTo>
                    <a:lnTo>
                      <a:pt x="15" y="3"/>
                    </a:lnTo>
                    <a:lnTo>
                      <a:pt x="19" y="4"/>
                    </a:lnTo>
                    <a:lnTo>
                      <a:pt x="15" y="2"/>
                    </a:lnTo>
                    <a:lnTo>
                      <a:pt x="9" y="13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3" name="Freeform 623"/>
              <p:cNvSpPr>
                <a:spLocks/>
              </p:cNvSpPr>
              <p:nvPr/>
            </p:nvSpPr>
            <p:spPr bwMode="auto">
              <a:xfrm>
                <a:off x="5402" y="3942"/>
                <a:ext cx="14" cy="31"/>
              </a:xfrm>
              <a:custGeom>
                <a:avLst/>
                <a:gdLst>
                  <a:gd name="T0" fmla="*/ 0 w 14"/>
                  <a:gd name="T1" fmla="*/ 27 h 31"/>
                  <a:gd name="T2" fmla="*/ 0 w 14"/>
                  <a:gd name="T3" fmla="*/ 28 h 31"/>
                  <a:gd name="T4" fmla="*/ 1 w 14"/>
                  <a:gd name="T5" fmla="*/ 29 h 31"/>
                  <a:gd name="T6" fmla="*/ 3 w 14"/>
                  <a:gd name="T7" fmla="*/ 30 h 31"/>
                  <a:gd name="T8" fmla="*/ 4 w 14"/>
                  <a:gd name="T9" fmla="*/ 31 h 31"/>
                  <a:gd name="T10" fmla="*/ 5 w 14"/>
                  <a:gd name="T11" fmla="*/ 31 h 31"/>
                  <a:gd name="T12" fmla="*/ 6 w 14"/>
                  <a:gd name="T13" fmla="*/ 30 h 31"/>
                  <a:gd name="T14" fmla="*/ 7 w 14"/>
                  <a:gd name="T15" fmla="*/ 29 h 31"/>
                  <a:gd name="T16" fmla="*/ 7 w 14"/>
                  <a:gd name="T17" fmla="*/ 28 h 31"/>
                  <a:gd name="T18" fmla="*/ 9 w 14"/>
                  <a:gd name="T19" fmla="*/ 23 h 31"/>
                  <a:gd name="T20" fmla="*/ 13 w 14"/>
                  <a:gd name="T21" fmla="*/ 10 h 31"/>
                  <a:gd name="T22" fmla="*/ 14 w 14"/>
                  <a:gd name="T23" fmla="*/ 4 h 31"/>
                  <a:gd name="T24" fmla="*/ 14 w 14"/>
                  <a:gd name="T25" fmla="*/ 3 h 31"/>
                  <a:gd name="T26" fmla="*/ 14 w 14"/>
                  <a:gd name="T27" fmla="*/ 2 h 31"/>
                  <a:gd name="T28" fmla="*/ 13 w 14"/>
                  <a:gd name="T29" fmla="*/ 0 h 31"/>
                  <a:gd name="T30" fmla="*/ 11 w 14"/>
                  <a:gd name="T31" fmla="*/ 0 h 31"/>
                  <a:gd name="T32" fmla="*/ 10 w 14"/>
                  <a:gd name="T33" fmla="*/ 0 h 31"/>
                  <a:gd name="T34" fmla="*/ 9 w 14"/>
                  <a:gd name="T35" fmla="*/ 0 h 31"/>
                  <a:gd name="T36" fmla="*/ 8 w 14"/>
                  <a:gd name="T37" fmla="*/ 2 h 31"/>
                  <a:gd name="T38" fmla="*/ 7 w 14"/>
                  <a:gd name="T39" fmla="*/ 3 h 31"/>
                  <a:gd name="T40" fmla="*/ 6 w 14"/>
                  <a:gd name="T41" fmla="*/ 9 h 31"/>
                  <a:gd name="T42" fmla="*/ 3 w 14"/>
                  <a:gd name="T43" fmla="*/ 22 h 31"/>
                  <a:gd name="T44" fmla="*/ 0 w 14"/>
                  <a:gd name="T45" fmla="*/ 27 h 3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4"/>
                  <a:gd name="T70" fmla="*/ 0 h 31"/>
                  <a:gd name="T71" fmla="*/ 14 w 14"/>
                  <a:gd name="T72" fmla="*/ 31 h 31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4" h="31">
                    <a:moveTo>
                      <a:pt x="0" y="27"/>
                    </a:moveTo>
                    <a:lnTo>
                      <a:pt x="0" y="28"/>
                    </a:lnTo>
                    <a:lnTo>
                      <a:pt x="1" y="29"/>
                    </a:lnTo>
                    <a:lnTo>
                      <a:pt x="3" y="30"/>
                    </a:lnTo>
                    <a:lnTo>
                      <a:pt x="4" y="31"/>
                    </a:lnTo>
                    <a:lnTo>
                      <a:pt x="5" y="31"/>
                    </a:lnTo>
                    <a:lnTo>
                      <a:pt x="6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9" y="23"/>
                    </a:lnTo>
                    <a:lnTo>
                      <a:pt x="13" y="10"/>
                    </a:lnTo>
                    <a:lnTo>
                      <a:pt x="14" y="4"/>
                    </a:lnTo>
                    <a:lnTo>
                      <a:pt x="14" y="3"/>
                    </a:lnTo>
                    <a:lnTo>
                      <a:pt x="14" y="2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9" y="0"/>
                    </a:lnTo>
                    <a:lnTo>
                      <a:pt x="8" y="2"/>
                    </a:lnTo>
                    <a:lnTo>
                      <a:pt x="7" y="3"/>
                    </a:lnTo>
                    <a:lnTo>
                      <a:pt x="6" y="9"/>
                    </a:lnTo>
                    <a:lnTo>
                      <a:pt x="3" y="22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4" name="Freeform 624"/>
              <p:cNvSpPr>
                <a:spLocks/>
              </p:cNvSpPr>
              <p:nvPr/>
            </p:nvSpPr>
            <p:spPr bwMode="auto">
              <a:xfrm>
                <a:off x="5411" y="3898"/>
                <a:ext cx="7" cy="32"/>
              </a:xfrm>
              <a:custGeom>
                <a:avLst/>
                <a:gdLst>
                  <a:gd name="T0" fmla="*/ 0 w 7"/>
                  <a:gd name="T1" fmla="*/ 28 h 32"/>
                  <a:gd name="T2" fmla="*/ 0 w 7"/>
                  <a:gd name="T3" fmla="*/ 29 h 32"/>
                  <a:gd name="T4" fmla="*/ 1 w 7"/>
                  <a:gd name="T5" fmla="*/ 31 h 32"/>
                  <a:gd name="T6" fmla="*/ 2 w 7"/>
                  <a:gd name="T7" fmla="*/ 32 h 32"/>
                  <a:gd name="T8" fmla="*/ 4 w 7"/>
                  <a:gd name="T9" fmla="*/ 32 h 32"/>
                  <a:gd name="T10" fmla="*/ 5 w 7"/>
                  <a:gd name="T11" fmla="*/ 31 h 32"/>
                  <a:gd name="T12" fmla="*/ 6 w 7"/>
                  <a:gd name="T13" fmla="*/ 29 h 32"/>
                  <a:gd name="T14" fmla="*/ 7 w 7"/>
                  <a:gd name="T15" fmla="*/ 28 h 32"/>
                  <a:gd name="T16" fmla="*/ 7 w 7"/>
                  <a:gd name="T17" fmla="*/ 27 h 32"/>
                  <a:gd name="T18" fmla="*/ 7 w 7"/>
                  <a:gd name="T19" fmla="*/ 26 h 32"/>
                  <a:gd name="T20" fmla="*/ 7 w 7"/>
                  <a:gd name="T21" fmla="*/ 2 h 32"/>
                  <a:gd name="T22" fmla="*/ 7 w 7"/>
                  <a:gd name="T23" fmla="*/ 1 h 32"/>
                  <a:gd name="T24" fmla="*/ 6 w 7"/>
                  <a:gd name="T25" fmla="*/ 0 h 32"/>
                  <a:gd name="T26" fmla="*/ 5 w 7"/>
                  <a:gd name="T27" fmla="*/ 0 h 32"/>
                  <a:gd name="T28" fmla="*/ 4 w 7"/>
                  <a:gd name="T29" fmla="*/ 0 h 32"/>
                  <a:gd name="T30" fmla="*/ 2 w 7"/>
                  <a:gd name="T31" fmla="*/ 0 h 32"/>
                  <a:gd name="T32" fmla="*/ 1 w 7"/>
                  <a:gd name="T33" fmla="*/ 1 h 32"/>
                  <a:gd name="T34" fmla="*/ 0 w 7"/>
                  <a:gd name="T35" fmla="*/ 2 h 32"/>
                  <a:gd name="T36" fmla="*/ 0 w 7"/>
                  <a:gd name="T37" fmla="*/ 3 h 32"/>
                  <a:gd name="T38" fmla="*/ 0 w 7"/>
                  <a:gd name="T39" fmla="*/ 27 h 32"/>
                  <a:gd name="T40" fmla="*/ 0 w 7"/>
                  <a:gd name="T41" fmla="*/ 28 h 3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7"/>
                  <a:gd name="T64" fmla="*/ 0 h 32"/>
                  <a:gd name="T65" fmla="*/ 7 w 7"/>
                  <a:gd name="T66" fmla="*/ 32 h 3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7" h="32">
                    <a:moveTo>
                      <a:pt x="0" y="28"/>
                    </a:moveTo>
                    <a:lnTo>
                      <a:pt x="0" y="29"/>
                    </a:lnTo>
                    <a:lnTo>
                      <a:pt x="1" y="31"/>
                    </a:lnTo>
                    <a:lnTo>
                      <a:pt x="2" y="32"/>
                    </a:lnTo>
                    <a:lnTo>
                      <a:pt x="4" y="32"/>
                    </a:lnTo>
                    <a:lnTo>
                      <a:pt x="5" y="31"/>
                    </a:lnTo>
                    <a:lnTo>
                      <a:pt x="6" y="29"/>
                    </a:lnTo>
                    <a:lnTo>
                      <a:pt x="7" y="28"/>
                    </a:lnTo>
                    <a:lnTo>
                      <a:pt x="7" y="27"/>
                    </a:lnTo>
                    <a:lnTo>
                      <a:pt x="7" y="26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7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5" name="Freeform 625"/>
              <p:cNvSpPr>
                <a:spLocks/>
              </p:cNvSpPr>
              <p:nvPr/>
            </p:nvSpPr>
            <p:spPr bwMode="auto">
              <a:xfrm>
                <a:off x="5411" y="3853"/>
                <a:ext cx="7" cy="32"/>
              </a:xfrm>
              <a:custGeom>
                <a:avLst/>
                <a:gdLst>
                  <a:gd name="T0" fmla="*/ 0 w 7"/>
                  <a:gd name="T1" fmla="*/ 28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8 h 32"/>
                  <a:gd name="T16" fmla="*/ 7 w 7"/>
                  <a:gd name="T17" fmla="*/ 27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8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8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8"/>
                    </a:lnTo>
                    <a:lnTo>
                      <a:pt x="7" y="27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6" name="Freeform 626"/>
              <p:cNvSpPr>
                <a:spLocks/>
              </p:cNvSpPr>
              <p:nvPr/>
            </p:nvSpPr>
            <p:spPr bwMode="auto">
              <a:xfrm>
                <a:off x="5411" y="3808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7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7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7" name="Freeform 627"/>
              <p:cNvSpPr>
                <a:spLocks/>
              </p:cNvSpPr>
              <p:nvPr/>
            </p:nvSpPr>
            <p:spPr bwMode="auto">
              <a:xfrm>
                <a:off x="5411" y="3763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8" name="Freeform 628"/>
              <p:cNvSpPr>
                <a:spLocks/>
              </p:cNvSpPr>
              <p:nvPr/>
            </p:nvSpPr>
            <p:spPr bwMode="auto">
              <a:xfrm>
                <a:off x="5411" y="3718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9" name="Freeform 629"/>
              <p:cNvSpPr>
                <a:spLocks/>
              </p:cNvSpPr>
              <p:nvPr/>
            </p:nvSpPr>
            <p:spPr bwMode="auto">
              <a:xfrm>
                <a:off x="5411" y="3673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90" name="Freeform 630"/>
              <p:cNvSpPr>
                <a:spLocks/>
              </p:cNvSpPr>
              <p:nvPr/>
            </p:nvSpPr>
            <p:spPr bwMode="auto">
              <a:xfrm>
                <a:off x="5411" y="3628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91" name="Freeform 631"/>
              <p:cNvSpPr>
                <a:spLocks/>
              </p:cNvSpPr>
              <p:nvPr/>
            </p:nvSpPr>
            <p:spPr bwMode="auto">
              <a:xfrm>
                <a:off x="5411" y="3583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92" name="Freeform 632"/>
              <p:cNvSpPr>
                <a:spLocks/>
              </p:cNvSpPr>
              <p:nvPr/>
            </p:nvSpPr>
            <p:spPr bwMode="auto">
              <a:xfrm>
                <a:off x="5411" y="3538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93" name="Freeform 633"/>
              <p:cNvSpPr>
                <a:spLocks/>
              </p:cNvSpPr>
              <p:nvPr/>
            </p:nvSpPr>
            <p:spPr bwMode="auto">
              <a:xfrm>
                <a:off x="5411" y="3493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94" name="Freeform 634"/>
              <p:cNvSpPr>
                <a:spLocks/>
              </p:cNvSpPr>
              <p:nvPr/>
            </p:nvSpPr>
            <p:spPr bwMode="auto">
              <a:xfrm>
                <a:off x="5411" y="3448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4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95" name="Freeform 635"/>
              <p:cNvSpPr>
                <a:spLocks/>
              </p:cNvSpPr>
              <p:nvPr/>
            </p:nvSpPr>
            <p:spPr bwMode="auto">
              <a:xfrm>
                <a:off x="5411" y="3403"/>
                <a:ext cx="7" cy="33"/>
              </a:xfrm>
              <a:custGeom>
                <a:avLst/>
                <a:gdLst>
                  <a:gd name="T0" fmla="*/ 0 w 7"/>
                  <a:gd name="T1" fmla="*/ 29 h 33"/>
                  <a:gd name="T2" fmla="*/ 1 w 7"/>
                  <a:gd name="T3" fmla="*/ 30 h 33"/>
                  <a:gd name="T4" fmla="*/ 2 w 7"/>
                  <a:gd name="T5" fmla="*/ 31 h 33"/>
                  <a:gd name="T6" fmla="*/ 4 w 7"/>
                  <a:gd name="T7" fmla="*/ 33 h 33"/>
                  <a:gd name="T8" fmla="*/ 5 w 7"/>
                  <a:gd name="T9" fmla="*/ 33 h 33"/>
                  <a:gd name="T10" fmla="*/ 6 w 7"/>
                  <a:gd name="T11" fmla="*/ 31 h 33"/>
                  <a:gd name="T12" fmla="*/ 7 w 7"/>
                  <a:gd name="T13" fmla="*/ 30 h 33"/>
                  <a:gd name="T14" fmla="*/ 7 w 7"/>
                  <a:gd name="T15" fmla="*/ 29 h 33"/>
                  <a:gd name="T16" fmla="*/ 7 w 7"/>
                  <a:gd name="T17" fmla="*/ 28 h 33"/>
                  <a:gd name="T18" fmla="*/ 7 w 7"/>
                  <a:gd name="T19" fmla="*/ 3 h 33"/>
                  <a:gd name="T20" fmla="*/ 7 w 7"/>
                  <a:gd name="T21" fmla="*/ 1 h 33"/>
                  <a:gd name="T22" fmla="*/ 6 w 7"/>
                  <a:gd name="T23" fmla="*/ 0 h 33"/>
                  <a:gd name="T24" fmla="*/ 5 w 7"/>
                  <a:gd name="T25" fmla="*/ 0 h 33"/>
                  <a:gd name="T26" fmla="*/ 4 w 7"/>
                  <a:gd name="T27" fmla="*/ 0 h 33"/>
                  <a:gd name="T28" fmla="*/ 2 w 7"/>
                  <a:gd name="T29" fmla="*/ 0 h 33"/>
                  <a:gd name="T30" fmla="*/ 1 w 7"/>
                  <a:gd name="T31" fmla="*/ 1 h 33"/>
                  <a:gd name="T32" fmla="*/ 0 w 7"/>
                  <a:gd name="T33" fmla="*/ 3 h 33"/>
                  <a:gd name="T34" fmla="*/ 0 w 7"/>
                  <a:gd name="T35" fmla="*/ 4 h 33"/>
                  <a:gd name="T36" fmla="*/ 0 w 7"/>
                  <a:gd name="T37" fmla="*/ 29 h 3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3"/>
                  <a:gd name="T59" fmla="*/ 7 w 7"/>
                  <a:gd name="T60" fmla="*/ 33 h 3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3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3"/>
                    </a:lnTo>
                    <a:lnTo>
                      <a:pt x="5" y="33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96" name="Freeform 636"/>
              <p:cNvSpPr>
                <a:spLocks/>
              </p:cNvSpPr>
              <p:nvPr/>
            </p:nvSpPr>
            <p:spPr bwMode="auto">
              <a:xfrm>
                <a:off x="5411" y="3359"/>
                <a:ext cx="7" cy="32"/>
              </a:xfrm>
              <a:custGeom>
                <a:avLst/>
                <a:gdLst>
                  <a:gd name="T0" fmla="*/ 0 w 7"/>
                  <a:gd name="T1" fmla="*/ 28 h 32"/>
                  <a:gd name="T2" fmla="*/ 1 w 7"/>
                  <a:gd name="T3" fmla="*/ 29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29 h 32"/>
                  <a:gd name="T14" fmla="*/ 7 w 7"/>
                  <a:gd name="T15" fmla="*/ 28 h 32"/>
                  <a:gd name="T16" fmla="*/ 7 w 7"/>
                  <a:gd name="T17" fmla="*/ 27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8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8"/>
                    </a:moveTo>
                    <a:lnTo>
                      <a:pt x="1" y="29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7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97" name="Freeform 637"/>
              <p:cNvSpPr>
                <a:spLocks/>
              </p:cNvSpPr>
              <p:nvPr/>
            </p:nvSpPr>
            <p:spPr bwMode="auto">
              <a:xfrm>
                <a:off x="5411" y="3314"/>
                <a:ext cx="7" cy="32"/>
              </a:xfrm>
              <a:custGeom>
                <a:avLst/>
                <a:gdLst>
                  <a:gd name="T0" fmla="*/ 0 w 7"/>
                  <a:gd name="T1" fmla="*/ 28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8 h 32"/>
                  <a:gd name="T16" fmla="*/ 7 w 7"/>
                  <a:gd name="T17" fmla="*/ 27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8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8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8"/>
                    </a:lnTo>
                    <a:lnTo>
                      <a:pt x="7" y="27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98" name="Freeform 638"/>
              <p:cNvSpPr>
                <a:spLocks/>
              </p:cNvSpPr>
              <p:nvPr/>
            </p:nvSpPr>
            <p:spPr bwMode="auto">
              <a:xfrm>
                <a:off x="5411" y="3269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7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7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99" name="Freeform 639"/>
              <p:cNvSpPr>
                <a:spLocks/>
              </p:cNvSpPr>
              <p:nvPr/>
            </p:nvSpPr>
            <p:spPr bwMode="auto">
              <a:xfrm>
                <a:off x="5411" y="3224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00" name="Freeform 640"/>
              <p:cNvSpPr>
                <a:spLocks/>
              </p:cNvSpPr>
              <p:nvPr/>
            </p:nvSpPr>
            <p:spPr bwMode="auto">
              <a:xfrm>
                <a:off x="5411" y="3179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01" name="Freeform 641"/>
              <p:cNvSpPr>
                <a:spLocks/>
              </p:cNvSpPr>
              <p:nvPr/>
            </p:nvSpPr>
            <p:spPr bwMode="auto">
              <a:xfrm>
                <a:off x="5411" y="3134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02" name="Freeform 642"/>
              <p:cNvSpPr>
                <a:spLocks/>
              </p:cNvSpPr>
              <p:nvPr/>
            </p:nvSpPr>
            <p:spPr bwMode="auto">
              <a:xfrm>
                <a:off x="5411" y="3089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03" name="Freeform 643"/>
              <p:cNvSpPr>
                <a:spLocks/>
              </p:cNvSpPr>
              <p:nvPr/>
            </p:nvSpPr>
            <p:spPr bwMode="auto">
              <a:xfrm>
                <a:off x="5411" y="3044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04" name="Freeform 644"/>
              <p:cNvSpPr>
                <a:spLocks/>
              </p:cNvSpPr>
              <p:nvPr/>
            </p:nvSpPr>
            <p:spPr bwMode="auto">
              <a:xfrm>
                <a:off x="5411" y="2999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05" name="Freeform 645"/>
              <p:cNvSpPr>
                <a:spLocks/>
              </p:cNvSpPr>
              <p:nvPr/>
            </p:nvSpPr>
            <p:spPr bwMode="auto">
              <a:xfrm>
                <a:off x="5411" y="2954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06" name="Freeform 646"/>
              <p:cNvSpPr>
                <a:spLocks/>
              </p:cNvSpPr>
              <p:nvPr/>
            </p:nvSpPr>
            <p:spPr bwMode="auto">
              <a:xfrm>
                <a:off x="5411" y="2909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4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07" name="Freeform 647"/>
              <p:cNvSpPr>
                <a:spLocks/>
              </p:cNvSpPr>
              <p:nvPr/>
            </p:nvSpPr>
            <p:spPr bwMode="auto">
              <a:xfrm>
                <a:off x="5411" y="2864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3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3 h 32"/>
                  <a:gd name="T34" fmla="*/ 0 w 7"/>
                  <a:gd name="T35" fmla="*/ 4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08" name="Freeform 648"/>
              <p:cNvSpPr>
                <a:spLocks/>
              </p:cNvSpPr>
              <p:nvPr/>
            </p:nvSpPr>
            <p:spPr bwMode="auto">
              <a:xfrm>
                <a:off x="5411" y="2819"/>
                <a:ext cx="7" cy="33"/>
              </a:xfrm>
              <a:custGeom>
                <a:avLst/>
                <a:gdLst>
                  <a:gd name="T0" fmla="*/ 0 w 7"/>
                  <a:gd name="T1" fmla="*/ 29 h 33"/>
                  <a:gd name="T2" fmla="*/ 1 w 7"/>
                  <a:gd name="T3" fmla="*/ 30 h 33"/>
                  <a:gd name="T4" fmla="*/ 2 w 7"/>
                  <a:gd name="T5" fmla="*/ 32 h 33"/>
                  <a:gd name="T6" fmla="*/ 4 w 7"/>
                  <a:gd name="T7" fmla="*/ 33 h 33"/>
                  <a:gd name="T8" fmla="*/ 5 w 7"/>
                  <a:gd name="T9" fmla="*/ 33 h 33"/>
                  <a:gd name="T10" fmla="*/ 6 w 7"/>
                  <a:gd name="T11" fmla="*/ 32 h 33"/>
                  <a:gd name="T12" fmla="*/ 7 w 7"/>
                  <a:gd name="T13" fmla="*/ 30 h 33"/>
                  <a:gd name="T14" fmla="*/ 7 w 7"/>
                  <a:gd name="T15" fmla="*/ 29 h 33"/>
                  <a:gd name="T16" fmla="*/ 7 w 7"/>
                  <a:gd name="T17" fmla="*/ 28 h 33"/>
                  <a:gd name="T18" fmla="*/ 7 w 7"/>
                  <a:gd name="T19" fmla="*/ 3 h 33"/>
                  <a:gd name="T20" fmla="*/ 7 w 7"/>
                  <a:gd name="T21" fmla="*/ 2 h 33"/>
                  <a:gd name="T22" fmla="*/ 6 w 7"/>
                  <a:gd name="T23" fmla="*/ 0 h 33"/>
                  <a:gd name="T24" fmla="*/ 5 w 7"/>
                  <a:gd name="T25" fmla="*/ 0 h 33"/>
                  <a:gd name="T26" fmla="*/ 4 w 7"/>
                  <a:gd name="T27" fmla="*/ 0 h 33"/>
                  <a:gd name="T28" fmla="*/ 2 w 7"/>
                  <a:gd name="T29" fmla="*/ 0 h 33"/>
                  <a:gd name="T30" fmla="*/ 1 w 7"/>
                  <a:gd name="T31" fmla="*/ 2 h 33"/>
                  <a:gd name="T32" fmla="*/ 0 w 7"/>
                  <a:gd name="T33" fmla="*/ 3 h 33"/>
                  <a:gd name="T34" fmla="*/ 0 w 7"/>
                  <a:gd name="T35" fmla="*/ 4 h 33"/>
                  <a:gd name="T36" fmla="*/ 0 w 7"/>
                  <a:gd name="T37" fmla="*/ 29 h 3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3"/>
                  <a:gd name="T59" fmla="*/ 7 w 7"/>
                  <a:gd name="T60" fmla="*/ 33 h 3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3">
                    <a:moveTo>
                      <a:pt x="0" y="29"/>
                    </a:moveTo>
                    <a:lnTo>
                      <a:pt x="1" y="30"/>
                    </a:lnTo>
                    <a:lnTo>
                      <a:pt x="2" y="32"/>
                    </a:lnTo>
                    <a:lnTo>
                      <a:pt x="4" y="33"/>
                    </a:lnTo>
                    <a:lnTo>
                      <a:pt x="5" y="33"/>
                    </a:lnTo>
                    <a:lnTo>
                      <a:pt x="6" y="32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09" name="Freeform 649"/>
              <p:cNvSpPr>
                <a:spLocks/>
              </p:cNvSpPr>
              <p:nvPr/>
            </p:nvSpPr>
            <p:spPr bwMode="auto">
              <a:xfrm>
                <a:off x="5411" y="2775"/>
                <a:ext cx="7" cy="32"/>
              </a:xfrm>
              <a:custGeom>
                <a:avLst/>
                <a:gdLst>
                  <a:gd name="T0" fmla="*/ 0 w 7"/>
                  <a:gd name="T1" fmla="*/ 28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8 h 32"/>
                  <a:gd name="T16" fmla="*/ 7 w 7"/>
                  <a:gd name="T17" fmla="*/ 27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8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8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8"/>
                    </a:lnTo>
                    <a:lnTo>
                      <a:pt x="7" y="27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10" name="Freeform 650"/>
              <p:cNvSpPr>
                <a:spLocks/>
              </p:cNvSpPr>
              <p:nvPr/>
            </p:nvSpPr>
            <p:spPr bwMode="auto">
              <a:xfrm>
                <a:off x="5411" y="2730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7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7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11" name="Freeform 651"/>
              <p:cNvSpPr>
                <a:spLocks/>
              </p:cNvSpPr>
              <p:nvPr/>
            </p:nvSpPr>
            <p:spPr bwMode="auto">
              <a:xfrm>
                <a:off x="5411" y="2685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12" name="Freeform 652"/>
              <p:cNvSpPr>
                <a:spLocks/>
              </p:cNvSpPr>
              <p:nvPr/>
            </p:nvSpPr>
            <p:spPr bwMode="auto">
              <a:xfrm>
                <a:off x="5411" y="2640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13" name="Freeform 653"/>
              <p:cNvSpPr>
                <a:spLocks/>
              </p:cNvSpPr>
              <p:nvPr/>
            </p:nvSpPr>
            <p:spPr bwMode="auto">
              <a:xfrm>
                <a:off x="5411" y="2595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14" name="Freeform 654"/>
              <p:cNvSpPr>
                <a:spLocks/>
              </p:cNvSpPr>
              <p:nvPr/>
            </p:nvSpPr>
            <p:spPr bwMode="auto">
              <a:xfrm>
                <a:off x="5411" y="2550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15" name="Freeform 655"/>
              <p:cNvSpPr>
                <a:spLocks/>
              </p:cNvSpPr>
              <p:nvPr/>
            </p:nvSpPr>
            <p:spPr bwMode="auto">
              <a:xfrm>
                <a:off x="5411" y="2505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16" name="Freeform 656"/>
              <p:cNvSpPr>
                <a:spLocks/>
              </p:cNvSpPr>
              <p:nvPr/>
            </p:nvSpPr>
            <p:spPr bwMode="auto">
              <a:xfrm>
                <a:off x="5411" y="2460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17" name="Freeform 657"/>
              <p:cNvSpPr>
                <a:spLocks/>
              </p:cNvSpPr>
              <p:nvPr/>
            </p:nvSpPr>
            <p:spPr bwMode="auto">
              <a:xfrm>
                <a:off x="5411" y="2415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18" name="Freeform 658"/>
              <p:cNvSpPr>
                <a:spLocks/>
              </p:cNvSpPr>
              <p:nvPr/>
            </p:nvSpPr>
            <p:spPr bwMode="auto">
              <a:xfrm>
                <a:off x="5411" y="2370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4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19" name="Freeform 659"/>
              <p:cNvSpPr>
                <a:spLocks/>
              </p:cNvSpPr>
              <p:nvPr/>
            </p:nvSpPr>
            <p:spPr bwMode="auto">
              <a:xfrm>
                <a:off x="5411" y="2325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3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3 h 32"/>
                  <a:gd name="T34" fmla="*/ 0 w 7"/>
                  <a:gd name="T35" fmla="*/ 4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20" name="Freeform 660"/>
              <p:cNvSpPr>
                <a:spLocks/>
              </p:cNvSpPr>
              <p:nvPr/>
            </p:nvSpPr>
            <p:spPr bwMode="auto">
              <a:xfrm>
                <a:off x="5411" y="2280"/>
                <a:ext cx="7" cy="33"/>
              </a:xfrm>
              <a:custGeom>
                <a:avLst/>
                <a:gdLst>
                  <a:gd name="T0" fmla="*/ 0 w 7"/>
                  <a:gd name="T1" fmla="*/ 29 h 33"/>
                  <a:gd name="T2" fmla="*/ 1 w 7"/>
                  <a:gd name="T3" fmla="*/ 30 h 33"/>
                  <a:gd name="T4" fmla="*/ 2 w 7"/>
                  <a:gd name="T5" fmla="*/ 31 h 33"/>
                  <a:gd name="T6" fmla="*/ 4 w 7"/>
                  <a:gd name="T7" fmla="*/ 33 h 33"/>
                  <a:gd name="T8" fmla="*/ 5 w 7"/>
                  <a:gd name="T9" fmla="*/ 33 h 33"/>
                  <a:gd name="T10" fmla="*/ 6 w 7"/>
                  <a:gd name="T11" fmla="*/ 31 h 33"/>
                  <a:gd name="T12" fmla="*/ 7 w 7"/>
                  <a:gd name="T13" fmla="*/ 30 h 33"/>
                  <a:gd name="T14" fmla="*/ 7 w 7"/>
                  <a:gd name="T15" fmla="*/ 29 h 33"/>
                  <a:gd name="T16" fmla="*/ 7 w 7"/>
                  <a:gd name="T17" fmla="*/ 28 h 33"/>
                  <a:gd name="T18" fmla="*/ 7 w 7"/>
                  <a:gd name="T19" fmla="*/ 3 h 33"/>
                  <a:gd name="T20" fmla="*/ 7 w 7"/>
                  <a:gd name="T21" fmla="*/ 2 h 33"/>
                  <a:gd name="T22" fmla="*/ 6 w 7"/>
                  <a:gd name="T23" fmla="*/ 0 h 33"/>
                  <a:gd name="T24" fmla="*/ 5 w 7"/>
                  <a:gd name="T25" fmla="*/ 0 h 33"/>
                  <a:gd name="T26" fmla="*/ 4 w 7"/>
                  <a:gd name="T27" fmla="*/ 0 h 33"/>
                  <a:gd name="T28" fmla="*/ 2 w 7"/>
                  <a:gd name="T29" fmla="*/ 0 h 33"/>
                  <a:gd name="T30" fmla="*/ 1 w 7"/>
                  <a:gd name="T31" fmla="*/ 2 h 33"/>
                  <a:gd name="T32" fmla="*/ 0 w 7"/>
                  <a:gd name="T33" fmla="*/ 3 h 33"/>
                  <a:gd name="T34" fmla="*/ 0 w 7"/>
                  <a:gd name="T35" fmla="*/ 4 h 33"/>
                  <a:gd name="T36" fmla="*/ 0 w 7"/>
                  <a:gd name="T37" fmla="*/ 29 h 3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3"/>
                  <a:gd name="T59" fmla="*/ 7 w 7"/>
                  <a:gd name="T60" fmla="*/ 33 h 3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3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3"/>
                    </a:lnTo>
                    <a:lnTo>
                      <a:pt x="5" y="33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21" name="Freeform 661"/>
              <p:cNvSpPr>
                <a:spLocks/>
              </p:cNvSpPr>
              <p:nvPr/>
            </p:nvSpPr>
            <p:spPr bwMode="auto">
              <a:xfrm>
                <a:off x="5411" y="2236"/>
                <a:ext cx="7" cy="32"/>
              </a:xfrm>
              <a:custGeom>
                <a:avLst/>
                <a:gdLst>
                  <a:gd name="T0" fmla="*/ 0 w 7"/>
                  <a:gd name="T1" fmla="*/ 28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8 h 32"/>
                  <a:gd name="T16" fmla="*/ 7 w 7"/>
                  <a:gd name="T17" fmla="*/ 27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8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8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8"/>
                    </a:lnTo>
                    <a:lnTo>
                      <a:pt x="7" y="27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22" name="Freeform 662"/>
              <p:cNvSpPr>
                <a:spLocks/>
              </p:cNvSpPr>
              <p:nvPr/>
            </p:nvSpPr>
            <p:spPr bwMode="auto">
              <a:xfrm>
                <a:off x="5411" y="2191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7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7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23" name="Freeform 663"/>
              <p:cNvSpPr>
                <a:spLocks/>
              </p:cNvSpPr>
              <p:nvPr/>
            </p:nvSpPr>
            <p:spPr bwMode="auto">
              <a:xfrm>
                <a:off x="5411" y="2146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24" name="Freeform 664"/>
              <p:cNvSpPr>
                <a:spLocks/>
              </p:cNvSpPr>
              <p:nvPr/>
            </p:nvSpPr>
            <p:spPr bwMode="auto">
              <a:xfrm>
                <a:off x="5411" y="2101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25" name="Freeform 665"/>
              <p:cNvSpPr>
                <a:spLocks/>
              </p:cNvSpPr>
              <p:nvPr/>
            </p:nvSpPr>
            <p:spPr bwMode="auto">
              <a:xfrm>
                <a:off x="5411" y="2056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26" name="Freeform 666"/>
              <p:cNvSpPr>
                <a:spLocks/>
              </p:cNvSpPr>
              <p:nvPr/>
            </p:nvSpPr>
            <p:spPr bwMode="auto">
              <a:xfrm>
                <a:off x="5411" y="2011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27" name="Freeform 667"/>
              <p:cNvSpPr>
                <a:spLocks/>
              </p:cNvSpPr>
              <p:nvPr/>
            </p:nvSpPr>
            <p:spPr bwMode="auto">
              <a:xfrm>
                <a:off x="5411" y="1966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28" name="Freeform 668"/>
              <p:cNvSpPr>
                <a:spLocks/>
              </p:cNvSpPr>
              <p:nvPr/>
            </p:nvSpPr>
            <p:spPr bwMode="auto">
              <a:xfrm>
                <a:off x="5411" y="1921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29" name="Freeform 669"/>
              <p:cNvSpPr>
                <a:spLocks/>
              </p:cNvSpPr>
              <p:nvPr/>
            </p:nvSpPr>
            <p:spPr bwMode="auto">
              <a:xfrm>
                <a:off x="5411" y="1876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30" name="Freeform 670"/>
              <p:cNvSpPr>
                <a:spLocks/>
              </p:cNvSpPr>
              <p:nvPr/>
            </p:nvSpPr>
            <p:spPr bwMode="auto">
              <a:xfrm>
                <a:off x="5411" y="1831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4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31" name="Freeform 671"/>
              <p:cNvSpPr>
                <a:spLocks/>
              </p:cNvSpPr>
              <p:nvPr/>
            </p:nvSpPr>
            <p:spPr bwMode="auto">
              <a:xfrm>
                <a:off x="5411" y="1786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3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3 h 32"/>
                  <a:gd name="T34" fmla="*/ 0 w 7"/>
                  <a:gd name="T35" fmla="*/ 4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32" name="Freeform 672"/>
              <p:cNvSpPr>
                <a:spLocks/>
              </p:cNvSpPr>
              <p:nvPr/>
            </p:nvSpPr>
            <p:spPr bwMode="auto">
              <a:xfrm>
                <a:off x="5411" y="1741"/>
                <a:ext cx="7" cy="33"/>
              </a:xfrm>
              <a:custGeom>
                <a:avLst/>
                <a:gdLst>
                  <a:gd name="T0" fmla="*/ 0 w 7"/>
                  <a:gd name="T1" fmla="*/ 29 h 33"/>
                  <a:gd name="T2" fmla="*/ 1 w 7"/>
                  <a:gd name="T3" fmla="*/ 30 h 33"/>
                  <a:gd name="T4" fmla="*/ 2 w 7"/>
                  <a:gd name="T5" fmla="*/ 31 h 33"/>
                  <a:gd name="T6" fmla="*/ 4 w 7"/>
                  <a:gd name="T7" fmla="*/ 33 h 33"/>
                  <a:gd name="T8" fmla="*/ 5 w 7"/>
                  <a:gd name="T9" fmla="*/ 33 h 33"/>
                  <a:gd name="T10" fmla="*/ 6 w 7"/>
                  <a:gd name="T11" fmla="*/ 31 h 33"/>
                  <a:gd name="T12" fmla="*/ 7 w 7"/>
                  <a:gd name="T13" fmla="*/ 30 h 33"/>
                  <a:gd name="T14" fmla="*/ 7 w 7"/>
                  <a:gd name="T15" fmla="*/ 29 h 33"/>
                  <a:gd name="T16" fmla="*/ 7 w 7"/>
                  <a:gd name="T17" fmla="*/ 28 h 33"/>
                  <a:gd name="T18" fmla="*/ 7 w 7"/>
                  <a:gd name="T19" fmla="*/ 3 h 33"/>
                  <a:gd name="T20" fmla="*/ 7 w 7"/>
                  <a:gd name="T21" fmla="*/ 2 h 33"/>
                  <a:gd name="T22" fmla="*/ 6 w 7"/>
                  <a:gd name="T23" fmla="*/ 0 h 33"/>
                  <a:gd name="T24" fmla="*/ 5 w 7"/>
                  <a:gd name="T25" fmla="*/ 0 h 33"/>
                  <a:gd name="T26" fmla="*/ 4 w 7"/>
                  <a:gd name="T27" fmla="*/ 0 h 33"/>
                  <a:gd name="T28" fmla="*/ 2 w 7"/>
                  <a:gd name="T29" fmla="*/ 0 h 33"/>
                  <a:gd name="T30" fmla="*/ 1 w 7"/>
                  <a:gd name="T31" fmla="*/ 2 h 33"/>
                  <a:gd name="T32" fmla="*/ 0 w 7"/>
                  <a:gd name="T33" fmla="*/ 3 h 33"/>
                  <a:gd name="T34" fmla="*/ 0 w 7"/>
                  <a:gd name="T35" fmla="*/ 4 h 33"/>
                  <a:gd name="T36" fmla="*/ 0 w 7"/>
                  <a:gd name="T37" fmla="*/ 29 h 3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3"/>
                  <a:gd name="T59" fmla="*/ 7 w 7"/>
                  <a:gd name="T60" fmla="*/ 33 h 3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3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3"/>
                    </a:lnTo>
                    <a:lnTo>
                      <a:pt x="5" y="33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33" name="Freeform 673"/>
              <p:cNvSpPr>
                <a:spLocks/>
              </p:cNvSpPr>
              <p:nvPr/>
            </p:nvSpPr>
            <p:spPr bwMode="auto">
              <a:xfrm>
                <a:off x="5411" y="1697"/>
                <a:ext cx="7" cy="32"/>
              </a:xfrm>
              <a:custGeom>
                <a:avLst/>
                <a:gdLst>
                  <a:gd name="T0" fmla="*/ 0 w 7"/>
                  <a:gd name="T1" fmla="*/ 28 h 32"/>
                  <a:gd name="T2" fmla="*/ 1 w 7"/>
                  <a:gd name="T3" fmla="*/ 29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29 h 32"/>
                  <a:gd name="T14" fmla="*/ 7 w 7"/>
                  <a:gd name="T15" fmla="*/ 28 h 32"/>
                  <a:gd name="T16" fmla="*/ 7 w 7"/>
                  <a:gd name="T17" fmla="*/ 27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8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8"/>
                    </a:moveTo>
                    <a:lnTo>
                      <a:pt x="1" y="29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7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34" name="Freeform 674"/>
              <p:cNvSpPr>
                <a:spLocks/>
              </p:cNvSpPr>
              <p:nvPr/>
            </p:nvSpPr>
            <p:spPr bwMode="auto">
              <a:xfrm>
                <a:off x="5411" y="1652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7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7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35" name="Freeform 675"/>
              <p:cNvSpPr>
                <a:spLocks/>
              </p:cNvSpPr>
              <p:nvPr/>
            </p:nvSpPr>
            <p:spPr bwMode="auto">
              <a:xfrm>
                <a:off x="5411" y="1607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36" name="Freeform 676"/>
              <p:cNvSpPr>
                <a:spLocks/>
              </p:cNvSpPr>
              <p:nvPr/>
            </p:nvSpPr>
            <p:spPr bwMode="auto">
              <a:xfrm>
                <a:off x="5411" y="1562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37" name="Freeform 677"/>
              <p:cNvSpPr>
                <a:spLocks/>
              </p:cNvSpPr>
              <p:nvPr/>
            </p:nvSpPr>
            <p:spPr bwMode="auto">
              <a:xfrm>
                <a:off x="5411" y="1517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38" name="Freeform 678"/>
              <p:cNvSpPr>
                <a:spLocks/>
              </p:cNvSpPr>
              <p:nvPr/>
            </p:nvSpPr>
            <p:spPr bwMode="auto">
              <a:xfrm>
                <a:off x="5411" y="1472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39" name="Freeform 679"/>
              <p:cNvSpPr>
                <a:spLocks/>
              </p:cNvSpPr>
              <p:nvPr/>
            </p:nvSpPr>
            <p:spPr bwMode="auto">
              <a:xfrm>
                <a:off x="5411" y="1427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40" name="Freeform 680"/>
              <p:cNvSpPr>
                <a:spLocks/>
              </p:cNvSpPr>
              <p:nvPr/>
            </p:nvSpPr>
            <p:spPr bwMode="auto">
              <a:xfrm>
                <a:off x="5411" y="1382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41" name="Freeform 681"/>
              <p:cNvSpPr>
                <a:spLocks/>
              </p:cNvSpPr>
              <p:nvPr/>
            </p:nvSpPr>
            <p:spPr bwMode="auto">
              <a:xfrm>
                <a:off x="5411" y="1337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42" name="Freeform 682"/>
              <p:cNvSpPr>
                <a:spLocks/>
              </p:cNvSpPr>
              <p:nvPr/>
            </p:nvSpPr>
            <p:spPr bwMode="auto">
              <a:xfrm>
                <a:off x="5411" y="1292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2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2 h 32"/>
                  <a:gd name="T34" fmla="*/ 0 w 7"/>
                  <a:gd name="T35" fmla="*/ 3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43" name="Freeform 683"/>
              <p:cNvSpPr>
                <a:spLocks/>
              </p:cNvSpPr>
              <p:nvPr/>
            </p:nvSpPr>
            <p:spPr bwMode="auto">
              <a:xfrm>
                <a:off x="5411" y="1247"/>
                <a:ext cx="7" cy="32"/>
              </a:xfrm>
              <a:custGeom>
                <a:avLst/>
                <a:gdLst>
                  <a:gd name="T0" fmla="*/ 0 w 7"/>
                  <a:gd name="T1" fmla="*/ 29 h 32"/>
                  <a:gd name="T2" fmla="*/ 1 w 7"/>
                  <a:gd name="T3" fmla="*/ 30 h 32"/>
                  <a:gd name="T4" fmla="*/ 2 w 7"/>
                  <a:gd name="T5" fmla="*/ 31 h 32"/>
                  <a:gd name="T6" fmla="*/ 4 w 7"/>
                  <a:gd name="T7" fmla="*/ 32 h 32"/>
                  <a:gd name="T8" fmla="*/ 5 w 7"/>
                  <a:gd name="T9" fmla="*/ 32 h 32"/>
                  <a:gd name="T10" fmla="*/ 6 w 7"/>
                  <a:gd name="T11" fmla="*/ 31 h 32"/>
                  <a:gd name="T12" fmla="*/ 7 w 7"/>
                  <a:gd name="T13" fmla="*/ 30 h 32"/>
                  <a:gd name="T14" fmla="*/ 7 w 7"/>
                  <a:gd name="T15" fmla="*/ 29 h 32"/>
                  <a:gd name="T16" fmla="*/ 7 w 7"/>
                  <a:gd name="T17" fmla="*/ 28 h 32"/>
                  <a:gd name="T18" fmla="*/ 7 w 7"/>
                  <a:gd name="T19" fmla="*/ 3 h 32"/>
                  <a:gd name="T20" fmla="*/ 7 w 7"/>
                  <a:gd name="T21" fmla="*/ 1 h 32"/>
                  <a:gd name="T22" fmla="*/ 6 w 7"/>
                  <a:gd name="T23" fmla="*/ 0 h 32"/>
                  <a:gd name="T24" fmla="*/ 5 w 7"/>
                  <a:gd name="T25" fmla="*/ 0 h 32"/>
                  <a:gd name="T26" fmla="*/ 4 w 7"/>
                  <a:gd name="T27" fmla="*/ 0 h 32"/>
                  <a:gd name="T28" fmla="*/ 2 w 7"/>
                  <a:gd name="T29" fmla="*/ 0 h 32"/>
                  <a:gd name="T30" fmla="*/ 1 w 7"/>
                  <a:gd name="T31" fmla="*/ 1 h 32"/>
                  <a:gd name="T32" fmla="*/ 0 w 7"/>
                  <a:gd name="T33" fmla="*/ 3 h 32"/>
                  <a:gd name="T34" fmla="*/ 0 w 7"/>
                  <a:gd name="T35" fmla="*/ 4 h 32"/>
                  <a:gd name="T36" fmla="*/ 0 w 7"/>
                  <a:gd name="T37" fmla="*/ 29 h 3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"/>
                  <a:gd name="T58" fmla="*/ 0 h 32"/>
                  <a:gd name="T59" fmla="*/ 7 w 7"/>
                  <a:gd name="T60" fmla="*/ 32 h 3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" h="32">
                    <a:moveTo>
                      <a:pt x="0" y="29"/>
                    </a:moveTo>
                    <a:lnTo>
                      <a:pt x="1" y="30"/>
                    </a:lnTo>
                    <a:lnTo>
                      <a:pt x="2" y="31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7" y="30"/>
                    </a:lnTo>
                    <a:lnTo>
                      <a:pt x="7" y="29"/>
                    </a:lnTo>
                    <a:lnTo>
                      <a:pt x="7" y="28"/>
                    </a:ln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44" name="Freeform 684"/>
              <p:cNvSpPr>
                <a:spLocks/>
              </p:cNvSpPr>
              <p:nvPr/>
            </p:nvSpPr>
            <p:spPr bwMode="auto">
              <a:xfrm>
                <a:off x="5410" y="1202"/>
                <a:ext cx="8" cy="33"/>
              </a:xfrm>
              <a:custGeom>
                <a:avLst/>
                <a:gdLst>
                  <a:gd name="T0" fmla="*/ 1 w 8"/>
                  <a:gd name="T1" fmla="*/ 29 h 33"/>
                  <a:gd name="T2" fmla="*/ 2 w 8"/>
                  <a:gd name="T3" fmla="*/ 30 h 33"/>
                  <a:gd name="T4" fmla="*/ 3 w 8"/>
                  <a:gd name="T5" fmla="*/ 31 h 33"/>
                  <a:gd name="T6" fmla="*/ 5 w 8"/>
                  <a:gd name="T7" fmla="*/ 33 h 33"/>
                  <a:gd name="T8" fmla="*/ 6 w 8"/>
                  <a:gd name="T9" fmla="*/ 33 h 33"/>
                  <a:gd name="T10" fmla="*/ 7 w 8"/>
                  <a:gd name="T11" fmla="*/ 31 h 33"/>
                  <a:gd name="T12" fmla="*/ 8 w 8"/>
                  <a:gd name="T13" fmla="*/ 30 h 33"/>
                  <a:gd name="T14" fmla="*/ 8 w 8"/>
                  <a:gd name="T15" fmla="*/ 29 h 33"/>
                  <a:gd name="T16" fmla="*/ 8 w 8"/>
                  <a:gd name="T17" fmla="*/ 28 h 33"/>
                  <a:gd name="T18" fmla="*/ 8 w 8"/>
                  <a:gd name="T19" fmla="*/ 22 h 33"/>
                  <a:gd name="T20" fmla="*/ 7 w 8"/>
                  <a:gd name="T21" fmla="*/ 8 h 33"/>
                  <a:gd name="T22" fmla="*/ 7 w 8"/>
                  <a:gd name="T23" fmla="*/ 3 h 33"/>
                  <a:gd name="T24" fmla="*/ 6 w 8"/>
                  <a:gd name="T25" fmla="*/ 2 h 33"/>
                  <a:gd name="T26" fmla="*/ 5 w 8"/>
                  <a:gd name="T27" fmla="*/ 0 h 33"/>
                  <a:gd name="T28" fmla="*/ 3 w 8"/>
                  <a:gd name="T29" fmla="*/ 0 h 33"/>
                  <a:gd name="T30" fmla="*/ 2 w 8"/>
                  <a:gd name="T31" fmla="*/ 0 h 33"/>
                  <a:gd name="T32" fmla="*/ 1 w 8"/>
                  <a:gd name="T33" fmla="*/ 0 h 33"/>
                  <a:gd name="T34" fmla="*/ 0 w 8"/>
                  <a:gd name="T35" fmla="*/ 2 h 33"/>
                  <a:gd name="T36" fmla="*/ 0 w 8"/>
                  <a:gd name="T37" fmla="*/ 3 h 33"/>
                  <a:gd name="T38" fmla="*/ 0 w 8"/>
                  <a:gd name="T39" fmla="*/ 4 h 33"/>
                  <a:gd name="T40" fmla="*/ 0 w 8"/>
                  <a:gd name="T41" fmla="*/ 9 h 33"/>
                  <a:gd name="T42" fmla="*/ 1 w 8"/>
                  <a:gd name="T43" fmla="*/ 23 h 33"/>
                  <a:gd name="T44" fmla="*/ 1 w 8"/>
                  <a:gd name="T45" fmla="*/ 29 h 3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8"/>
                  <a:gd name="T70" fmla="*/ 0 h 33"/>
                  <a:gd name="T71" fmla="*/ 8 w 8"/>
                  <a:gd name="T72" fmla="*/ 33 h 33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8" h="33">
                    <a:moveTo>
                      <a:pt x="1" y="29"/>
                    </a:moveTo>
                    <a:lnTo>
                      <a:pt x="2" y="30"/>
                    </a:lnTo>
                    <a:lnTo>
                      <a:pt x="3" y="31"/>
                    </a:lnTo>
                    <a:lnTo>
                      <a:pt x="5" y="33"/>
                    </a:lnTo>
                    <a:lnTo>
                      <a:pt x="6" y="33"/>
                    </a:lnTo>
                    <a:lnTo>
                      <a:pt x="7" y="31"/>
                    </a:lnTo>
                    <a:lnTo>
                      <a:pt x="8" y="30"/>
                    </a:lnTo>
                    <a:lnTo>
                      <a:pt x="8" y="29"/>
                    </a:lnTo>
                    <a:lnTo>
                      <a:pt x="8" y="28"/>
                    </a:lnTo>
                    <a:lnTo>
                      <a:pt x="8" y="22"/>
                    </a:lnTo>
                    <a:lnTo>
                      <a:pt x="7" y="8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9"/>
                    </a:lnTo>
                    <a:lnTo>
                      <a:pt x="1" y="23"/>
                    </a:lnTo>
                    <a:lnTo>
                      <a:pt x="1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45" name="Freeform 685"/>
              <p:cNvSpPr>
                <a:spLocks/>
              </p:cNvSpPr>
              <p:nvPr/>
            </p:nvSpPr>
            <p:spPr bwMode="auto">
              <a:xfrm>
                <a:off x="5396" y="1160"/>
                <a:ext cx="16" cy="30"/>
              </a:xfrm>
              <a:custGeom>
                <a:avLst/>
                <a:gdLst>
                  <a:gd name="T0" fmla="*/ 10 w 16"/>
                  <a:gd name="T1" fmla="*/ 27 h 30"/>
                  <a:gd name="T2" fmla="*/ 10 w 16"/>
                  <a:gd name="T3" fmla="*/ 29 h 30"/>
                  <a:gd name="T4" fmla="*/ 11 w 16"/>
                  <a:gd name="T5" fmla="*/ 30 h 30"/>
                  <a:gd name="T6" fmla="*/ 12 w 16"/>
                  <a:gd name="T7" fmla="*/ 30 h 30"/>
                  <a:gd name="T8" fmla="*/ 13 w 16"/>
                  <a:gd name="T9" fmla="*/ 30 h 30"/>
                  <a:gd name="T10" fmla="*/ 14 w 16"/>
                  <a:gd name="T11" fmla="*/ 30 h 30"/>
                  <a:gd name="T12" fmla="*/ 15 w 16"/>
                  <a:gd name="T13" fmla="*/ 29 h 30"/>
                  <a:gd name="T14" fmla="*/ 16 w 16"/>
                  <a:gd name="T15" fmla="*/ 27 h 30"/>
                  <a:gd name="T16" fmla="*/ 16 w 16"/>
                  <a:gd name="T17" fmla="*/ 26 h 30"/>
                  <a:gd name="T18" fmla="*/ 15 w 16"/>
                  <a:gd name="T19" fmla="*/ 23 h 30"/>
                  <a:gd name="T20" fmla="*/ 11 w 16"/>
                  <a:gd name="T21" fmla="*/ 11 h 30"/>
                  <a:gd name="T22" fmla="*/ 6 w 16"/>
                  <a:gd name="T23" fmla="*/ 2 h 30"/>
                  <a:gd name="T24" fmla="*/ 6 w 16"/>
                  <a:gd name="T25" fmla="*/ 1 h 30"/>
                  <a:gd name="T26" fmla="*/ 5 w 16"/>
                  <a:gd name="T27" fmla="*/ 0 h 30"/>
                  <a:gd name="T28" fmla="*/ 4 w 16"/>
                  <a:gd name="T29" fmla="*/ 0 h 30"/>
                  <a:gd name="T30" fmla="*/ 3 w 16"/>
                  <a:gd name="T31" fmla="*/ 0 h 30"/>
                  <a:gd name="T32" fmla="*/ 2 w 16"/>
                  <a:gd name="T33" fmla="*/ 0 h 30"/>
                  <a:gd name="T34" fmla="*/ 1 w 16"/>
                  <a:gd name="T35" fmla="*/ 1 h 30"/>
                  <a:gd name="T36" fmla="*/ 0 w 16"/>
                  <a:gd name="T37" fmla="*/ 2 h 30"/>
                  <a:gd name="T38" fmla="*/ 0 w 16"/>
                  <a:gd name="T39" fmla="*/ 3 h 30"/>
                  <a:gd name="T40" fmla="*/ 4 w 16"/>
                  <a:gd name="T41" fmla="*/ 13 h 30"/>
                  <a:gd name="T42" fmla="*/ 9 w 16"/>
                  <a:gd name="T43" fmla="*/ 24 h 30"/>
                  <a:gd name="T44" fmla="*/ 10 w 16"/>
                  <a:gd name="T45" fmla="*/ 27 h 3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"/>
                  <a:gd name="T70" fmla="*/ 0 h 30"/>
                  <a:gd name="T71" fmla="*/ 16 w 16"/>
                  <a:gd name="T72" fmla="*/ 30 h 3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" h="30">
                    <a:moveTo>
                      <a:pt x="10" y="27"/>
                    </a:moveTo>
                    <a:lnTo>
                      <a:pt x="10" y="29"/>
                    </a:lnTo>
                    <a:lnTo>
                      <a:pt x="11" y="30"/>
                    </a:lnTo>
                    <a:lnTo>
                      <a:pt x="12" y="30"/>
                    </a:lnTo>
                    <a:lnTo>
                      <a:pt x="13" y="30"/>
                    </a:lnTo>
                    <a:lnTo>
                      <a:pt x="14" y="30"/>
                    </a:lnTo>
                    <a:lnTo>
                      <a:pt x="15" y="29"/>
                    </a:lnTo>
                    <a:lnTo>
                      <a:pt x="16" y="27"/>
                    </a:lnTo>
                    <a:lnTo>
                      <a:pt x="16" y="26"/>
                    </a:lnTo>
                    <a:lnTo>
                      <a:pt x="15" y="23"/>
                    </a:lnTo>
                    <a:lnTo>
                      <a:pt x="11" y="11"/>
                    </a:lnTo>
                    <a:lnTo>
                      <a:pt x="6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4" y="13"/>
                    </a:lnTo>
                    <a:lnTo>
                      <a:pt x="9" y="24"/>
                    </a:lnTo>
                    <a:lnTo>
                      <a:pt x="10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46" name="Freeform 686"/>
              <p:cNvSpPr>
                <a:spLocks/>
              </p:cNvSpPr>
              <p:nvPr/>
            </p:nvSpPr>
            <p:spPr bwMode="auto">
              <a:xfrm>
                <a:off x="5368" y="1124"/>
                <a:ext cx="24" cy="26"/>
              </a:xfrm>
              <a:custGeom>
                <a:avLst/>
                <a:gdLst>
                  <a:gd name="T0" fmla="*/ 18 w 24"/>
                  <a:gd name="T1" fmla="*/ 24 h 26"/>
                  <a:gd name="T2" fmla="*/ 19 w 24"/>
                  <a:gd name="T3" fmla="*/ 25 h 26"/>
                  <a:gd name="T4" fmla="*/ 20 w 24"/>
                  <a:gd name="T5" fmla="*/ 26 h 26"/>
                  <a:gd name="T6" fmla="*/ 21 w 24"/>
                  <a:gd name="T7" fmla="*/ 26 h 26"/>
                  <a:gd name="T8" fmla="*/ 22 w 24"/>
                  <a:gd name="T9" fmla="*/ 25 h 26"/>
                  <a:gd name="T10" fmla="*/ 23 w 24"/>
                  <a:gd name="T11" fmla="*/ 24 h 26"/>
                  <a:gd name="T12" fmla="*/ 24 w 24"/>
                  <a:gd name="T13" fmla="*/ 23 h 26"/>
                  <a:gd name="T14" fmla="*/ 24 w 24"/>
                  <a:gd name="T15" fmla="*/ 22 h 26"/>
                  <a:gd name="T16" fmla="*/ 23 w 24"/>
                  <a:gd name="T17" fmla="*/ 21 h 26"/>
                  <a:gd name="T18" fmla="*/ 9 w 24"/>
                  <a:gd name="T19" fmla="*/ 4 h 26"/>
                  <a:gd name="T20" fmla="*/ 8 w 24"/>
                  <a:gd name="T21" fmla="*/ 3 h 26"/>
                  <a:gd name="T22" fmla="*/ 4 w 24"/>
                  <a:gd name="T23" fmla="*/ 0 h 26"/>
                  <a:gd name="T24" fmla="*/ 3 w 24"/>
                  <a:gd name="T25" fmla="*/ 0 h 26"/>
                  <a:gd name="T26" fmla="*/ 2 w 24"/>
                  <a:gd name="T27" fmla="*/ 0 h 26"/>
                  <a:gd name="T28" fmla="*/ 1 w 24"/>
                  <a:gd name="T29" fmla="*/ 0 h 26"/>
                  <a:gd name="T30" fmla="*/ 0 w 24"/>
                  <a:gd name="T31" fmla="*/ 1 h 26"/>
                  <a:gd name="T32" fmla="*/ 0 w 24"/>
                  <a:gd name="T33" fmla="*/ 3 h 26"/>
                  <a:gd name="T34" fmla="*/ 0 w 24"/>
                  <a:gd name="T35" fmla="*/ 4 h 26"/>
                  <a:gd name="T36" fmla="*/ 0 w 24"/>
                  <a:gd name="T37" fmla="*/ 5 h 26"/>
                  <a:gd name="T38" fmla="*/ 1 w 24"/>
                  <a:gd name="T39" fmla="*/ 6 h 26"/>
                  <a:gd name="T40" fmla="*/ 4 w 24"/>
                  <a:gd name="T41" fmla="*/ 8 h 26"/>
                  <a:gd name="T42" fmla="*/ 5 w 24"/>
                  <a:gd name="T43" fmla="*/ 6 h 26"/>
                  <a:gd name="T44" fmla="*/ 3 w 24"/>
                  <a:gd name="T45" fmla="*/ 7 h 26"/>
                  <a:gd name="T46" fmla="*/ 18 w 24"/>
                  <a:gd name="T47" fmla="*/ 24 h 2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4"/>
                  <a:gd name="T73" fmla="*/ 0 h 26"/>
                  <a:gd name="T74" fmla="*/ 24 w 24"/>
                  <a:gd name="T75" fmla="*/ 26 h 2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4" h="26">
                    <a:moveTo>
                      <a:pt x="18" y="24"/>
                    </a:moveTo>
                    <a:lnTo>
                      <a:pt x="19" y="25"/>
                    </a:lnTo>
                    <a:lnTo>
                      <a:pt x="20" y="26"/>
                    </a:lnTo>
                    <a:lnTo>
                      <a:pt x="21" y="26"/>
                    </a:lnTo>
                    <a:lnTo>
                      <a:pt x="22" y="25"/>
                    </a:lnTo>
                    <a:lnTo>
                      <a:pt x="23" y="24"/>
                    </a:lnTo>
                    <a:lnTo>
                      <a:pt x="24" y="23"/>
                    </a:lnTo>
                    <a:lnTo>
                      <a:pt x="24" y="22"/>
                    </a:lnTo>
                    <a:lnTo>
                      <a:pt x="23" y="21"/>
                    </a:lnTo>
                    <a:lnTo>
                      <a:pt x="9" y="4"/>
                    </a:lnTo>
                    <a:lnTo>
                      <a:pt x="8" y="3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4" y="8"/>
                    </a:lnTo>
                    <a:lnTo>
                      <a:pt x="5" y="6"/>
                    </a:lnTo>
                    <a:lnTo>
                      <a:pt x="3" y="7"/>
                    </a:lnTo>
                    <a:lnTo>
                      <a:pt x="18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47" name="Freeform 687"/>
              <p:cNvSpPr>
                <a:spLocks/>
              </p:cNvSpPr>
              <p:nvPr/>
            </p:nvSpPr>
            <p:spPr bwMode="auto">
              <a:xfrm>
                <a:off x="5329" y="1099"/>
                <a:ext cx="30" cy="19"/>
              </a:xfrm>
              <a:custGeom>
                <a:avLst/>
                <a:gdLst>
                  <a:gd name="T0" fmla="*/ 24 w 30"/>
                  <a:gd name="T1" fmla="*/ 19 h 19"/>
                  <a:gd name="T2" fmla="*/ 25 w 30"/>
                  <a:gd name="T3" fmla="*/ 19 h 19"/>
                  <a:gd name="T4" fmla="*/ 26 w 30"/>
                  <a:gd name="T5" fmla="*/ 19 h 19"/>
                  <a:gd name="T6" fmla="*/ 28 w 30"/>
                  <a:gd name="T7" fmla="*/ 19 h 19"/>
                  <a:gd name="T8" fmla="*/ 29 w 30"/>
                  <a:gd name="T9" fmla="*/ 18 h 19"/>
                  <a:gd name="T10" fmla="*/ 30 w 30"/>
                  <a:gd name="T11" fmla="*/ 17 h 19"/>
                  <a:gd name="T12" fmla="*/ 30 w 30"/>
                  <a:gd name="T13" fmla="*/ 16 h 19"/>
                  <a:gd name="T14" fmla="*/ 29 w 30"/>
                  <a:gd name="T15" fmla="*/ 15 h 19"/>
                  <a:gd name="T16" fmla="*/ 28 w 30"/>
                  <a:gd name="T17" fmla="*/ 14 h 19"/>
                  <a:gd name="T18" fmla="*/ 25 w 30"/>
                  <a:gd name="T19" fmla="*/ 11 h 19"/>
                  <a:gd name="T20" fmla="*/ 14 w 30"/>
                  <a:gd name="T21" fmla="*/ 5 h 19"/>
                  <a:gd name="T22" fmla="*/ 13 w 30"/>
                  <a:gd name="T23" fmla="*/ 4 h 19"/>
                  <a:gd name="T24" fmla="*/ 4 w 30"/>
                  <a:gd name="T25" fmla="*/ 0 h 19"/>
                  <a:gd name="T26" fmla="*/ 3 w 30"/>
                  <a:gd name="T27" fmla="*/ 0 h 19"/>
                  <a:gd name="T28" fmla="*/ 2 w 30"/>
                  <a:gd name="T29" fmla="*/ 1 h 19"/>
                  <a:gd name="T30" fmla="*/ 1 w 30"/>
                  <a:gd name="T31" fmla="*/ 2 h 19"/>
                  <a:gd name="T32" fmla="*/ 0 w 30"/>
                  <a:gd name="T33" fmla="*/ 3 h 19"/>
                  <a:gd name="T34" fmla="*/ 0 w 30"/>
                  <a:gd name="T35" fmla="*/ 4 h 19"/>
                  <a:gd name="T36" fmla="*/ 1 w 30"/>
                  <a:gd name="T37" fmla="*/ 5 h 19"/>
                  <a:gd name="T38" fmla="*/ 2 w 30"/>
                  <a:gd name="T39" fmla="*/ 6 h 19"/>
                  <a:gd name="T40" fmla="*/ 3 w 30"/>
                  <a:gd name="T41" fmla="*/ 6 h 19"/>
                  <a:gd name="T42" fmla="*/ 12 w 30"/>
                  <a:gd name="T43" fmla="*/ 10 h 19"/>
                  <a:gd name="T44" fmla="*/ 13 w 30"/>
                  <a:gd name="T45" fmla="*/ 7 h 19"/>
                  <a:gd name="T46" fmla="*/ 11 w 30"/>
                  <a:gd name="T47" fmla="*/ 10 h 19"/>
                  <a:gd name="T48" fmla="*/ 22 w 30"/>
                  <a:gd name="T49" fmla="*/ 17 h 19"/>
                  <a:gd name="T50" fmla="*/ 24 w 30"/>
                  <a:gd name="T51" fmla="*/ 19 h 1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0"/>
                  <a:gd name="T79" fmla="*/ 0 h 19"/>
                  <a:gd name="T80" fmla="*/ 30 w 30"/>
                  <a:gd name="T81" fmla="*/ 19 h 19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0" h="19">
                    <a:moveTo>
                      <a:pt x="24" y="19"/>
                    </a:moveTo>
                    <a:lnTo>
                      <a:pt x="25" y="19"/>
                    </a:lnTo>
                    <a:lnTo>
                      <a:pt x="26" y="19"/>
                    </a:lnTo>
                    <a:lnTo>
                      <a:pt x="28" y="19"/>
                    </a:lnTo>
                    <a:lnTo>
                      <a:pt x="29" y="18"/>
                    </a:lnTo>
                    <a:lnTo>
                      <a:pt x="30" y="17"/>
                    </a:lnTo>
                    <a:lnTo>
                      <a:pt x="30" y="16"/>
                    </a:lnTo>
                    <a:lnTo>
                      <a:pt x="29" y="15"/>
                    </a:lnTo>
                    <a:lnTo>
                      <a:pt x="28" y="14"/>
                    </a:lnTo>
                    <a:lnTo>
                      <a:pt x="25" y="11"/>
                    </a:lnTo>
                    <a:lnTo>
                      <a:pt x="14" y="5"/>
                    </a:lnTo>
                    <a:lnTo>
                      <a:pt x="13" y="4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12" y="10"/>
                    </a:lnTo>
                    <a:lnTo>
                      <a:pt x="13" y="7"/>
                    </a:lnTo>
                    <a:lnTo>
                      <a:pt x="11" y="10"/>
                    </a:lnTo>
                    <a:lnTo>
                      <a:pt x="22" y="17"/>
                    </a:lnTo>
                    <a:lnTo>
                      <a:pt x="24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48" name="Freeform 688"/>
              <p:cNvSpPr>
                <a:spLocks/>
              </p:cNvSpPr>
              <p:nvPr/>
            </p:nvSpPr>
            <p:spPr bwMode="auto">
              <a:xfrm>
                <a:off x="5284" y="1088"/>
                <a:ext cx="32" cy="11"/>
              </a:xfrm>
              <a:custGeom>
                <a:avLst/>
                <a:gdLst>
                  <a:gd name="T0" fmla="*/ 29 w 32"/>
                  <a:gd name="T1" fmla="*/ 11 h 11"/>
                  <a:gd name="T2" fmla="*/ 30 w 32"/>
                  <a:gd name="T3" fmla="*/ 11 h 11"/>
                  <a:gd name="T4" fmla="*/ 31 w 32"/>
                  <a:gd name="T5" fmla="*/ 10 h 11"/>
                  <a:gd name="T6" fmla="*/ 32 w 32"/>
                  <a:gd name="T7" fmla="*/ 9 h 11"/>
                  <a:gd name="T8" fmla="*/ 32 w 32"/>
                  <a:gd name="T9" fmla="*/ 8 h 11"/>
                  <a:gd name="T10" fmla="*/ 32 w 32"/>
                  <a:gd name="T11" fmla="*/ 6 h 11"/>
                  <a:gd name="T12" fmla="*/ 32 w 32"/>
                  <a:gd name="T13" fmla="*/ 5 h 11"/>
                  <a:gd name="T14" fmla="*/ 31 w 32"/>
                  <a:gd name="T15" fmla="*/ 4 h 11"/>
                  <a:gd name="T16" fmla="*/ 30 w 32"/>
                  <a:gd name="T17" fmla="*/ 4 h 11"/>
                  <a:gd name="T18" fmla="*/ 20 w 32"/>
                  <a:gd name="T19" fmla="*/ 2 h 11"/>
                  <a:gd name="T20" fmla="*/ 6 w 32"/>
                  <a:gd name="T21" fmla="*/ 0 h 11"/>
                  <a:gd name="T22" fmla="*/ 5 w 32"/>
                  <a:gd name="T23" fmla="*/ 0 h 11"/>
                  <a:gd name="T24" fmla="*/ 2 w 32"/>
                  <a:gd name="T25" fmla="*/ 0 h 11"/>
                  <a:gd name="T26" fmla="*/ 1 w 32"/>
                  <a:gd name="T27" fmla="*/ 0 h 11"/>
                  <a:gd name="T28" fmla="*/ 0 w 32"/>
                  <a:gd name="T29" fmla="*/ 1 h 11"/>
                  <a:gd name="T30" fmla="*/ 0 w 32"/>
                  <a:gd name="T31" fmla="*/ 2 h 11"/>
                  <a:gd name="T32" fmla="*/ 0 w 32"/>
                  <a:gd name="T33" fmla="*/ 3 h 11"/>
                  <a:gd name="T34" fmla="*/ 0 w 32"/>
                  <a:gd name="T35" fmla="*/ 4 h 11"/>
                  <a:gd name="T36" fmla="*/ 1 w 32"/>
                  <a:gd name="T37" fmla="*/ 5 h 11"/>
                  <a:gd name="T38" fmla="*/ 2 w 32"/>
                  <a:gd name="T39" fmla="*/ 6 h 11"/>
                  <a:gd name="T40" fmla="*/ 3 w 32"/>
                  <a:gd name="T41" fmla="*/ 6 h 11"/>
                  <a:gd name="T42" fmla="*/ 6 w 32"/>
                  <a:gd name="T43" fmla="*/ 6 h 11"/>
                  <a:gd name="T44" fmla="*/ 6 w 32"/>
                  <a:gd name="T45" fmla="*/ 3 h 11"/>
                  <a:gd name="T46" fmla="*/ 5 w 32"/>
                  <a:gd name="T47" fmla="*/ 6 h 11"/>
                  <a:gd name="T48" fmla="*/ 19 w 32"/>
                  <a:gd name="T49" fmla="*/ 9 h 11"/>
                  <a:gd name="T50" fmla="*/ 29 w 32"/>
                  <a:gd name="T51" fmla="*/ 11 h 1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2"/>
                  <a:gd name="T79" fmla="*/ 0 h 11"/>
                  <a:gd name="T80" fmla="*/ 32 w 32"/>
                  <a:gd name="T81" fmla="*/ 11 h 11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2" h="11">
                    <a:moveTo>
                      <a:pt x="29" y="11"/>
                    </a:moveTo>
                    <a:lnTo>
                      <a:pt x="30" y="11"/>
                    </a:lnTo>
                    <a:lnTo>
                      <a:pt x="31" y="10"/>
                    </a:lnTo>
                    <a:lnTo>
                      <a:pt x="32" y="9"/>
                    </a:lnTo>
                    <a:lnTo>
                      <a:pt x="32" y="8"/>
                    </a:lnTo>
                    <a:lnTo>
                      <a:pt x="32" y="6"/>
                    </a:lnTo>
                    <a:lnTo>
                      <a:pt x="32" y="5"/>
                    </a:lnTo>
                    <a:lnTo>
                      <a:pt x="31" y="4"/>
                    </a:lnTo>
                    <a:lnTo>
                      <a:pt x="30" y="4"/>
                    </a:lnTo>
                    <a:lnTo>
                      <a:pt x="20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6" y="6"/>
                    </a:lnTo>
                    <a:lnTo>
                      <a:pt x="6" y="3"/>
                    </a:lnTo>
                    <a:lnTo>
                      <a:pt x="5" y="6"/>
                    </a:lnTo>
                    <a:lnTo>
                      <a:pt x="19" y="9"/>
                    </a:lnTo>
                    <a:lnTo>
                      <a:pt x="29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49" name="Freeform 689"/>
              <p:cNvSpPr>
                <a:spLocks/>
              </p:cNvSpPr>
              <p:nvPr/>
            </p:nvSpPr>
            <p:spPr bwMode="auto">
              <a:xfrm>
                <a:off x="5237" y="1087"/>
                <a:ext cx="34" cy="6"/>
              </a:xfrm>
              <a:custGeom>
                <a:avLst/>
                <a:gdLst>
                  <a:gd name="T0" fmla="*/ 30 w 34"/>
                  <a:gd name="T1" fmla="*/ 6 h 6"/>
                  <a:gd name="T2" fmla="*/ 31 w 34"/>
                  <a:gd name="T3" fmla="*/ 6 h 6"/>
                  <a:gd name="T4" fmla="*/ 33 w 34"/>
                  <a:gd name="T5" fmla="*/ 5 h 6"/>
                  <a:gd name="T6" fmla="*/ 34 w 34"/>
                  <a:gd name="T7" fmla="*/ 4 h 6"/>
                  <a:gd name="T8" fmla="*/ 34 w 34"/>
                  <a:gd name="T9" fmla="*/ 3 h 6"/>
                  <a:gd name="T10" fmla="*/ 33 w 34"/>
                  <a:gd name="T11" fmla="*/ 2 h 6"/>
                  <a:gd name="T12" fmla="*/ 31 w 34"/>
                  <a:gd name="T13" fmla="*/ 1 h 6"/>
                  <a:gd name="T14" fmla="*/ 30 w 34"/>
                  <a:gd name="T15" fmla="*/ 0 h 6"/>
                  <a:gd name="T16" fmla="*/ 29 w 34"/>
                  <a:gd name="T17" fmla="*/ 0 h 6"/>
                  <a:gd name="T18" fmla="*/ 2 w 34"/>
                  <a:gd name="T19" fmla="*/ 0 h 6"/>
                  <a:gd name="T20" fmla="*/ 1 w 34"/>
                  <a:gd name="T21" fmla="*/ 1 h 6"/>
                  <a:gd name="T22" fmla="*/ 0 w 34"/>
                  <a:gd name="T23" fmla="*/ 2 h 6"/>
                  <a:gd name="T24" fmla="*/ 0 w 34"/>
                  <a:gd name="T25" fmla="*/ 3 h 6"/>
                  <a:gd name="T26" fmla="*/ 0 w 34"/>
                  <a:gd name="T27" fmla="*/ 4 h 6"/>
                  <a:gd name="T28" fmla="*/ 0 w 34"/>
                  <a:gd name="T29" fmla="*/ 5 h 6"/>
                  <a:gd name="T30" fmla="*/ 1 w 34"/>
                  <a:gd name="T31" fmla="*/ 6 h 6"/>
                  <a:gd name="T32" fmla="*/ 2 w 34"/>
                  <a:gd name="T33" fmla="*/ 6 h 6"/>
                  <a:gd name="T34" fmla="*/ 4 w 34"/>
                  <a:gd name="T35" fmla="*/ 6 h 6"/>
                  <a:gd name="T36" fmla="*/ 30 w 34"/>
                  <a:gd name="T37" fmla="*/ 6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4"/>
                  <a:gd name="T58" fmla="*/ 0 h 6"/>
                  <a:gd name="T59" fmla="*/ 34 w 34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4" h="6">
                    <a:moveTo>
                      <a:pt x="30" y="6"/>
                    </a:moveTo>
                    <a:lnTo>
                      <a:pt x="31" y="6"/>
                    </a:lnTo>
                    <a:lnTo>
                      <a:pt x="33" y="5"/>
                    </a:lnTo>
                    <a:lnTo>
                      <a:pt x="34" y="4"/>
                    </a:lnTo>
                    <a:lnTo>
                      <a:pt x="34" y="3"/>
                    </a:lnTo>
                    <a:lnTo>
                      <a:pt x="33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0" name="Freeform 690"/>
              <p:cNvSpPr>
                <a:spLocks/>
              </p:cNvSpPr>
              <p:nvPr/>
            </p:nvSpPr>
            <p:spPr bwMode="auto">
              <a:xfrm>
                <a:off x="5190" y="1087"/>
                <a:ext cx="34" cy="6"/>
              </a:xfrm>
              <a:custGeom>
                <a:avLst/>
                <a:gdLst>
                  <a:gd name="T0" fmla="*/ 31 w 34"/>
                  <a:gd name="T1" fmla="*/ 6 h 6"/>
                  <a:gd name="T2" fmla="*/ 32 w 34"/>
                  <a:gd name="T3" fmla="*/ 6 h 6"/>
                  <a:gd name="T4" fmla="*/ 33 w 34"/>
                  <a:gd name="T5" fmla="*/ 5 h 6"/>
                  <a:gd name="T6" fmla="*/ 34 w 34"/>
                  <a:gd name="T7" fmla="*/ 4 h 6"/>
                  <a:gd name="T8" fmla="*/ 34 w 34"/>
                  <a:gd name="T9" fmla="*/ 3 h 6"/>
                  <a:gd name="T10" fmla="*/ 33 w 34"/>
                  <a:gd name="T11" fmla="*/ 2 h 6"/>
                  <a:gd name="T12" fmla="*/ 32 w 34"/>
                  <a:gd name="T13" fmla="*/ 1 h 6"/>
                  <a:gd name="T14" fmla="*/ 31 w 34"/>
                  <a:gd name="T15" fmla="*/ 0 h 6"/>
                  <a:gd name="T16" fmla="*/ 29 w 34"/>
                  <a:gd name="T17" fmla="*/ 0 h 6"/>
                  <a:gd name="T18" fmla="*/ 3 w 34"/>
                  <a:gd name="T19" fmla="*/ 0 h 6"/>
                  <a:gd name="T20" fmla="*/ 2 w 34"/>
                  <a:gd name="T21" fmla="*/ 1 h 6"/>
                  <a:gd name="T22" fmla="*/ 0 w 34"/>
                  <a:gd name="T23" fmla="*/ 2 h 6"/>
                  <a:gd name="T24" fmla="*/ 0 w 34"/>
                  <a:gd name="T25" fmla="*/ 3 h 6"/>
                  <a:gd name="T26" fmla="*/ 0 w 34"/>
                  <a:gd name="T27" fmla="*/ 4 h 6"/>
                  <a:gd name="T28" fmla="*/ 0 w 34"/>
                  <a:gd name="T29" fmla="*/ 5 h 6"/>
                  <a:gd name="T30" fmla="*/ 2 w 34"/>
                  <a:gd name="T31" fmla="*/ 6 h 6"/>
                  <a:gd name="T32" fmla="*/ 3 w 34"/>
                  <a:gd name="T33" fmla="*/ 6 h 6"/>
                  <a:gd name="T34" fmla="*/ 4 w 34"/>
                  <a:gd name="T35" fmla="*/ 6 h 6"/>
                  <a:gd name="T36" fmla="*/ 31 w 34"/>
                  <a:gd name="T37" fmla="*/ 6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4"/>
                  <a:gd name="T58" fmla="*/ 0 h 6"/>
                  <a:gd name="T59" fmla="*/ 34 w 34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4" h="6">
                    <a:moveTo>
                      <a:pt x="31" y="6"/>
                    </a:moveTo>
                    <a:lnTo>
                      <a:pt x="32" y="6"/>
                    </a:lnTo>
                    <a:lnTo>
                      <a:pt x="33" y="5"/>
                    </a:lnTo>
                    <a:lnTo>
                      <a:pt x="34" y="4"/>
                    </a:lnTo>
                    <a:lnTo>
                      <a:pt x="34" y="3"/>
                    </a:lnTo>
                    <a:lnTo>
                      <a:pt x="33" y="2"/>
                    </a:lnTo>
                    <a:lnTo>
                      <a:pt x="32" y="1"/>
                    </a:lnTo>
                    <a:lnTo>
                      <a:pt x="31" y="0"/>
                    </a:lnTo>
                    <a:lnTo>
                      <a:pt x="29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31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1" name="Freeform 691"/>
              <p:cNvSpPr>
                <a:spLocks/>
              </p:cNvSpPr>
              <p:nvPr/>
            </p:nvSpPr>
            <p:spPr bwMode="auto">
              <a:xfrm>
                <a:off x="5144" y="1087"/>
                <a:ext cx="33" cy="6"/>
              </a:xfrm>
              <a:custGeom>
                <a:avLst/>
                <a:gdLst>
                  <a:gd name="T0" fmla="*/ 30 w 33"/>
                  <a:gd name="T1" fmla="*/ 6 h 6"/>
                  <a:gd name="T2" fmla="*/ 31 w 33"/>
                  <a:gd name="T3" fmla="*/ 6 h 6"/>
                  <a:gd name="T4" fmla="*/ 32 w 33"/>
                  <a:gd name="T5" fmla="*/ 5 h 6"/>
                  <a:gd name="T6" fmla="*/ 33 w 33"/>
                  <a:gd name="T7" fmla="*/ 4 h 6"/>
                  <a:gd name="T8" fmla="*/ 33 w 33"/>
                  <a:gd name="T9" fmla="*/ 3 h 6"/>
                  <a:gd name="T10" fmla="*/ 32 w 33"/>
                  <a:gd name="T11" fmla="*/ 2 h 6"/>
                  <a:gd name="T12" fmla="*/ 31 w 33"/>
                  <a:gd name="T13" fmla="*/ 1 h 6"/>
                  <a:gd name="T14" fmla="*/ 30 w 33"/>
                  <a:gd name="T15" fmla="*/ 0 h 6"/>
                  <a:gd name="T16" fmla="*/ 29 w 33"/>
                  <a:gd name="T17" fmla="*/ 0 h 6"/>
                  <a:gd name="T18" fmla="*/ 2 w 33"/>
                  <a:gd name="T19" fmla="*/ 0 h 6"/>
                  <a:gd name="T20" fmla="*/ 1 w 33"/>
                  <a:gd name="T21" fmla="*/ 1 h 6"/>
                  <a:gd name="T22" fmla="*/ 0 w 33"/>
                  <a:gd name="T23" fmla="*/ 2 h 6"/>
                  <a:gd name="T24" fmla="*/ 0 w 33"/>
                  <a:gd name="T25" fmla="*/ 3 h 6"/>
                  <a:gd name="T26" fmla="*/ 0 w 33"/>
                  <a:gd name="T27" fmla="*/ 4 h 6"/>
                  <a:gd name="T28" fmla="*/ 0 w 33"/>
                  <a:gd name="T29" fmla="*/ 5 h 6"/>
                  <a:gd name="T30" fmla="*/ 1 w 33"/>
                  <a:gd name="T31" fmla="*/ 6 h 6"/>
                  <a:gd name="T32" fmla="*/ 2 w 33"/>
                  <a:gd name="T33" fmla="*/ 6 h 6"/>
                  <a:gd name="T34" fmla="*/ 3 w 33"/>
                  <a:gd name="T35" fmla="*/ 6 h 6"/>
                  <a:gd name="T36" fmla="*/ 30 w 33"/>
                  <a:gd name="T37" fmla="*/ 6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3"/>
                  <a:gd name="T58" fmla="*/ 0 h 6"/>
                  <a:gd name="T59" fmla="*/ 33 w 33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3" h="6">
                    <a:moveTo>
                      <a:pt x="30" y="6"/>
                    </a:moveTo>
                    <a:lnTo>
                      <a:pt x="31" y="6"/>
                    </a:lnTo>
                    <a:lnTo>
                      <a:pt x="32" y="5"/>
                    </a:lnTo>
                    <a:lnTo>
                      <a:pt x="33" y="4"/>
                    </a:lnTo>
                    <a:lnTo>
                      <a:pt x="33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2" name="Freeform 692"/>
              <p:cNvSpPr>
                <a:spLocks/>
              </p:cNvSpPr>
              <p:nvPr/>
            </p:nvSpPr>
            <p:spPr bwMode="auto">
              <a:xfrm>
                <a:off x="5097" y="1087"/>
                <a:ext cx="33" cy="6"/>
              </a:xfrm>
              <a:custGeom>
                <a:avLst/>
                <a:gdLst>
                  <a:gd name="T0" fmla="*/ 30 w 33"/>
                  <a:gd name="T1" fmla="*/ 6 h 6"/>
                  <a:gd name="T2" fmla="*/ 31 w 33"/>
                  <a:gd name="T3" fmla="*/ 6 h 6"/>
                  <a:gd name="T4" fmla="*/ 32 w 33"/>
                  <a:gd name="T5" fmla="*/ 5 h 6"/>
                  <a:gd name="T6" fmla="*/ 33 w 33"/>
                  <a:gd name="T7" fmla="*/ 4 h 6"/>
                  <a:gd name="T8" fmla="*/ 33 w 33"/>
                  <a:gd name="T9" fmla="*/ 3 h 6"/>
                  <a:gd name="T10" fmla="*/ 32 w 33"/>
                  <a:gd name="T11" fmla="*/ 2 h 6"/>
                  <a:gd name="T12" fmla="*/ 31 w 33"/>
                  <a:gd name="T13" fmla="*/ 1 h 6"/>
                  <a:gd name="T14" fmla="*/ 30 w 33"/>
                  <a:gd name="T15" fmla="*/ 0 h 6"/>
                  <a:gd name="T16" fmla="*/ 29 w 33"/>
                  <a:gd name="T17" fmla="*/ 0 h 6"/>
                  <a:gd name="T18" fmla="*/ 2 w 33"/>
                  <a:gd name="T19" fmla="*/ 0 h 6"/>
                  <a:gd name="T20" fmla="*/ 1 w 33"/>
                  <a:gd name="T21" fmla="*/ 1 h 6"/>
                  <a:gd name="T22" fmla="*/ 0 w 33"/>
                  <a:gd name="T23" fmla="*/ 2 h 6"/>
                  <a:gd name="T24" fmla="*/ 0 w 33"/>
                  <a:gd name="T25" fmla="*/ 3 h 6"/>
                  <a:gd name="T26" fmla="*/ 0 w 33"/>
                  <a:gd name="T27" fmla="*/ 4 h 6"/>
                  <a:gd name="T28" fmla="*/ 0 w 33"/>
                  <a:gd name="T29" fmla="*/ 5 h 6"/>
                  <a:gd name="T30" fmla="*/ 1 w 33"/>
                  <a:gd name="T31" fmla="*/ 6 h 6"/>
                  <a:gd name="T32" fmla="*/ 2 w 33"/>
                  <a:gd name="T33" fmla="*/ 6 h 6"/>
                  <a:gd name="T34" fmla="*/ 3 w 33"/>
                  <a:gd name="T35" fmla="*/ 6 h 6"/>
                  <a:gd name="T36" fmla="*/ 30 w 33"/>
                  <a:gd name="T37" fmla="*/ 6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3"/>
                  <a:gd name="T58" fmla="*/ 0 h 6"/>
                  <a:gd name="T59" fmla="*/ 33 w 33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3" h="6">
                    <a:moveTo>
                      <a:pt x="30" y="6"/>
                    </a:moveTo>
                    <a:lnTo>
                      <a:pt x="31" y="6"/>
                    </a:lnTo>
                    <a:lnTo>
                      <a:pt x="32" y="5"/>
                    </a:lnTo>
                    <a:lnTo>
                      <a:pt x="33" y="4"/>
                    </a:lnTo>
                    <a:lnTo>
                      <a:pt x="33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3" name="Freeform 693"/>
              <p:cNvSpPr>
                <a:spLocks/>
              </p:cNvSpPr>
              <p:nvPr/>
            </p:nvSpPr>
            <p:spPr bwMode="auto">
              <a:xfrm>
                <a:off x="5050" y="1087"/>
                <a:ext cx="33" cy="6"/>
              </a:xfrm>
              <a:custGeom>
                <a:avLst/>
                <a:gdLst>
                  <a:gd name="T0" fmla="*/ 30 w 33"/>
                  <a:gd name="T1" fmla="*/ 6 h 6"/>
                  <a:gd name="T2" fmla="*/ 31 w 33"/>
                  <a:gd name="T3" fmla="*/ 6 h 6"/>
                  <a:gd name="T4" fmla="*/ 32 w 33"/>
                  <a:gd name="T5" fmla="*/ 5 h 6"/>
                  <a:gd name="T6" fmla="*/ 33 w 33"/>
                  <a:gd name="T7" fmla="*/ 4 h 6"/>
                  <a:gd name="T8" fmla="*/ 33 w 33"/>
                  <a:gd name="T9" fmla="*/ 3 h 6"/>
                  <a:gd name="T10" fmla="*/ 32 w 33"/>
                  <a:gd name="T11" fmla="*/ 2 h 6"/>
                  <a:gd name="T12" fmla="*/ 31 w 33"/>
                  <a:gd name="T13" fmla="*/ 1 h 6"/>
                  <a:gd name="T14" fmla="*/ 30 w 33"/>
                  <a:gd name="T15" fmla="*/ 0 h 6"/>
                  <a:gd name="T16" fmla="*/ 29 w 33"/>
                  <a:gd name="T17" fmla="*/ 0 h 6"/>
                  <a:gd name="T18" fmla="*/ 2 w 33"/>
                  <a:gd name="T19" fmla="*/ 0 h 6"/>
                  <a:gd name="T20" fmla="*/ 1 w 33"/>
                  <a:gd name="T21" fmla="*/ 1 h 6"/>
                  <a:gd name="T22" fmla="*/ 0 w 33"/>
                  <a:gd name="T23" fmla="*/ 2 h 6"/>
                  <a:gd name="T24" fmla="*/ 0 w 33"/>
                  <a:gd name="T25" fmla="*/ 3 h 6"/>
                  <a:gd name="T26" fmla="*/ 0 w 33"/>
                  <a:gd name="T27" fmla="*/ 4 h 6"/>
                  <a:gd name="T28" fmla="*/ 0 w 33"/>
                  <a:gd name="T29" fmla="*/ 5 h 6"/>
                  <a:gd name="T30" fmla="*/ 1 w 33"/>
                  <a:gd name="T31" fmla="*/ 6 h 6"/>
                  <a:gd name="T32" fmla="*/ 2 w 33"/>
                  <a:gd name="T33" fmla="*/ 6 h 6"/>
                  <a:gd name="T34" fmla="*/ 3 w 33"/>
                  <a:gd name="T35" fmla="*/ 6 h 6"/>
                  <a:gd name="T36" fmla="*/ 30 w 33"/>
                  <a:gd name="T37" fmla="*/ 6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3"/>
                  <a:gd name="T58" fmla="*/ 0 h 6"/>
                  <a:gd name="T59" fmla="*/ 33 w 33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3" h="6">
                    <a:moveTo>
                      <a:pt x="30" y="6"/>
                    </a:moveTo>
                    <a:lnTo>
                      <a:pt x="31" y="6"/>
                    </a:lnTo>
                    <a:lnTo>
                      <a:pt x="32" y="5"/>
                    </a:lnTo>
                    <a:lnTo>
                      <a:pt x="33" y="4"/>
                    </a:lnTo>
                    <a:lnTo>
                      <a:pt x="33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4" name="Freeform 694"/>
              <p:cNvSpPr>
                <a:spLocks/>
              </p:cNvSpPr>
              <p:nvPr/>
            </p:nvSpPr>
            <p:spPr bwMode="auto">
              <a:xfrm>
                <a:off x="5003" y="1087"/>
                <a:ext cx="34" cy="6"/>
              </a:xfrm>
              <a:custGeom>
                <a:avLst/>
                <a:gdLst>
                  <a:gd name="T0" fmla="*/ 30 w 34"/>
                  <a:gd name="T1" fmla="*/ 6 h 6"/>
                  <a:gd name="T2" fmla="*/ 31 w 34"/>
                  <a:gd name="T3" fmla="*/ 6 h 6"/>
                  <a:gd name="T4" fmla="*/ 32 w 34"/>
                  <a:gd name="T5" fmla="*/ 5 h 6"/>
                  <a:gd name="T6" fmla="*/ 34 w 34"/>
                  <a:gd name="T7" fmla="*/ 4 h 6"/>
                  <a:gd name="T8" fmla="*/ 34 w 34"/>
                  <a:gd name="T9" fmla="*/ 3 h 6"/>
                  <a:gd name="T10" fmla="*/ 32 w 34"/>
                  <a:gd name="T11" fmla="*/ 2 h 6"/>
                  <a:gd name="T12" fmla="*/ 31 w 34"/>
                  <a:gd name="T13" fmla="*/ 1 h 6"/>
                  <a:gd name="T14" fmla="*/ 30 w 34"/>
                  <a:gd name="T15" fmla="*/ 0 h 6"/>
                  <a:gd name="T16" fmla="*/ 29 w 34"/>
                  <a:gd name="T17" fmla="*/ 0 h 6"/>
                  <a:gd name="T18" fmla="*/ 2 w 34"/>
                  <a:gd name="T19" fmla="*/ 0 h 6"/>
                  <a:gd name="T20" fmla="*/ 1 w 34"/>
                  <a:gd name="T21" fmla="*/ 1 h 6"/>
                  <a:gd name="T22" fmla="*/ 0 w 34"/>
                  <a:gd name="T23" fmla="*/ 2 h 6"/>
                  <a:gd name="T24" fmla="*/ 0 w 34"/>
                  <a:gd name="T25" fmla="*/ 3 h 6"/>
                  <a:gd name="T26" fmla="*/ 0 w 34"/>
                  <a:gd name="T27" fmla="*/ 4 h 6"/>
                  <a:gd name="T28" fmla="*/ 0 w 34"/>
                  <a:gd name="T29" fmla="*/ 5 h 6"/>
                  <a:gd name="T30" fmla="*/ 1 w 34"/>
                  <a:gd name="T31" fmla="*/ 6 h 6"/>
                  <a:gd name="T32" fmla="*/ 2 w 34"/>
                  <a:gd name="T33" fmla="*/ 6 h 6"/>
                  <a:gd name="T34" fmla="*/ 3 w 34"/>
                  <a:gd name="T35" fmla="*/ 6 h 6"/>
                  <a:gd name="T36" fmla="*/ 30 w 34"/>
                  <a:gd name="T37" fmla="*/ 6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4"/>
                  <a:gd name="T58" fmla="*/ 0 h 6"/>
                  <a:gd name="T59" fmla="*/ 34 w 34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4" h="6">
                    <a:moveTo>
                      <a:pt x="30" y="6"/>
                    </a:moveTo>
                    <a:lnTo>
                      <a:pt x="31" y="6"/>
                    </a:lnTo>
                    <a:lnTo>
                      <a:pt x="32" y="5"/>
                    </a:lnTo>
                    <a:lnTo>
                      <a:pt x="34" y="4"/>
                    </a:lnTo>
                    <a:lnTo>
                      <a:pt x="34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5" name="Freeform 695"/>
              <p:cNvSpPr>
                <a:spLocks/>
              </p:cNvSpPr>
              <p:nvPr/>
            </p:nvSpPr>
            <p:spPr bwMode="auto">
              <a:xfrm>
                <a:off x="4956" y="1087"/>
                <a:ext cx="34" cy="6"/>
              </a:xfrm>
              <a:custGeom>
                <a:avLst/>
                <a:gdLst>
                  <a:gd name="T0" fmla="*/ 30 w 34"/>
                  <a:gd name="T1" fmla="*/ 6 h 6"/>
                  <a:gd name="T2" fmla="*/ 31 w 34"/>
                  <a:gd name="T3" fmla="*/ 6 h 6"/>
                  <a:gd name="T4" fmla="*/ 33 w 34"/>
                  <a:gd name="T5" fmla="*/ 5 h 6"/>
                  <a:gd name="T6" fmla="*/ 34 w 34"/>
                  <a:gd name="T7" fmla="*/ 4 h 6"/>
                  <a:gd name="T8" fmla="*/ 34 w 34"/>
                  <a:gd name="T9" fmla="*/ 3 h 6"/>
                  <a:gd name="T10" fmla="*/ 33 w 34"/>
                  <a:gd name="T11" fmla="*/ 2 h 6"/>
                  <a:gd name="T12" fmla="*/ 31 w 34"/>
                  <a:gd name="T13" fmla="*/ 1 h 6"/>
                  <a:gd name="T14" fmla="*/ 30 w 34"/>
                  <a:gd name="T15" fmla="*/ 0 h 6"/>
                  <a:gd name="T16" fmla="*/ 29 w 34"/>
                  <a:gd name="T17" fmla="*/ 0 h 6"/>
                  <a:gd name="T18" fmla="*/ 2 w 34"/>
                  <a:gd name="T19" fmla="*/ 0 h 6"/>
                  <a:gd name="T20" fmla="*/ 1 w 34"/>
                  <a:gd name="T21" fmla="*/ 1 h 6"/>
                  <a:gd name="T22" fmla="*/ 0 w 34"/>
                  <a:gd name="T23" fmla="*/ 2 h 6"/>
                  <a:gd name="T24" fmla="*/ 0 w 34"/>
                  <a:gd name="T25" fmla="*/ 3 h 6"/>
                  <a:gd name="T26" fmla="*/ 0 w 34"/>
                  <a:gd name="T27" fmla="*/ 4 h 6"/>
                  <a:gd name="T28" fmla="*/ 0 w 34"/>
                  <a:gd name="T29" fmla="*/ 5 h 6"/>
                  <a:gd name="T30" fmla="*/ 1 w 34"/>
                  <a:gd name="T31" fmla="*/ 6 h 6"/>
                  <a:gd name="T32" fmla="*/ 2 w 34"/>
                  <a:gd name="T33" fmla="*/ 6 h 6"/>
                  <a:gd name="T34" fmla="*/ 4 w 34"/>
                  <a:gd name="T35" fmla="*/ 6 h 6"/>
                  <a:gd name="T36" fmla="*/ 30 w 34"/>
                  <a:gd name="T37" fmla="*/ 6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4"/>
                  <a:gd name="T58" fmla="*/ 0 h 6"/>
                  <a:gd name="T59" fmla="*/ 34 w 34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4" h="6">
                    <a:moveTo>
                      <a:pt x="30" y="6"/>
                    </a:moveTo>
                    <a:lnTo>
                      <a:pt x="31" y="6"/>
                    </a:lnTo>
                    <a:lnTo>
                      <a:pt x="33" y="5"/>
                    </a:lnTo>
                    <a:lnTo>
                      <a:pt x="34" y="4"/>
                    </a:lnTo>
                    <a:lnTo>
                      <a:pt x="34" y="3"/>
                    </a:lnTo>
                    <a:lnTo>
                      <a:pt x="33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6" name="Freeform 696"/>
              <p:cNvSpPr>
                <a:spLocks/>
              </p:cNvSpPr>
              <p:nvPr/>
            </p:nvSpPr>
            <p:spPr bwMode="auto">
              <a:xfrm>
                <a:off x="4909" y="1087"/>
                <a:ext cx="34" cy="6"/>
              </a:xfrm>
              <a:custGeom>
                <a:avLst/>
                <a:gdLst>
                  <a:gd name="T0" fmla="*/ 30 w 34"/>
                  <a:gd name="T1" fmla="*/ 6 h 6"/>
                  <a:gd name="T2" fmla="*/ 32 w 34"/>
                  <a:gd name="T3" fmla="*/ 6 h 6"/>
                  <a:gd name="T4" fmla="*/ 33 w 34"/>
                  <a:gd name="T5" fmla="*/ 5 h 6"/>
                  <a:gd name="T6" fmla="*/ 34 w 34"/>
                  <a:gd name="T7" fmla="*/ 4 h 6"/>
                  <a:gd name="T8" fmla="*/ 34 w 34"/>
                  <a:gd name="T9" fmla="*/ 3 h 6"/>
                  <a:gd name="T10" fmla="*/ 33 w 34"/>
                  <a:gd name="T11" fmla="*/ 2 h 6"/>
                  <a:gd name="T12" fmla="*/ 32 w 34"/>
                  <a:gd name="T13" fmla="*/ 1 h 6"/>
                  <a:gd name="T14" fmla="*/ 30 w 34"/>
                  <a:gd name="T15" fmla="*/ 0 h 6"/>
                  <a:gd name="T16" fmla="*/ 29 w 34"/>
                  <a:gd name="T17" fmla="*/ 0 h 6"/>
                  <a:gd name="T18" fmla="*/ 3 w 34"/>
                  <a:gd name="T19" fmla="*/ 0 h 6"/>
                  <a:gd name="T20" fmla="*/ 1 w 34"/>
                  <a:gd name="T21" fmla="*/ 1 h 6"/>
                  <a:gd name="T22" fmla="*/ 0 w 34"/>
                  <a:gd name="T23" fmla="*/ 2 h 6"/>
                  <a:gd name="T24" fmla="*/ 0 w 34"/>
                  <a:gd name="T25" fmla="*/ 3 h 6"/>
                  <a:gd name="T26" fmla="*/ 0 w 34"/>
                  <a:gd name="T27" fmla="*/ 4 h 6"/>
                  <a:gd name="T28" fmla="*/ 0 w 34"/>
                  <a:gd name="T29" fmla="*/ 5 h 6"/>
                  <a:gd name="T30" fmla="*/ 1 w 34"/>
                  <a:gd name="T31" fmla="*/ 6 h 6"/>
                  <a:gd name="T32" fmla="*/ 3 w 34"/>
                  <a:gd name="T33" fmla="*/ 6 h 6"/>
                  <a:gd name="T34" fmla="*/ 4 w 34"/>
                  <a:gd name="T35" fmla="*/ 6 h 6"/>
                  <a:gd name="T36" fmla="*/ 30 w 34"/>
                  <a:gd name="T37" fmla="*/ 6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4"/>
                  <a:gd name="T58" fmla="*/ 0 h 6"/>
                  <a:gd name="T59" fmla="*/ 34 w 34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4" h="6">
                    <a:moveTo>
                      <a:pt x="30" y="6"/>
                    </a:moveTo>
                    <a:lnTo>
                      <a:pt x="32" y="6"/>
                    </a:lnTo>
                    <a:lnTo>
                      <a:pt x="33" y="5"/>
                    </a:lnTo>
                    <a:lnTo>
                      <a:pt x="34" y="4"/>
                    </a:lnTo>
                    <a:lnTo>
                      <a:pt x="34" y="3"/>
                    </a:lnTo>
                    <a:lnTo>
                      <a:pt x="33" y="2"/>
                    </a:lnTo>
                    <a:lnTo>
                      <a:pt x="32" y="1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7" name="Freeform 697"/>
              <p:cNvSpPr>
                <a:spLocks/>
              </p:cNvSpPr>
              <p:nvPr/>
            </p:nvSpPr>
            <p:spPr bwMode="auto">
              <a:xfrm>
                <a:off x="4863" y="1087"/>
                <a:ext cx="33" cy="6"/>
              </a:xfrm>
              <a:custGeom>
                <a:avLst/>
                <a:gdLst>
                  <a:gd name="T0" fmla="*/ 30 w 33"/>
                  <a:gd name="T1" fmla="*/ 6 h 6"/>
                  <a:gd name="T2" fmla="*/ 31 w 33"/>
                  <a:gd name="T3" fmla="*/ 6 h 6"/>
                  <a:gd name="T4" fmla="*/ 32 w 33"/>
                  <a:gd name="T5" fmla="*/ 5 h 6"/>
                  <a:gd name="T6" fmla="*/ 33 w 33"/>
                  <a:gd name="T7" fmla="*/ 4 h 6"/>
                  <a:gd name="T8" fmla="*/ 33 w 33"/>
                  <a:gd name="T9" fmla="*/ 3 h 6"/>
                  <a:gd name="T10" fmla="*/ 32 w 33"/>
                  <a:gd name="T11" fmla="*/ 2 h 6"/>
                  <a:gd name="T12" fmla="*/ 31 w 33"/>
                  <a:gd name="T13" fmla="*/ 1 h 6"/>
                  <a:gd name="T14" fmla="*/ 30 w 33"/>
                  <a:gd name="T15" fmla="*/ 0 h 6"/>
                  <a:gd name="T16" fmla="*/ 29 w 33"/>
                  <a:gd name="T17" fmla="*/ 0 h 6"/>
                  <a:gd name="T18" fmla="*/ 2 w 33"/>
                  <a:gd name="T19" fmla="*/ 0 h 6"/>
                  <a:gd name="T20" fmla="*/ 1 w 33"/>
                  <a:gd name="T21" fmla="*/ 1 h 6"/>
                  <a:gd name="T22" fmla="*/ 0 w 33"/>
                  <a:gd name="T23" fmla="*/ 2 h 6"/>
                  <a:gd name="T24" fmla="*/ 0 w 33"/>
                  <a:gd name="T25" fmla="*/ 3 h 6"/>
                  <a:gd name="T26" fmla="*/ 0 w 33"/>
                  <a:gd name="T27" fmla="*/ 4 h 6"/>
                  <a:gd name="T28" fmla="*/ 0 w 33"/>
                  <a:gd name="T29" fmla="*/ 5 h 6"/>
                  <a:gd name="T30" fmla="*/ 1 w 33"/>
                  <a:gd name="T31" fmla="*/ 6 h 6"/>
                  <a:gd name="T32" fmla="*/ 2 w 33"/>
                  <a:gd name="T33" fmla="*/ 6 h 6"/>
                  <a:gd name="T34" fmla="*/ 3 w 33"/>
                  <a:gd name="T35" fmla="*/ 6 h 6"/>
                  <a:gd name="T36" fmla="*/ 30 w 33"/>
                  <a:gd name="T37" fmla="*/ 6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3"/>
                  <a:gd name="T58" fmla="*/ 0 h 6"/>
                  <a:gd name="T59" fmla="*/ 33 w 33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3" h="6">
                    <a:moveTo>
                      <a:pt x="30" y="6"/>
                    </a:moveTo>
                    <a:lnTo>
                      <a:pt x="31" y="6"/>
                    </a:lnTo>
                    <a:lnTo>
                      <a:pt x="32" y="5"/>
                    </a:lnTo>
                    <a:lnTo>
                      <a:pt x="33" y="4"/>
                    </a:lnTo>
                    <a:lnTo>
                      <a:pt x="33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8" name="Freeform 698"/>
              <p:cNvSpPr>
                <a:spLocks/>
              </p:cNvSpPr>
              <p:nvPr/>
            </p:nvSpPr>
            <p:spPr bwMode="auto">
              <a:xfrm>
                <a:off x="4816" y="1087"/>
                <a:ext cx="33" cy="6"/>
              </a:xfrm>
              <a:custGeom>
                <a:avLst/>
                <a:gdLst>
                  <a:gd name="T0" fmla="*/ 30 w 33"/>
                  <a:gd name="T1" fmla="*/ 6 h 6"/>
                  <a:gd name="T2" fmla="*/ 31 w 33"/>
                  <a:gd name="T3" fmla="*/ 6 h 6"/>
                  <a:gd name="T4" fmla="*/ 32 w 33"/>
                  <a:gd name="T5" fmla="*/ 5 h 6"/>
                  <a:gd name="T6" fmla="*/ 33 w 33"/>
                  <a:gd name="T7" fmla="*/ 4 h 6"/>
                  <a:gd name="T8" fmla="*/ 33 w 33"/>
                  <a:gd name="T9" fmla="*/ 3 h 6"/>
                  <a:gd name="T10" fmla="*/ 32 w 33"/>
                  <a:gd name="T11" fmla="*/ 2 h 6"/>
                  <a:gd name="T12" fmla="*/ 31 w 33"/>
                  <a:gd name="T13" fmla="*/ 1 h 6"/>
                  <a:gd name="T14" fmla="*/ 30 w 33"/>
                  <a:gd name="T15" fmla="*/ 0 h 6"/>
                  <a:gd name="T16" fmla="*/ 29 w 33"/>
                  <a:gd name="T17" fmla="*/ 0 h 6"/>
                  <a:gd name="T18" fmla="*/ 2 w 33"/>
                  <a:gd name="T19" fmla="*/ 0 h 6"/>
                  <a:gd name="T20" fmla="*/ 1 w 33"/>
                  <a:gd name="T21" fmla="*/ 1 h 6"/>
                  <a:gd name="T22" fmla="*/ 0 w 33"/>
                  <a:gd name="T23" fmla="*/ 2 h 6"/>
                  <a:gd name="T24" fmla="*/ 0 w 33"/>
                  <a:gd name="T25" fmla="*/ 3 h 6"/>
                  <a:gd name="T26" fmla="*/ 0 w 33"/>
                  <a:gd name="T27" fmla="*/ 4 h 6"/>
                  <a:gd name="T28" fmla="*/ 0 w 33"/>
                  <a:gd name="T29" fmla="*/ 5 h 6"/>
                  <a:gd name="T30" fmla="*/ 1 w 33"/>
                  <a:gd name="T31" fmla="*/ 6 h 6"/>
                  <a:gd name="T32" fmla="*/ 2 w 33"/>
                  <a:gd name="T33" fmla="*/ 6 h 6"/>
                  <a:gd name="T34" fmla="*/ 3 w 33"/>
                  <a:gd name="T35" fmla="*/ 6 h 6"/>
                  <a:gd name="T36" fmla="*/ 30 w 33"/>
                  <a:gd name="T37" fmla="*/ 6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3"/>
                  <a:gd name="T58" fmla="*/ 0 h 6"/>
                  <a:gd name="T59" fmla="*/ 33 w 33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3" h="6">
                    <a:moveTo>
                      <a:pt x="30" y="6"/>
                    </a:moveTo>
                    <a:lnTo>
                      <a:pt x="31" y="6"/>
                    </a:lnTo>
                    <a:lnTo>
                      <a:pt x="32" y="5"/>
                    </a:lnTo>
                    <a:lnTo>
                      <a:pt x="33" y="4"/>
                    </a:lnTo>
                    <a:lnTo>
                      <a:pt x="33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9" name="Freeform 699"/>
              <p:cNvSpPr>
                <a:spLocks/>
              </p:cNvSpPr>
              <p:nvPr/>
            </p:nvSpPr>
            <p:spPr bwMode="auto">
              <a:xfrm>
                <a:off x="4769" y="1087"/>
                <a:ext cx="33" cy="6"/>
              </a:xfrm>
              <a:custGeom>
                <a:avLst/>
                <a:gdLst>
                  <a:gd name="T0" fmla="*/ 30 w 33"/>
                  <a:gd name="T1" fmla="*/ 6 h 6"/>
                  <a:gd name="T2" fmla="*/ 31 w 33"/>
                  <a:gd name="T3" fmla="*/ 6 h 6"/>
                  <a:gd name="T4" fmla="*/ 32 w 33"/>
                  <a:gd name="T5" fmla="*/ 5 h 6"/>
                  <a:gd name="T6" fmla="*/ 33 w 33"/>
                  <a:gd name="T7" fmla="*/ 4 h 6"/>
                  <a:gd name="T8" fmla="*/ 33 w 33"/>
                  <a:gd name="T9" fmla="*/ 3 h 6"/>
                  <a:gd name="T10" fmla="*/ 32 w 33"/>
                  <a:gd name="T11" fmla="*/ 2 h 6"/>
                  <a:gd name="T12" fmla="*/ 31 w 33"/>
                  <a:gd name="T13" fmla="*/ 1 h 6"/>
                  <a:gd name="T14" fmla="*/ 30 w 33"/>
                  <a:gd name="T15" fmla="*/ 0 h 6"/>
                  <a:gd name="T16" fmla="*/ 29 w 33"/>
                  <a:gd name="T17" fmla="*/ 0 h 6"/>
                  <a:gd name="T18" fmla="*/ 2 w 33"/>
                  <a:gd name="T19" fmla="*/ 0 h 6"/>
                  <a:gd name="T20" fmla="*/ 1 w 33"/>
                  <a:gd name="T21" fmla="*/ 1 h 6"/>
                  <a:gd name="T22" fmla="*/ 0 w 33"/>
                  <a:gd name="T23" fmla="*/ 2 h 6"/>
                  <a:gd name="T24" fmla="*/ 0 w 33"/>
                  <a:gd name="T25" fmla="*/ 3 h 6"/>
                  <a:gd name="T26" fmla="*/ 0 w 33"/>
                  <a:gd name="T27" fmla="*/ 4 h 6"/>
                  <a:gd name="T28" fmla="*/ 0 w 33"/>
                  <a:gd name="T29" fmla="*/ 5 h 6"/>
                  <a:gd name="T30" fmla="*/ 1 w 33"/>
                  <a:gd name="T31" fmla="*/ 6 h 6"/>
                  <a:gd name="T32" fmla="*/ 2 w 33"/>
                  <a:gd name="T33" fmla="*/ 6 h 6"/>
                  <a:gd name="T34" fmla="*/ 3 w 33"/>
                  <a:gd name="T35" fmla="*/ 6 h 6"/>
                  <a:gd name="T36" fmla="*/ 30 w 33"/>
                  <a:gd name="T37" fmla="*/ 6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3"/>
                  <a:gd name="T58" fmla="*/ 0 h 6"/>
                  <a:gd name="T59" fmla="*/ 33 w 33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3" h="6">
                    <a:moveTo>
                      <a:pt x="30" y="6"/>
                    </a:moveTo>
                    <a:lnTo>
                      <a:pt x="31" y="6"/>
                    </a:lnTo>
                    <a:lnTo>
                      <a:pt x="32" y="5"/>
                    </a:lnTo>
                    <a:lnTo>
                      <a:pt x="33" y="4"/>
                    </a:lnTo>
                    <a:lnTo>
                      <a:pt x="33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0" name="Freeform 700"/>
              <p:cNvSpPr>
                <a:spLocks/>
              </p:cNvSpPr>
              <p:nvPr/>
            </p:nvSpPr>
            <p:spPr bwMode="auto">
              <a:xfrm>
                <a:off x="4722" y="1087"/>
                <a:ext cx="33" cy="6"/>
              </a:xfrm>
              <a:custGeom>
                <a:avLst/>
                <a:gdLst>
                  <a:gd name="T0" fmla="*/ 30 w 33"/>
                  <a:gd name="T1" fmla="*/ 6 h 6"/>
                  <a:gd name="T2" fmla="*/ 31 w 33"/>
                  <a:gd name="T3" fmla="*/ 6 h 6"/>
                  <a:gd name="T4" fmla="*/ 32 w 33"/>
                  <a:gd name="T5" fmla="*/ 5 h 6"/>
                  <a:gd name="T6" fmla="*/ 33 w 33"/>
                  <a:gd name="T7" fmla="*/ 4 h 6"/>
                  <a:gd name="T8" fmla="*/ 33 w 33"/>
                  <a:gd name="T9" fmla="*/ 3 h 6"/>
                  <a:gd name="T10" fmla="*/ 32 w 33"/>
                  <a:gd name="T11" fmla="*/ 2 h 6"/>
                  <a:gd name="T12" fmla="*/ 31 w 33"/>
                  <a:gd name="T13" fmla="*/ 1 h 6"/>
                  <a:gd name="T14" fmla="*/ 30 w 33"/>
                  <a:gd name="T15" fmla="*/ 0 h 6"/>
                  <a:gd name="T16" fmla="*/ 29 w 33"/>
                  <a:gd name="T17" fmla="*/ 0 h 6"/>
                  <a:gd name="T18" fmla="*/ 2 w 33"/>
                  <a:gd name="T19" fmla="*/ 0 h 6"/>
                  <a:gd name="T20" fmla="*/ 1 w 33"/>
                  <a:gd name="T21" fmla="*/ 1 h 6"/>
                  <a:gd name="T22" fmla="*/ 0 w 33"/>
                  <a:gd name="T23" fmla="*/ 2 h 6"/>
                  <a:gd name="T24" fmla="*/ 0 w 33"/>
                  <a:gd name="T25" fmla="*/ 3 h 6"/>
                  <a:gd name="T26" fmla="*/ 0 w 33"/>
                  <a:gd name="T27" fmla="*/ 4 h 6"/>
                  <a:gd name="T28" fmla="*/ 0 w 33"/>
                  <a:gd name="T29" fmla="*/ 5 h 6"/>
                  <a:gd name="T30" fmla="*/ 1 w 33"/>
                  <a:gd name="T31" fmla="*/ 6 h 6"/>
                  <a:gd name="T32" fmla="*/ 2 w 33"/>
                  <a:gd name="T33" fmla="*/ 6 h 6"/>
                  <a:gd name="T34" fmla="*/ 3 w 33"/>
                  <a:gd name="T35" fmla="*/ 6 h 6"/>
                  <a:gd name="T36" fmla="*/ 30 w 33"/>
                  <a:gd name="T37" fmla="*/ 6 h 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3"/>
                  <a:gd name="T58" fmla="*/ 0 h 6"/>
                  <a:gd name="T59" fmla="*/ 33 w 33"/>
                  <a:gd name="T60" fmla="*/ 6 h 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3" h="6">
                    <a:moveTo>
                      <a:pt x="30" y="6"/>
                    </a:moveTo>
                    <a:lnTo>
                      <a:pt x="31" y="6"/>
                    </a:lnTo>
                    <a:lnTo>
                      <a:pt x="32" y="5"/>
                    </a:lnTo>
                    <a:lnTo>
                      <a:pt x="33" y="4"/>
                    </a:lnTo>
                    <a:lnTo>
                      <a:pt x="33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30" y="0"/>
                    </a:lnTo>
                    <a:lnTo>
                      <a:pt x="29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75" name="Rectangle 701"/>
            <p:cNvSpPr>
              <a:spLocks noChangeArrowheads="1"/>
            </p:cNvSpPr>
            <p:nvPr/>
          </p:nvSpPr>
          <p:spPr bwMode="auto">
            <a:xfrm>
              <a:off x="4201" y="2418"/>
              <a:ext cx="34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 sz="900"/>
            </a:p>
          </p:txBody>
        </p:sp>
        <p:grpSp>
          <p:nvGrpSpPr>
            <p:cNvPr id="6176" name="Group 702"/>
            <p:cNvGrpSpPr>
              <a:grpSpLocks/>
            </p:cNvGrpSpPr>
            <p:nvPr/>
          </p:nvGrpSpPr>
          <p:grpSpPr bwMode="auto">
            <a:xfrm>
              <a:off x="3542" y="1954"/>
              <a:ext cx="1283" cy="1323"/>
              <a:chOff x="3542" y="2002"/>
              <a:chExt cx="1283" cy="1323"/>
            </a:xfrm>
          </p:grpSpPr>
          <p:sp>
            <p:nvSpPr>
              <p:cNvPr id="6196" name="Freeform 703"/>
              <p:cNvSpPr>
                <a:spLocks/>
              </p:cNvSpPr>
              <p:nvPr/>
            </p:nvSpPr>
            <p:spPr bwMode="auto">
              <a:xfrm>
                <a:off x="3542" y="2002"/>
                <a:ext cx="1283" cy="1323"/>
              </a:xfrm>
              <a:custGeom>
                <a:avLst/>
                <a:gdLst>
                  <a:gd name="T0" fmla="*/ 805 w 1283"/>
                  <a:gd name="T1" fmla="*/ 446 h 1323"/>
                  <a:gd name="T2" fmla="*/ 774 w 1283"/>
                  <a:gd name="T3" fmla="*/ 189 h 1323"/>
                  <a:gd name="T4" fmla="*/ 608 w 1283"/>
                  <a:gd name="T5" fmla="*/ 394 h 1323"/>
                  <a:gd name="T6" fmla="*/ 355 w 1283"/>
                  <a:gd name="T7" fmla="*/ 0 h 1323"/>
                  <a:gd name="T8" fmla="*/ 431 w 1283"/>
                  <a:gd name="T9" fmla="*/ 406 h 1323"/>
                  <a:gd name="T10" fmla="*/ 159 w 1283"/>
                  <a:gd name="T11" fmla="*/ 353 h 1323"/>
                  <a:gd name="T12" fmla="*/ 267 w 1283"/>
                  <a:gd name="T13" fmla="*/ 622 h 1323"/>
                  <a:gd name="T14" fmla="*/ 0 w 1283"/>
                  <a:gd name="T15" fmla="*/ 699 h 1323"/>
                  <a:gd name="T16" fmla="*/ 309 w 1283"/>
                  <a:gd name="T17" fmla="*/ 792 h 1323"/>
                  <a:gd name="T18" fmla="*/ 160 w 1283"/>
                  <a:gd name="T19" fmla="*/ 981 h 1323"/>
                  <a:gd name="T20" fmla="*/ 370 w 1283"/>
                  <a:gd name="T21" fmla="*/ 936 h 1323"/>
                  <a:gd name="T22" fmla="*/ 244 w 1283"/>
                  <a:gd name="T23" fmla="*/ 1297 h 1323"/>
                  <a:gd name="T24" fmla="*/ 538 w 1283"/>
                  <a:gd name="T25" fmla="*/ 963 h 1323"/>
                  <a:gd name="T26" fmla="*/ 547 w 1283"/>
                  <a:gd name="T27" fmla="*/ 1302 h 1323"/>
                  <a:gd name="T28" fmla="*/ 735 w 1283"/>
                  <a:gd name="T29" fmla="*/ 1017 h 1323"/>
                  <a:gd name="T30" fmla="*/ 850 w 1283"/>
                  <a:gd name="T31" fmla="*/ 1323 h 1323"/>
                  <a:gd name="T32" fmla="*/ 925 w 1283"/>
                  <a:gd name="T33" fmla="*/ 997 h 1323"/>
                  <a:gd name="T34" fmla="*/ 1166 w 1283"/>
                  <a:gd name="T35" fmla="*/ 1130 h 1323"/>
                  <a:gd name="T36" fmla="*/ 1034 w 1283"/>
                  <a:gd name="T37" fmla="*/ 874 h 1323"/>
                  <a:gd name="T38" fmla="*/ 1283 w 1283"/>
                  <a:gd name="T39" fmla="*/ 823 h 1323"/>
                  <a:gd name="T40" fmla="*/ 1074 w 1283"/>
                  <a:gd name="T41" fmla="*/ 672 h 1323"/>
                  <a:gd name="T42" fmla="*/ 1242 w 1283"/>
                  <a:gd name="T43" fmla="*/ 548 h 1323"/>
                  <a:gd name="T44" fmla="*/ 996 w 1283"/>
                  <a:gd name="T45" fmla="*/ 499 h 1323"/>
                  <a:gd name="T46" fmla="*/ 1163 w 1283"/>
                  <a:gd name="T47" fmla="*/ 203 h 1323"/>
                  <a:gd name="T48" fmla="*/ 805 w 1283"/>
                  <a:gd name="T49" fmla="*/ 446 h 132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283"/>
                  <a:gd name="T76" fmla="*/ 0 h 1323"/>
                  <a:gd name="T77" fmla="*/ 1283 w 1283"/>
                  <a:gd name="T78" fmla="*/ 1323 h 132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283" h="1323">
                    <a:moveTo>
                      <a:pt x="805" y="446"/>
                    </a:moveTo>
                    <a:lnTo>
                      <a:pt x="774" y="189"/>
                    </a:lnTo>
                    <a:lnTo>
                      <a:pt x="608" y="394"/>
                    </a:lnTo>
                    <a:lnTo>
                      <a:pt x="355" y="0"/>
                    </a:lnTo>
                    <a:lnTo>
                      <a:pt x="431" y="406"/>
                    </a:lnTo>
                    <a:lnTo>
                      <a:pt x="159" y="353"/>
                    </a:lnTo>
                    <a:lnTo>
                      <a:pt x="267" y="622"/>
                    </a:lnTo>
                    <a:lnTo>
                      <a:pt x="0" y="699"/>
                    </a:lnTo>
                    <a:lnTo>
                      <a:pt x="309" y="792"/>
                    </a:lnTo>
                    <a:lnTo>
                      <a:pt x="160" y="981"/>
                    </a:lnTo>
                    <a:lnTo>
                      <a:pt x="370" y="936"/>
                    </a:lnTo>
                    <a:lnTo>
                      <a:pt x="244" y="1297"/>
                    </a:lnTo>
                    <a:lnTo>
                      <a:pt x="538" y="963"/>
                    </a:lnTo>
                    <a:lnTo>
                      <a:pt x="547" y="1302"/>
                    </a:lnTo>
                    <a:lnTo>
                      <a:pt x="735" y="1017"/>
                    </a:lnTo>
                    <a:lnTo>
                      <a:pt x="850" y="1323"/>
                    </a:lnTo>
                    <a:lnTo>
                      <a:pt x="925" y="997"/>
                    </a:lnTo>
                    <a:lnTo>
                      <a:pt x="1166" y="1130"/>
                    </a:lnTo>
                    <a:lnTo>
                      <a:pt x="1034" y="874"/>
                    </a:lnTo>
                    <a:lnTo>
                      <a:pt x="1283" y="823"/>
                    </a:lnTo>
                    <a:lnTo>
                      <a:pt x="1074" y="672"/>
                    </a:lnTo>
                    <a:lnTo>
                      <a:pt x="1242" y="548"/>
                    </a:lnTo>
                    <a:lnTo>
                      <a:pt x="996" y="499"/>
                    </a:lnTo>
                    <a:lnTo>
                      <a:pt x="1163" y="203"/>
                    </a:lnTo>
                    <a:lnTo>
                      <a:pt x="805" y="446"/>
                    </a:lnTo>
                    <a:close/>
                  </a:path>
                </a:pathLst>
              </a:custGeom>
              <a:solidFill>
                <a:srgbClr val="DDDDDD"/>
              </a:solidFill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97" name="Rectangle 704"/>
              <p:cNvSpPr>
                <a:spLocks noChangeArrowheads="1"/>
              </p:cNvSpPr>
              <p:nvPr/>
            </p:nvSpPr>
            <p:spPr bwMode="auto">
              <a:xfrm>
                <a:off x="4041" y="2645"/>
                <a:ext cx="479" cy="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>
                    <a:solidFill>
                      <a:srgbClr val="000000"/>
                    </a:solidFill>
                  </a:rPr>
                  <a:t>Combat</a:t>
                </a:r>
                <a:endParaRPr lang="en-US" sz="900"/>
              </a:p>
            </p:txBody>
          </p:sp>
        </p:grpSp>
        <p:sp>
          <p:nvSpPr>
            <p:cNvPr id="6177" name="Rectangle 705"/>
            <p:cNvSpPr>
              <a:spLocks noChangeArrowheads="1"/>
            </p:cNvSpPr>
            <p:nvPr/>
          </p:nvSpPr>
          <p:spPr bwMode="auto">
            <a:xfrm>
              <a:off x="4364" y="2597"/>
              <a:ext cx="38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</a:rPr>
                <a:t> </a:t>
              </a:r>
              <a:endParaRPr lang="en-US" sz="900"/>
            </a:p>
          </p:txBody>
        </p:sp>
        <p:sp>
          <p:nvSpPr>
            <p:cNvPr id="6178" name="Rectangle 706"/>
            <p:cNvSpPr>
              <a:spLocks noChangeArrowheads="1"/>
            </p:cNvSpPr>
            <p:nvPr/>
          </p:nvSpPr>
          <p:spPr bwMode="auto">
            <a:xfrm>
              <a:off x="2856" y="3183"/>
              <a:ext cx="38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</a:rPr>
                <a:t> </a:t>
              </a:r>
              <a:endParaRPr lang="en-US" sz="900"/>
            </a:p>
          </p:txBody>
        </p:sp>
        <p:sp>
          <p:nvSpPr>
            <p:cNvPr id="6179" name="Rectangle 707"/>
            <p:cNvSpPr>
              <a:spLocks noChangeArrowheads="1"/>
            </p:cNvSpPr>
            <p:nvPr/>
          </p:nvSpPr>
          <p:spPr bwMode="auto">
            <a:xfrm>
              <a:off x="4495" y="1056"/>
              <a:ext cx="100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Rectangle 708"/>
            <p:cNvSpPr>
              <a:spLocks noChangeArrowheads="1"/>
            </p:cNvSpPr>
            <p:nvPr/>
          </p:nvSpPr>
          <p:spPr bwMode="auto">
            <a:xfrm>
              <a:off x="4678" y="1092"/>
              <a:ext cx="936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</a:rPr>
                <a:t>team controlled</a:t>
              </a:r>
              <a:endParaRPr lang="en-US" sz="900"/>
            </a:p>
          </p:txBody>
        </p:sp>
        <p:sp>
          <p:nvSpPr>
            <p:cNvPr id="6181" name="Rectangle 709"/>
            <p:cNvSpPr>
              <a:spLocks noChangeArrowheads="1"/>
            </p:cNvSpPr>
            <p:nvPr/>
          </p:nvSpPr>
          <p:spPr bwMode="auto">
            <a:xfrm>
              <a:off x="5313" y="1092"/>
              <a:ext cx="38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</a:rPr>
                <a:t> </a:t>
              </a:r>
              <a:endParaRPr lang="en-US" sz="900"/>
            </a:p>
          </p:txBody>
        </p:sp>
        <p:sp>
          <p:nvSpPr>
            <p:cNvPr id="6182" name="Rectangle 710"/>
            <p:cNvSpPr>
              <a:spLocks noChangeArrowheads="1"/>
            </p:cNvSpPr>
            <p:nvPr/>
          </p:nvSpPr>
          <p:spPr bwMode="auto">
            <a:xfrm>
              <a:off x="4651" y="1194"/>
              <a:ext cx="1012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</a:rPr>
                <a:t>by human player</a:t>
              </a:r>
              <a:endParaRPr lang="en-US" sz="900"/>
            </a:p>
          </p:txBody>
        </p:sp>
        <p:sp>
          <p:nvSpPr>
            <p:cNvPr id="6183" name="Rectangle 711"/>
            <p:cNvSpPr>
              <a:spLocks noChangeArrowheads="1"/>
            </p:cNvSpPr>
            <p:nvPr/>
          </p:nvSpPr>
          <p:spPr bwMode="auto">
            <a:xfrm>
              <a:off x="5338" y="1194"/>
              <a:ext cx="38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</a:rPr>
                <a:t> </a:t>
              </a:r>
              <a:endParaRPr lang="en-US" sz="900"/>
            </a:p>
          </p:txBody>
        </p:sp>
        <p:sp>
          <p:nvSpPr>
            <p:cNvPr id="6184" name="Rectangle 712"/>
            <p:cNvSpPr>
              <a:spLocks noChangeArrowheads="1"/>
            </p:cNvSpPr>
            <p:nvPr/>
          </p:nvSpPr>
          <p:spPr bwMode="auto">
            <a:xfrm>
              <a:off x="2905" y="1042"/>
              <a:ext cx="1005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5" name="Rectangle 713"/>
            <p:cNvSpPr>
              <a:spLocks noChangeArrowheads="1"/>
            </p:cNvSpPr>
            <p:nvPr/>
          </p:nvSpPr>
          <p:spPr bwMode="auto">
            <a:xfrm>
              <a:off x="3088" y="1075"/>
              <a:ext cx="936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</a:rPr>
                <a:t>team controlled</a:t>
              </a:r>
              <a:endParaRPr lang="en-US" sz="900"/>
            </a:p>
          </p:txBody>
        </p:sp>
        <p:sp>
          <p:nvSpPr>
            <p:cNvPr id="6186" name="Rectangle 714"/>
            <p:cNvSpPr>
              <a:spLocks noChangeArrowheads="1"/>
            </p:cNvSpPr>
            <p:nvPr/>
          </p:nvSpPr>
          <p:spPr bwMode="auto">
            <a:xfrm>
              <a:off x="3723" y="1075"/>
              <a:ext cx="38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</a:rPr>
                <a:t> </a:t>
              </a:r>
              <a:endParaRPr lang="en-US" sz="900"/>
            </a:p>
          </p:txBody>
        </p:sp>
        <p:sp>
          <p:nvSpPr>
            <p:cNvPr id="6187" name="Rectangle 715"/>
            <p:cNvSpPr>
              <a:spLocks noChangeArrowheads="1"/>
            </p:cNvSpPr>
            <p:nvPr/>
          </p:nvSpPr>
          <p:spPr bwMode="auto">
            <a:xfrm>
              <a:off x="3151" y="1177"/>
              <a:ext cx="76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</a:rPr>
                <a:t>b</a:t>
              </a:r>
              <a:endParaRPr lang="en-US" sz="900"/>
            </a:p>
          </p:txBody>
        </p:sp>
        <p:sp>
          <p:nvSpPr>
            <p:cNvPr id="6188" name="Rectangle 716"/>
            <p:cNvSpPr>
              <a:spLocks noChangeArrowheads="1"/>
            </p:cNvSpPr>
            <p:nvPr/>
          </p:nvSpPr>
          <p:spPr bwMode="auto">
            <a:xfrm>
              <a:off x="3204" y="1177"/>
              <a:ext cx="677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</a:rPr>
                <a:t>y computer</a:t>
              </a:r>
              <a:endParaRPr lang="en-US" sz="900"/>
            </a:p>
          </p:txBody>
        </p:sp>
        <p:sp>
          <p:nvSpPr>
            <p:cNvPr id="6189" name="Rectangle 717"/>
            <p:cNvSpPr>
              <a:spLocks noChangeArrowheads="1"/>
            </p:cNvSpPr>
            <p:nvPr/>
          </p:nvSpPr>
          <p:spPr bwMode="auto">
            <a:xfrm>
              <a:off x="3662" y="1177"/>
              <a:ext cx="38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</a:rPr>
                <a:t> </a:t>
              </a:r>
              <a:endParaRPr lang="en-US" sz="900"/>
            </a:p>
          </p:txBody>
        </p:sp>
        <p:sp>
          <p:nvSpPr>
            <p:cNvPr id="6190" name="Rectangle 718"/>
            <p:cNvSpPr>
              <a:spLocks noChangeArrowheads="1"/>
            </p:cNvSpPr>
            <p:nvPr/>
          </p:nvSpPr>
          <p:spPr bwMode="auto">
            <a:xfrm>
              <a:off x="3428" y="1844"/>
              <a:ext cx="336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1" name="Rectangle 719"/>
            <p:cNvSpPr>
              <a:spLocks noChangeArrowheads="1"/>
            </p:cNvSpPr>
            <p:nvPr/>
          </p:nvSpPr>
          <p:spPr bwMode="auto">
            <a:xfrm>
              <a:off x="3565" y="1879"/>
              <a:ext cx="92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</a:rPr>
                <a:t>A</a:t>
              </a:r>
              <a:endParaRPr lang="en-US" sz="900"/>
            </a:p>
          </p:txBody>
        </p:sp>
        <p:sp>
          <p:nvSpPr>
            <p:cNvPr id="6192" name="Rectangle 720"/>
            <p:cNvSpPr>
              <a:spLocks noChangeArrowheads="1"/>
            </p:cNvSpPr>
            <p:nvPr/>
          </p:nvSpPr>
          <p:spPr bwMode="auto">
            <a:xfrm>
              <a:off x="3624" y="1879"/>
              <a:ext cx="38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</a:rPr>
                <a:t> </a:t>
              </a:r>
              <a:endParaRPr lang="en-US" sz="900"/>
            </a:p>
          </p:txBody>
        </p:sp>
        <p:sp>
          <p:nvSpPr>
            <p:cNvPr id="6193" name="Rectangle 721"/>
            <p:cNvSpPr>
              <a:spLocks noChangeArrowheads="1"/>
            </p:cNvSpPr>
            <p:nvPr/>
          </p:nvSpPr>
          <p:spPr bwMode="auto">
            <a:xfrm>
              <a:off x="3428" y="3128"/>
              <a:ext cx="336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4" name="Rectangle 722"/>
            <p:cNvSpPr>
              <a:spLocks noChangeArrowheads="1"/>
            </p:cNvSpPr>
            <p:nvPr/>
          </p:nvSpPr>
          <p:spPr bwMode="auto">
            <a:xfrm>
              <a:off x="3565" y="3161"/>
              <a:ext cx="92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</a:rPr>
                <a:t>B</a:t>
              </a:r>
              <a:endParaRPr lang="en-US" sz="900"/>
            </a:p>
          </p:txBody>
        </p:sp>
        <p:sp>
          <p:nvSpPr>
            <p:cNvPr id="6195" name="Rectangle 723"/>
            <p:cNvSpPr>
              <a:spLocks noChangeArrowheads="1"/>
            </p:cNvSpPr>
            <p:nvPr/>
          </p:nvSpPr>
          <p:spPr bwMode="auto">
            <a:xfrm>
              <a:off x="3624" y="3161"/>
              <a:ext cx="38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</a:rPr>
                <a:t> </a:t>
              </a:r>
              <a:endParaRPr lang="en-US" sz="900"/>
            </a:p>
          </p:txBody>
        </p:sp>
      </p:grpSp>
      <p:sp>
        <p:nvSpPr>
          <p:cNvPr id="416" name="Title 1"/>
          <p:cNvSpPr txBox="1">
            <a:spLocks/>
          </p:cNvSpPr>
          <p:nvPr/>
        </p:nvSpPr>
        <p:spPr bwMode="auto">
          <a:xfrm>
            <a:off x="0" y="2209800"/>
            <a:ext cx="4343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457200" indent="-4572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What is a scripting Language?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AutoNum type="arabicPeriod"/>
              <a:defRPr/>
            </a:pPr>
            <a:endParaRPr lang="en-US" sz="20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457200" indent="-457200" eaLnBrk="1" fontAlgn="auto" hangingPunct="1">
              <a:spcAft>
                <a:spcPts val="0"/>
              </a:spcAft>
              <a:defRPr/>
            </a:pPr>
            <a:r>
              <a:rPr lang="en-US" sz="2000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extends </a:t>
            </a:r>
            <a:r>
              <a:rPr lang="en-US" sz="2000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use of another language or piece of software</a:t>
            </a:r>
            <a:r>
              <a:rPr lang="en-US" sz="2000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marL="457200" indent="-457200" algn="ctr" eaLnBrk="1" fontAlgn="auto" hangingPunct="1">
              <a:spcAft>
                <a:spcPts val="0"/>
              </a:spcAft>
              <a:defRPr/>
            </a:pPr>
            <a:endParaRPr lang="en-US" sz="20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457200" indent="-457200" eaLnBrk="1" fontAlgn="auto" hangingPunct="1">
              <a:spcAft>
                <a:spcPts val="0"/>
              </a:spcAft>
              <a:defRPr/>
            </a:pP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2. Parallel development</a:t>
            </a:r>
          </a:p>
          <a:p>
            <a:pPr marL="457200" indent="-457200" eaLnBrk="1" fontAlgn="auto" hangingPunct="1">
              <a:spcAft>
                <a:spcPts val="0"/>
              </a:spcAft>
              <a:defRPr/>
            </a:pPr>
            <a:endParaRPr lang="en-US" sz="20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457200" indent="-457200" eaLnBrk="1" fontAlgn="auto" hangingPunct="1">
              <a:spcAft>
                <a:spcPts val="0"/>
              </a:spcAft>
              <a:buFontTx/>
              <a:buAutoNum type="arabicPeriod" startAt="3"/>
              <a:defRPr/>
            </a:pP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Pros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i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Modding</a:t>
            </a:r>
            <a:endParaRPr lang="en-US" sz="2000" i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914400" lvl="1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Easy to understand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457200" indent="-457200" eaLnBrk="1" fontAlgn="auto" hangingPunct="1">
              <a:spcAft>
                <a:spcPts val="0"/>
              </a:spcAft>
              <a:buFontTx/>
              <a:buAutoNum type="arabicPeriod" startAt="3"/>
              <a:defRPr/>
            </a:pP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Cons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Less functionality</a:t>
            </a:r>
            <a:endParaRPr lang="en-US" sz="2000" i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457200" indent="-457200" algn="ctr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0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5"/>
          <p:cNvSpPr>
            <a:spLocks noChangeArrowheads="1"/>
          </p:cNvSpPr>
          <p:nvPr/>
        </p:nvSpPr>
        <p:spPr bwMode="auto">
          <a:xfrm>
            <a:off x="4648200" y="1295400"/>
            <a:ext cx="4419600" cy="5029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0"/>
          <p:cNvSpPr>
            <a:spLocks noChangeArrowheads="1"/>
          </p:cNvSpPr>
          <p:nvPr/>
        </p:nvSpPr>
        <p:spPr bwMode="auto">
          <a:xfrm>
            <a:off x="228600" y="1249363"/>
            <a:ext cx="4267200" cy="548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Controlling AI Opponent: Team</a:t>
            </a: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457200" y="1249363"/>
            <a:ext cx="3787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Squad Tactics (Bryan Auslander)</a:t>
            </a:r>
          </a:p>
        </p:txBody>
      </p:sp>
      <p:sp>
        <p:nvSpPr>
          <p:cNvPr id="7174" name="Text Box 32"/>
          <p:cNvSpPr txBox="1">
            <a:spLocks noChangeArrowheads="1"/>
          </p:cNvSpPr>
          <p:nvPr/>
        </p:nvSpPr>
        <p:spPr bwMode="auto">
          <a:xfrm>
            <a:off x="4953000" y="5011738"/>
            <a:ext cx="404812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Dead Reckoning</a:t>
            </a:r>
          </a:p>
          <a:p>
            <a:pPr>
              <a:buFontTx/>
              <a:buChar char="•"/>
            </a:pPr>
            <a:r>
              <a:rPr lang="en-US"/>
              <a:t>Predicting future state</a:t>
            </a:r>
          </a:p>
          <a:p>
            <a:pPr>
              <a:buFontTx/>
              <a:buChar char="•"/>
            </a:pPr>
            <a:r>
              <a:rPr lang="en-US"/>
              <a:t>For games: Newton physics</a:t>
            </a:r>
          </a:p>
          <a:p>
            <a:pPr>
              <a:buFontTx/>
              <a:buChar char="•"/>
            </a:pPr>
            <a:r>
              <a:rPr lang="en-US"/>
              <a:t>Estimate future trajectory: Kinematics</a:t>
            </a:r>
          </a:p>
          <a:p>
            <a:endParaRPr lang="en-US"/>
          </a:p>
        </p:txBody>
      </p:sp>
      <p:grpSp>
        <p:nvGrpSpPr>
          <p:cNvPr id="7175" name="Group 63"/>
          <p:cNvGrpSpPr>
            <a:grpSpLocks/>
          </p:cNvGrpSpPr>
          <p:nvPr/>
        </p:nvGrpSpPr>
        <p:grpSpPr bwMode="auto">
          <a:xfrm>
            <a:off x="4892675" y="2587625"/>
            <a:ext cx="3695700" cy="2136775"/>
            <a:chOff x="235" y="609"/>
            <a:chExt cx="5309" cy="3617"/>
          </a:xfrm>
        </p:grpSpPr>
        <p:pic>
          <p:nvPicPr>
            <p:cNvPr id="7183" name="Picture 33" descr="DSC00027"/>
            <p:cNvPicPr>
              <a:picLocks noChangeAspect="1" noChangeArrowheads="1"/>
            </p:cNvPicPr>
            <p:nvPr/>
          </p:nvPicPr>
          <p:blipFill>
            <a:blip r:embed="rId3">
              <a:lum bright="6000" contrast="42000"/>
            </a:blip>
            <a:srcRect/>
            <a:stretch>
              <a:fillRect/>
            </a:stretch>
          </p:blipFill>
          <p:spPr bwMode="auto">
            <a:xfrm>
              <a:off x="235" y="609"/>
              <a:ext cx="5309" cy="3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4" name="AutoShape 34"/>
            <p:cNvSpPr>
              <a:spLocks noChangeArrowheads="1"/>
            </p:cNvSpPr>
            <p:nvPr/>
          </p:nvSpPr>
          <p:spPr bwMode="auto">
            <a:xfrm>
              <a:off x="509" y="2747"/>
              <a:ext cx="396" cy="261"/>
            </a:xfrm>
            <a:prstGeom prst="roundRect">
              <a:avLst>
                <a:gd name="adj" fmla="val 16667"/>
              </a:avLst>
            </a:prstGeom>
            <a:solidFill>
              <a:srgbClr val="3366FF">
                <a:alpha val="2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AutoShape 35"/>
            <p:cNvSpPr>
              <a:spLocks noChangeArrowheads="1"/>
            </p:cNvSpPr>
            <p:nvPr/>
          </p:nvSpPr>
          <p:spPr bwMode="auto">
            <a:xfrm>
              <a:off x="523" y="3120"/>
              <a:ext cx="396" cy="261"/>
            </a:xfrm>
            <a:prstGeom prst="roundRect">
              <a:avLst>
                <a:gd name="adj" fmla="val 16667"/>
              </a:avLst>
            </a:prstGeom>
            <a:solidFill>
              <a:srgbClr val="3366FF">
                <a:alpha val="2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AutoShape 36"/>
            <p:cNvSpPr>
              <a:spLocks noChangeArrowheads="1"/>
            </p:cNvSpPr>
            <p:nvPr/>
          </p:nvSpPr>
          <p:spPr bwMode="auto">
            <a:xfrm>
              <a:off x="2154" y="1399"/>
              <a:ext cx="471" cy="261"/>
            </a:xfrm>
            <a:prstGeom prst="roundRect">
              <a:avLst>
                <a:gd name="adj" fmla="val 16667"/>
              </a:avLst>
            </a:prstGeom>
            <a:solidFill>
              <a:srgbClr val="00FF00">
                <a:alpha val="2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AutoShape 37"/>
            <p:cNvSpPr>
              <a:spLocks noChangeArrowheads="1"/>
            </p:cNvSpPr>
            <p:nvPr/>
          </p:nvSpPr>
          <p:spPr bwMode="auto">
            <a:xfrm>
              <a:off x="3095" y="1390"/>
              <a:ext cx="471" cy="261"/>
            </a:xfrm>
            <a:prstGeom prst="roundRect">
              <a:avLst>
                <a:gd name="adj" fmla="val 16667"/>
              </a:avLst>
            </a:prstGeom>
            <a:solidFill>
              <a:srgbClr val="00FF00">
                <a:alpha val="2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AutoShape 38"/>
            <p:cNvSpPr>
              <a:spLocks noChangeArrowheads="1"/>
            </p:cNvSpPr>
            <p:nvPr/>
          </p:nvSpPr>
          <p:spPr bwMode="auto">
            <a:xfrm>
              <a:off x="2923" y="777"/>
              <a:ext cx="838" cy="261"/>
            </a:xfrm>
            <a:prstGeom prst="roundRect">
              <a:avLst>
                <a:gd name="adj" fmla="val 16667"/>
              </a:avLst>
            </a:prstGeom>
            <a:solidFill>
              <a:srgbClr val="00FF00">
                <a:alpha val="2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AutoShape 39"/>
            <p:cNvSpPr>
              <a:spLocks noChangeArrowheads="1"/>
            </p:cNvSpPr>
            <p:nvPr/>
          </p:nvSpPr>
          <p:spPr bwMode="auto">
            <a:xfrm>
              <a:off x="4066" y="1375"/>
              <a:ext cx="441" cy="261"/>
            </a:xfrm>
            <a:prstGeom prst="roundRect">
              <a:avLst>
                <a:gd name="adj" fmla="val 16667"/>
              </a:avLst>
            </a:prstGeom>
            <a:solidFill>
              <a:srgbClr val="00FF00">
                <a:alpha val="2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AutoShape 40"/>
            <p:cNvSpPr>
              <a:spLocks noChangeArrowheads="1"/>
            </p:cNvSpPr>
            <p:nvPr/>
          </p:nvSpPr>
          <p:spPr bwMode="auto">
            <a:xfrm>
              <a:off x="1213" y="1410"/>
              <a:ext cx="426" cy="276"/>
            </a:xfrm>
            <a:prstGeom prst="roundRect">
              <a:avLst>
                <a:gd name="adj" fmla="val 16667"/>
              </a:avLst>
            </a:prstGeom>
            <a:solidFill>
              <a:srgbClr val="00FF00">
                <a:alpha val="2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1" name="AutoShape 41"/>
            <p:cNvSpPr>
              <a:spLocks noChangeArrowheads="1"/>
            </p:cNvSpPr>
            <p:nvPr/>
          </p:nvSpPr>
          <p:spPr bwMode="auto">
            <a:xfrm>
              <a:off x="2169" y="3200"/>
              <a:ext cx="471" cy="261"/>
            </a:xfrm>
            <a:prstGeom prst="roundRect">
              <a:avLst>
                <a:gd name="adj" fmla="val 16667"/>
              </a:avLst>
            </a:prstGeom>
            <a:solidFill>
              <a:srgbClr val="FF0000">
                <a:alpha val="2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AutoShape 42"/>
            <p:cNvSpPr>
              <a:spLocks noChangeArrowheads="1"/>
            </p:cNvSpPr>
            <p:nvPr/>
          </p:nvSpPr>
          <p:spPr bwMode="auto">
            <a:xfrm>
              <a:off x="3110" y="3191"/>
              <a:ext cx="471" cy="261"/>
            </a:xfrm>
            <a:prstGeom prst="roundRect">
              <a:avLst>
                <a:gd name="adj" fmla="val 16667"/>
              </a:avLst>
            </a:prstGeom>
            <a:solidFill>
              <a:srgbClr val="FF0000">
                <a:alpha val="2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AutoShape 43"/>
            <p:cNvSpPr>
              <a:spLocks noChangeArrowheads="1"/>
            </p:cNvSpPr>
            <p:nvPr/>
          </p:nvSpPr>
          <p:spPr bwMode="auto">
            <a:xfrm>
              <a:off x="4081" y="3176"/>
              <a:ext cx="441" cy="261"/>
            </a:xfrm>
            <a:prstGeom prst="roundRect">
              <a:avLst>
                <a:gd name="adj" fmla="val 16667"/>
              </a:avLst>
            </a:prstGeom>
            <a:solidFill>
              <a:srgbClr val="FF0000">
                <a:alpha val="2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4" name="AutoShape 44"/>
            <p:cNvSpPr>
              <a:spLocks noChangeArrowheads="1"/>
            </p:cNvSpPr>
            <p:nvPr/>
          </p:nvSpPr>
          <p:spPr bwMode="auto">
            <a:xfrm>
              <a:off x="483" y="2411"/>
              <a:ext cx="427" cy="291"/>
            </a:xfrm>
            <a:prstGeom prst="roundRect">
              <a:avLst>
                <a:gd name="adj" fmla="val 16667"/>
              </a:avLst>
            </a:prstGeom>
            <a:solidFill>
              <a:srgbClr val="3366FF">
                <a:alpha val="2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5" name="AutoShape 45"/>
            <p:cNvSpPr>
              <a:spLocks noChangeArrowheads="1"/>
            </p:cNvSpPr>
            <p:nvPr/>
          </p:nvSpPr>
          <p:spPr bwMode="auto">
            <a:xfrm>
              <a:off x="552" y="647"/>
              <a:ext cx="456" cy="253"/>
            </a:xfrm>
            <a:prstGeom prst="roundRect">
              <a:avLst>
                <a:gd name="adj" fmla="val 16667"/>
              </a:avLst>
            </a:prstGeom>
            <a:solidFill>
              <a:srgbClr val="FFFF00">
                <a:alpha val="2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6" name="Line 46"/>
            <p:cNvSpPr>
              <a:spLocks noChangeShapeType="1"/>
            </p:cNvSpPr>
            <p:nvPr/>
          </p:nvSpPr>
          <p:spPr bwMode="auto">
            <a:xfrm flipV="1">
              <a:off x="4189" y="3474"/>
              <a:ext cx="0" cy="314"/>
            </a:xfrm>
            <a:prstGeom prst="line">
              <a:avLst/>
            </a:prstGeom>
            <a:noFill/>
            <a:ln w="50800">
              <a:solidFill>
                <a:srgbClr val="FF7C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47"/>
            <p:cNvSpPr>
              <a:spLocks noChangeShapeType="1"/>
            </p:cNvSpPr>
            <p:nvPr/>
          </p:nvSpPr>
          <p:spPr bwMode="auto">
            <a:xfrm flipH="1" flipV="1">
              <a:off x="2264" y="1678"/>
              <a:ext cx="15" cy="1541"/>
            </a:xfrm>
            <a:prstGeom prst="line">
              <a:avLst/>
            </a:prstGeom>
            <a:noFill/>
            <a:ln w="50800">
              <a:solidFill>
                <a:srgbClr val="66FF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7198" name="AutoShape 48"/>
            <p:cNvCxnSpPr>
              <a:cxnSpLocks noChangeShapeType="1"/>
              <a:stCxn id="7184" idx="1"/>
              <a:endCxn id="7196" idx="0"/>
            </p:cNvCxnSpPr>
            <p:nvPr/>
          </p:nvCxnSpPr>
          <p:spPr bwMode="auto">
            <a:xfrm rot="10800000" flipH="1" flipV="1">
              <a:off x="509" y="2878"/>
              <a:ext cx="3680" cy="926"/>
            </a:xfrm>
            <a:prstGeom prst="bentConnector4">
              <a:avLst>
                <a:gd name="adj1" fmla="val -1880"/>
                <a:gd name="adj2" fmla="val 130343"/>
              </a:avLst>
            </a:prstGeom>
            <a:noFill/>
            <a:ln w="57150">
              <a:solidFill>
                <a:srgbClr val="FF7C80"/>
              </a:solidFill>
              <a:miter lim="800000"/>
              <a:headEnd/>
              <a:tailEnd/>
            </a:ln>
          </p:spPr>
        </p:cxnSp>
        <p:sp>
          <p:nvSpPr>
            <p:cNvPr id="7199" name="Line 49"/>
            <p:cNvSpPr>
              <a:spLocks noChangeShapeType="1"/>
            </p:cNvSpPr>
            <p:nvPr/>
          </p:nvSpPr>
          <p:spPr bwMode="auto">
            <a:xfrm flipH="1" flipV="1">
              <a:off x="3605" y="3397"/>
              <a:ext cx="441" cy="0"/>
            </a:xfrm>
            <a:prstGeom prst="line">
              <a:avLst/>
            </a:prstGeom>
            <a:noFill/>
            <a:ln w="50800">
              <a:solidFill>
                <a:srgbClr val="FF7C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50"/>
            <p:cNvSpPr>
              <a:spLocks noChangeShapeType="1"/>
            </p:cNvSpPr>
            <p:nvPr/>
          </p:nvSpPr>
          <p:spPr bwMode="auto">
            <a:xfrm flipH="1" flipV="1">
              <a:off x="2639" y="3404"/>
              <a:ext cx="441" cy="0"/>
            </a:xfrm>
            <a:prstGeom prst="line">
              <a:avLst/>
            </a:prstGeom>
            <a:noFill/>
            <a:ln w="50800">
              <a:solidFill>
                <a:srgbClr val="FF7C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Line 51"/>
            <p:cNvSpPr>
              <a:spLocks noChangeShapeType="1"/>
            </p:cNvSpPr>
            <p:nvPr/>
          </p:nvSpPr>
          <p:spPr bwMode="auto">
            <a:xfrm>
              <a:off x="2764" y="1453"/>
              <a:ext cx="329" cy="1"/>
            </a:xfrm>
            <a:prstGeom prst="line">
              <a:avLst/>
            </a:prstGeom>
            <a:noFill/>
            <a:ln w="50800">
              <a:solidFill>
                <a:srgbClr val="66FF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Line 52"/>
            <p:cNvSpPr>
              <a:spLocks noChangeShapeType="1"/>
            </p:cNvSpPr>
            <p:nvPr/>
          </p:nvSpPr>
          <p:spPr bwMode="auto">
            <a:xfrm>
              <a:off x="3720" y="1445"/>
              <a:ext cx="329" cy="1"/>
            </a:xfrm>
            <a:prstGeom prst="line">
              <a:avLst/>
            </a:prstGeom>
            <a:noFill/>
            <a:ln w="50800">
              <a:solidFill>
                <a:srgbClr val="66FF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Line 53"/>
            <p:cNvSpPr>
              <a:spLocks noChangeShapeType="1"/>
            </p:cNvSpPr>
            <p:nvPr/>
          </p:nvSpPr>
          <p:spPr bwMode="auto">
            <a:xfrm flipV="1">
              <a:off x="3337" y="1078"/>
              <a:ext cx="0" cy="291"/>
            </a:xfrm>
            <a:prstGeom prst="line">
              <a:avLst/>
            </a:prstGeom>
            <a:noFill/>
            <a:ln w="50800">
              <a:solidFill>
                <a:srgbClr val="66FF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04" name="Group 54"/>
            <p:cNvGrpSpPr>
              <a:grpSpLocks/>
            </p:cNvGrpSpPr>
            <p:nvPr/>
          </p:nvGrpSpPr>
          <p:grpSpPr bwMode="auto">
            <a:xfrm>
              <a:off x="2244" y="934"/>
              <a:ext cx="696" cy="450"/>
              <a:chOff x="2244" y="934"/>
              <a:chExt cx="696" cy="450"/>
            </a:xfrm>
          </p:grpSpPr>
          <p:sp>
            <p:nvSpPr>
              <p:cNvPr id="7211" name="Line 55"/>
              <p:cNvSpPr>
                <a:spLocks noChangeShapeType="1"/>
              </p:cNvSpPr>
              <p:nvPr/>
            </p:nvSpPr>
            <p:spPr bwMode="auto">
              <a:xfrm flipH="1">
                <a:off x="2260" y="934"/>
                <a:ext cx="8" cy="450"/>
              </a:xfrm>
              <a:prstGeom prst="line">
                <a:avLst/>
              </a:prstGeom>
              <a:noFill/>
              <a:ln w="50800">
                <a:solidFill>
                  <a:srgbClr val="66FF33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2" name="Line 56"/>
              <p:cNvSpPr>
                <a:spLocks noChangeShapeType="1"/>
              </p:cNvSpPr>
              <p:nvPr/>
            </p:nvSpPr>
            <p:spPr bwMode="auto">
              <a:xfrm>
                <a:off x="2244" y="934"/>
                <a:ext cx="696" cy="0"/>
              </a:xfrm>
              <a:prstGeom prst="line">
                <a:avLst/>
              </a:prstGeom>
              <a:noFill/>
              <a:ln w="3810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05" name="Group 57"/>
            <p:cNvGrpSpPr>
              <a:grpSpLocks/>
            </p:cNvGrpSpPr>
            <p:nvPr/>
          </p:nvGrpSpPr>
          <p:grpSpPr bwMode="auto">
            <a:xfrm>
              <a:off x="911" y="741"/>
              <a:ext cx="202" cy="1772"/>
              <a:chOff x="911" y="741"/>
              <a:chExt cx="202" cy="1772"/>
            </a:xfrm>
          </p:grpSpPr>
          <p:sp>
            <p:nvSpPr>
              <p:cNvPr id="7209" name="Line 58"/>
              <p:cNvSpPr>
                <a:spLocks noChangeShapeType="1"/>
              </p:cNvSpPr>
              <p:nvPr/>
            </p:nvSpPr>
            <p:spPr bwMode="auto">
              <a:xfrm flipH="1">
                <a:off x="911" y="2499"/>
                <a:ext cx="202" cy="7"/>
              </a:xfrm>
              <a:prstGeom prst="line">
                <a:avLst/>
              </a:prstGeom>
              <a:noFill/>
              <a:ln w="50800">
                <a:solidFill>
                  <a:schemeClr val="hlink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0" name="Line 59"/>
              <p:cNvSpPr>
                <a:spLocks noChangeShapeType="1"/>
              </p:cNvSpPr>
              <p:nvPr/>
            </p:nvSpPr>
            <p:spPr bwMode="auto">
              <a:xfrm>
                <a:off x="1066" y="741"/>
                <a:ext cx="23" cy="1772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06" name="Group 60"/>
            <p:cNvGrpSpPr>
              <a:grpSpLocks/>
            </p:cNvGrpSpPr>
            <p:nvPr/>
          </p:nvGrpSpPr>
          <p:grpSpPr bwMode="auto">
            <a:xfrm>
              <a:off x="935" y="1699"/>
              <a:ext cx="411" cy="950"/>
              <a:chOff x="935" y="1699"/>
              <a:chExt cx="411" cy="950"/>
            </a:xfrm>
          </p:grpSpPr>
          <p:sp>
            <p:nvSpPr>
              <p:cNvPr id="7207" name="Line 61"/>
              <p:cNvSpPr>
                <a:spLocks noChangeShapeType="1"/>
              </p:cNvSpPr>
              <p:nvPr/>
            </p:nvSpPr>
            <p:spPr bwMode="auto">
              <a:xfrm>
                <a:off x="935" y="2626"/>
                <a:ext cx="411" cy="0"/>
              </a:xfrm>
              <a:prstGeom prst="line">
                <a:avLst/>
              </a:prstGeom>
              <a:noFill/>
              <a:ln w="3810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8" name="Line 62"/>
              <p:cNvSpPr>
                <a:spLocks noChangeShapeType="1"/>
              </p:cNvSpPr>
              <p:nvPr/>
            </p:nvSpPr>
            <p:spPr bwMode="auto">
              <a:xfrm flipH="1" flipV="1">
                <a:off x="1305" y="1699"/>
                <a:ext cx="9" cy="950"/>
              </a:xfrm>
              <a:prstGeom prst="line">
                <a:avLst/>
              </a:prstGeom>
              <a:noFill/>
              <a:ln w="50800">
                <a:solidFill>
                  <a:srgbClr val="66FF33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176" name="Text Box 64"/>
          <p:cNvSpPr txBox="1">
            <a:spLocks noChangeArrowheads="1"/>
          </p:cNvSpPr>
          <p:nvPr/>
        </p:nvSpPr>
        <p:spPr bwMode="auto">
          <a:xfrm>
            <a:off x="4572000" y="1458913"/>
            <a:ext cx="479188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/>
              <a:t>Sports Games (Chris </a:t>
            </a:r>
            <a:r>
              <a:rPr lang="en-US" sz="2000" b="1" dirty="0" err="1" smtClean="0"/>
              <a:t>Wojciechowski</a:t>
            </a:r>
            <a:r>
              <a:rPr lang="en-US" sz="2000" b="1" dirty="0" smtClean="0"/>
              <a:t>)</a:t>
            </a:r>
            <a:endParaRPr lang="en-US" sz="2000" b="1" dirty="0"/>
          </a:p>
          <a:p>
            <a:pPr>
              <a:buFontTx/>
              <a:buChar char="•"/>
            </a:pPr>
            <a:r>
              <a:rPr lang="en-US" sz="2000" dirty="0"/>
              <a:t>Identify high-level decisions</a:t>
            </a:r>
          </a:p>
        </p:txBody>
      </p:sp>
      <p:pic>
        <p:nvPicPr>
          <p:cNvPr id="71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1752600" y="4648200"/>
            <a:ext cx="2487613" cy="1843088"/>
          </a:xfrm>
        </p:spPr>
      </p:pic>
      <p:pic>
        <p:nvPicPr>
          <p:cNvPr id="7179" name="Picture 68" descr="Bryan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1676400"/>
            <a:ext cx="37338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Content Placeholder 8" descr="untitled.bmp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4648200"/>
            <a:ext cx="124460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1" name="TextBox 70"/>
          <p:cNvSpPr txBox="1">
            <a:spLocks noChangeArrowheads="1"/>
          </p:cNvSpPr>
          <p:nvPr/>
        </p:nvSpPr>
        <p:spPr bwMode="auto">
          <a:xfrm>
            <a:off x="1066800" y="5334000"/>
            <a:ext cx="1822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decentralized</a:t>
            </a:r>
          </a:p>
        </p:txBody>
      </p:sp>
      <p:sp>
        <p:nvSpPr>
          <p:cNvPr id="7182" name="TextBox 71"/>
          <p:cNvSpPr txBox="1">
            <a:spLocks noChangeArrowheads="1"/>
          </p:cNvSpPr>
          <p:nvPr/>
        </p:nvSpPr>
        <p:spPr bwMode="auto">
          <a:xfrm>
            <a:off x="1752600" y="2819400"/>
            <a:ext cx="1522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centralized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7"/>
          <p:cNvSpPr>
            <a:spLocks noChangeArrowheads="1"/>
          </p:cNvSpPr>
          <p:nvPr/>
        </p:nvSpPr>
        <p:spPr bwMode="auto">
          <a:xfrm>
            <a:off x="0" y="1143000"/>
            <a:ext cx="4572000" cy="5334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9" name="Table 88"/>
          <p:cNvGraphicFramePr>
            <a:graphicFrameLocks noGrp="1"/>
          </p:cNvGraphicFramePr>
          <p:nvPr/>
        </p:nvGraphicFramePr>
        <p:xfrm>
          <a:off x="0" y="2438400"/>
          <a:ext cx="4953000" cy="40233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238250"/>
                <a:gridCol w="1238250"/>
                <a:gridCol w="1238250"/>
                <a:gridCol w="1238250"/>
              </a:tblGrid>
              <a:tr h="668482"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Depth</a:t>
                      </a:r>
                    </a:p>
                    <a:p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(Breadth</a:t>
                      </a:r>
                      <a:r>
                        <a:rPr lang="en-US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First)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Nodes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Time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Memory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67393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1MiB</a:t>
                      </a:r>
                      <a:endParaRPr lang="en-US" dirty="0"/>
                    </a:p>
                  </a:txBody>
                  <a:tcPr/>
                </a:tc>
              </a:tr>
              <a:tr h="267393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111,100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 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106 MiB</a:t>
                      </a:r>
                      <a:endParaRPr lang="en-US" dirty="0"/>
                    </a:p>
                  </a:txBody>
                  <a:tcPr/>
                </a:tc>
              </a:tr>
              <a:tr h="467937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/>
                        <a:t>10</a:t>
                      </a:r>
                      <a:r>
                        <a:rPr kumimoji="0" lang="en-US" sz="1800" kern="1200" baseline="30000" dirty="0" smtClean="0"/>
                        <a:t>7</a:t>
                      </a:r>
                      <a:endParaRPr kumimoji="0"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 minutes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GiB</a:t>
                      </a:r>
                      <a:endParaRPr lang="en-US" dirty="0"/>
                    </a:p>
                  </a:txBody>
                  <a:tcPr/>
                </a:tc>
              </a:tr>
              <a:tr h="267393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10</a:t>
                      </a:r>
                      <a:r>
                        <a:rPr kumimoji="0" lang="en-US" sz="1800" kern="1200" baseline="30000" dirty="0" smtClean="0"/>
                        <a:t>9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TiB</a:t>
                      </a:r>
                      <a:endParaRPr lang="en-US" dirty="0"/>
                    </a:p>
                  </a:txBody>
                  <a:tcPr/>
                </a:tc>
              </a:tr>
              <a:tr h="267393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10</a:t>
                      </a:r>
                      <a:r>
                        <a:rPr kumimoji="0" lang="en-US" sz="1800" kern="1200" baseline="30000" dirty="0" smtClean="0"/>
                        <a:t>11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129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 TiB</a:t>
                      </a:r>
                      <a:endParaRPr lang="en-US" dirty="0"/>
                    </a:p>
                  </a:txBody>
                  <a:tcPr/>
                </a:tc>
              </a:tr>
              <a:tr h="267393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10</a:t>
                      </a:r>
                      <a:r>
                        <a:rPr kumimoji="0" lang="en-US" sz="1800" kern="1200" baseline="30000" dirty="0" smtClean="0"/>
                        <a:t>13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PiB </a:t>
                      </a:r>
                      <a:endParaRPr lang="en-US" dirty="0"/>
                    </a:p>
                  </a:txBody>
                  <a:tcPr/>
                </a:tc>
              </a:tr>
              <a:tr h="467937"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/>
                        <a:t>10</a:t>
                      </a:r>
                      <a:r>
                        <a:rPr kumimoji="0" lang="en-US" sz="1800" kern="1200" baseline="30000" dirty="0" smtClean="0"/>
                        <a:t>15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3,523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EiB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44" name="Rectangle 21"/>
          <p:cNvSpPr>
            <a:spLocks noChangeArrowheads="1"/>
          </p:cNvSpPr>
          <p:nvPr/>
        </p:nvSpPr>
        <p:spPr bwMode="auto">
          <a:xfrm>
            <a:off x="5105400" y="1219200"/>
            <a:ext cx="4038600" cy="5638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Path-Finding</a:t>
            </a:r>
            <a:endParaRPr lang="en-US" dirty="0" smtClean="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114800" y="1524000"/>
            <a:ext cx="51090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2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Navigation (</a:t>
            </a:r>
            <a:r>
              <a:rPr lang="en-US" dirty="0" smtClean="0"/>
              <a:t>Jeremy </a:t>
            </a:r>
            <a:r>
              <a:rPr lang="en-US" dirty="0"/>
              <a:t>David </a:t>
            </a:r>
            <a:r>
              <a:rPr lang="en-US" dirty="0" err="1"/>
              <a:t>Christman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Navigation set hierarchy</a:t>
            </a:r>
          </a:p>
        </p:txBody>
      </p:sp>
      <p:grpSp>
        <p:nvGrpSpPr>
          <p:cNvPr id="10247" name="Group 83"/>
          <p:cNvGrpSpPr>
            <a:grpSpLocks/>
          </p:cNvGrpSpPr>
          <p:nvPr/>
        </p:nvGrpSpPr>
        <p:grpSpPr bwMode="auto">
          <a:xfrm>
            <a:off x="5334000" y="2514600"/>
            <a:ext cx="2971800" cy="3125788"/>
            <a:chOff x="0" y="1248"/>
            <a:chExt cx="2544" cy="2305"/>
          </a:xfrm>
        </p:grpSpPr>
        <p:pic>
          <p:nvPicPr>
            <p:cNvPr id="10253" name="Picture 78" descr="fig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248"/>
              <a:ext cx="2544" cy="2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4" name="Rectangle 79"/>
            <p:cNvSpPr>
              <a:spLocks noChangeArrowheads="1"/>
            </p:cNvSpPr>
            <p:nvPr/>
          </p:nvSpPr>
          <p:spPr bwMode="auto">
            <a:xfrm>
              <a:off x="0" y="1248"/>
              <a:ext cx="1296" cy="12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5" name="Rectangle 80"/>
            <p:cNvSpPr>
              <a:spLocks noChangeArrowheads="1"/>
            </p:cNvSpPr>
            <p:nvPr/>
          </p:nvSpPr>
          <p:spPr bwMode="auto">
            <a:xfrm>
              <a:off x="1296" y="1248"/>
              <a:ext cx="1248" cy="1200"/>
            </a:xfrm>
            <a:prstGeom prst="rect">
              <a:avLst/>
            </a:prstGeom>
            <a:noFill/>
            <a:ln w="2857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Rectangle 81"/>
            <p:cNvSpPr>
              <a:spLocks noChangeArrowheads="1"/>
            </p:cNvSpPr>
            <p:nvPr/>
          </p:nvSpPr>
          <p:spPr bwMode="auto">
            <a:xfrm>
              <a:off x="0" y="2448"/>
              <a:ext cx="2544" cy="864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" name="Rectangle 82"/>
            <p:cNvSpPr>
              <a:spLocks noChangeArrowheads="1"/>
            </p:cNvSpPr>
            <p:nvPr/>
          </p:nvSpPr>
          <p:spPr bwMode="auto">
            <a:xfrm>
              <a:off x="912" y="1584"/>
              <a:ext cx="816" cy="1152"/>
            </a:xfrm>
            <a:prstGeom prst="rect">
              <a:avLst/>
            </a:prstGeom>
            <a:noFill/>
            <a:ln w="2857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8" name="Text Box 86"/>
          <p:cNvSpPr txBox="1">
            <a:spLocks noChangeArrowheads="1"/>
          </p:cNvSpPr>
          <p:nvPr/>
        </p:nvSpPr>
        <p:spPr bwMode="auto">
          <a:xfrm>
            <a:off x="5318125" y="5751513"/>
            <a:ext cx="24860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Interface tables</a:t>
            </a:r>
          </a:p>
          <a:p>
            <a:pPr>
              <a:buFontTx/>
              <a:buChar char="•"/>
            </a:pPr>
            <a:r>
              <a:rPr lang="en-US"/>
              <a:t>Reduction memory</a:t>
            </a:r>
          </a:p>
          <a:p>
            <a:pPr>
              <a:buFontTx/>
              <a:buChar char="•"/>
            </a:pPr>
            <a:r>
              <a:rPr lang="en-US"/>
              <a:t>Increase performance</a:t>
            </a:r>
          </a:p>
        </p:txBody>
      </p:sp>
      <p:sp>
        <p:nvSpPr>
          <p:cNvPr id="10249" name="Text Box 5"/>
          <p:cNvSpPr txBox="1">
            <a:spLocks noChangeArrowheads="1"/>
          </p:cNvSpPr>
          <p:nvPr/>
        </p:nvSpPr>
        <p:spPr bwMode="auto">
          <a:xfrm>
            <a:off x="61913" y="1295400"/>
            <a:ext cx="23561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 A* (Joseph </a:t>
            </a:r>
            <a:r>
              <a:rPr lang="en-US" b="1" dirty="0" err="1"/>
              <a:t>Siefers</a:t>
            </a:r>
            <a:r>
              <a:rPr lang="en-US" b="1" dirty="0"/>
              <a:t>)</a:t>
            </a:r>
          </a:p>
        </p:txBody>
      </p:sp>
      <p:pic>
        <p:nvPicPr>
          <p:cNvPr id="10250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225" y="1828800"/>
            <a:ext cx="836613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08150" y="1828800"/>
            <a:ext cx="8191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84450" y="1828800"/>
            <a:ext cx="566738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59"/>
          <p:cNvSpPr>
            <a:spLocks noChangeArrowheads="1"/>
          </p:cNvSpPr>
          <p:nvPr/>
        </p:nvSpPr>
        <p:spPr bwMode="auto">
          <a:xfrm>
            <a:off x="381000" y="838200"/>
            <a:ext cx="3352800" cy="5715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-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Game Genres</a:t>
            </a:r>
          </a:p>
        </p:txBody>
      </p:sp>
      <p:sp>
        <p:nvSpPr>
          <p:cNvPr id="13317" name="Text Box 144"/>
          <p:cNvSpPr txBox="1">
            <a:spLocks noChangeArrowheads="1"/>
          </p:cNvSpPr>
          <p:nvPr/>
        </p:nvSpPr>
        <p:spPr bwMode="auto">
          <a:xfrm>
            <a:off x="457200" y="990600"/>
            <a:ext cx="30476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 dirty="0">
                <a:latin typeface="Times New Roman" pitchFamily="18" charset="0"/>
              </a:rPr>
              <a:t>First-Person Shooters</a:t>
            </a:r>
          </a:p>
        </p:txBody>
      </p:sp>
      <p:sp>
        <p:nvSpPr>
          <p:cNvPr id="13330" name="Text Box 158"/>
          <p:cNvSpPr txBox="1">
            <a:spLocks noChangeArrowheads="1"/>
          </p:cNvSpPr>
          <p:nvPr/>
        </p:nvSpPr>
        <p:spPr bwMode="auto">
          <a:xfrm>
            <a:off x="533400" y="1600200"/>
            <a:ext cx="3063875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Animation</a:t>
            </a:r>
          </a:p>
          <a:p>
            <a:pPr lvl="1"/>
            <a:r>
              <a:rPr lang="en-US" i="1"/>
              <a:t>makes sure that animation fits situation </a:t>
            </a:r>
          </a:p>
          <a:p>
            <a:r>
              <a:rPr lang="en-US"/>
              <a:t>Combat</a:t>
            </a:r>
          </a:p>
          <a:p>
            <a:pPr lvl="1"/>
            <a:r>
              <a:rPr lang="en-US" i="1"/>
              <a:t>Possibly most important subsystem</a:t>
            </a:r>
          </a:p>
          <a:p>
            <a:r>
              <a:rPr lang="en-US"/>
              <a:t>Behavior</a:t>
            </a:r>
          </a:p>
          <a:p>
            <a:pPr lvl="1"/>
            <a:r>
              <a:rPr lang="en-US" i="1"/>
              <a:t>Highest level, has precedence over other systems</a:t>
            </a:r>
          </a:p>
          <a:p>
            <a:r>
              <a:rPr lang="en-US"/>
              <a:t>Movement</a:t>
            </a:r>
          </a:p>
          <a:p>
            <a:pPr lvl="1"/>
            <a:r>
              <a:rPr lang="en-US" i="1"/>
              <a:t>Determine how to move (path finding)</a:t>
            </a:r>
          </a:p>
        </p:txBody>
      </p:sp>
      <p:sp>
        <p:nvSpPr>
          <p:cNvPr id="13332" name="TextBox 158"/>
          <p:cNvSpPr txBox="1">
            <a:spLocks noChangeArrowheads="1"/>
          </p:cNvSpPr>
          <p:nvPr/>
        </p:nvSpPr>
        <p:spPr bwMode="auto">
          <a:xfrm>
            <a:off x="1524000" y="6019800"/>
            <a:ext cx="20826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(Xavier Otero </a:t>
            </a:r>
            <a:r>
              <a:rPr lang="en-US" dirty="0" err="1" smtClean="0"/>
              <a:t>Keil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1" name="Text Box 57"/>
          <p:cNvSpPr txBox="1">
            <a:spLocks noChangeArrowheads="1"/>
          </p:cNvSpPr>
          <p:nvPr/>
        </p:nvSpPr>
        <p:spPr bwMode="auto">
          <a:xfrm>
            <a:off x="1524000" y="5562600"/>
            <a:ext cx="2142638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/>
              <a:t>Unreal Tournament</a:t>
            </a:r>
            <a:endParaRPr lang="en-US" dirty="0"/>
          </a:p>
        </p:txBody>
      </p:sp>
      <p:sp>
        <p:nvSpPr>
          <p:cNvPr id="22" name="Rectangle 64"/>
          <p:cNvSpPr>
            <a:spLocks noChangeArrowheads="1"/>
          </p:cNvSpPr>
          <p:nvPr/>
        </p:nvSpPr>
        <p:spPr bwMode="auto">
          <a:xfrm>
            <a:off x="4343400" y="990600"/>
            <a:ext cx="4495800" cy="5638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60"/>
          <p:cNvSpPr txBox="1">
            <a:spLocks noChangeArrowheads="1"/>
          </p:cNvSpPr>
          <p:nvPr/>
        </p:nvSpPr>
        <p:spPr bwMode="auto">
          <a:xfrm>
            <a:off x="4724400" y="1270000"/>
            <a:ext cx="371768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/>
              <a:t>Racing games (Emily Cohen)</a:t>
            </a:r>
            <a:endParaRPr lang="en-US" sz="2000" b="1" dirty="0"/>
          </a:p>
          <a:p>
            <a:endParaRPr lang="en-US" sz="2000" b="1" dirty="0"/>
          </a:p>
          <a:p>
            <a:r>
              <a:rPr lang="en-US" sz="2000" b="1" dirty="0"/>
              <a:t>Racing vehicle control</a:t>
            </a:r>
          </a:p>
          <a:p>
            <a:pPr>
              <a:buFontTx/>
              <a:buChar char="•"/>
            </a:pPr>
            <a:r>
              <a:rPr lang="en-US" sz="2000" dirty="0"/>
              <a:t>Multi-layer system</a:t>
            </a:r>
          </a:p>
          <a:p>
            <a:pPr>
              <a:buFontTx/>
              <a:buChar char="•"/>
            </a:pPr>
            <a:r>
              <a:rPr lang="en-US" sz="2000" dirty="0"/>
              <a:t>Each layer defines behavior</a:t>
            </a:r>
          </a:p>
          <a:p>
            <a:pPr>
              <a:buFontTx/>
              <a:buChar char="•"/>
            </a:pPr>
            <a:endParaRPr lang="en-US" sz="2000" dirty="0"/>
          </a:p>
          <a:p>
            <a:r>
              <a:rPr lang="en-US" sz="2000" b="1" dirty="0"/>
              <a:t>Optimal racing line</a:t>
            </a:r>
          </a:p>
          <a:p>
            <a:pPr>
              <a:buFontTx/>
              <a:buChar char="•"/>
            </a:pPr>
            <a:r>
              <a:rPr lang="en-US" sz="2000" dirty="0"/>
              <a:t>Use of Newton physics</a:t>
            </a:r>
          </a:p>
          <a:p>
            <a:endParaRPr lang="en-US" sz="2000" dirty="0"/>
          </a:p>
        </p:txBody>
      </p:sp>
      <p:pic>
        <p:nvPicPr>
          <p:cNvPr id="24" name="Picture 63" descr="scan00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962400"/>
            <a:ext cx="3733800" cy="243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59"/>
          <p:cNvSpPr>
            <a:spLocks noChangeArrowheads="1"/>
          </p:cNvSpPr>
          <p:nvPr/>
        </p:nvSpPr>
        <p:spPr bwMode="auto">
          <a:xfrm>
            <a:off x="381000" y="838200"/>
            <a:ext cx="3352800" cy="5715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-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Game Genres</a:t>
            </a:r>
          </a:p>
        </p:txBody>
      </p:sp>
      <p:sp>
        <p:nvSpPr>
          <p:cNvPr id="13317" name="Text Box 144"/>
          <p:cNvSpPr txBox="1">
            <a:spLocks noChangeArrowheads="1"/>
          </p:cNvSpPr>
          <p:nvPr/>
        </p:nvSpPr>
        <p:spPr bwMode="auto">
          <a:xfrm>
            <a:off x="457201" y="990600"/>
            <a:ext cx="32004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dirty="0" smtClean="0">
                <a:latin typeface="Times New Roman" pitchFamily="18" charset="0"/>
              </a:rPr>
              <a:t>RTS: </a:t>
            </a:r>
            <a:r>
              <a:rPr lang="en-US" sz="2000" dirty="0" smtClean="0"/>
              <a:t>reel </a:t>
            </a:r>
            <a:r>
              <a:rPr lang="en-US" sz="2000" dirty="0" err="1" smtClean="0"/>
              <a:t>tyme</a:t>
            </a:r>
            <a:r>
              <a:rPr lang="en-US" sz="2000" dirty="0" smtClean="0"/>
              <a:t> </a:t>
            </a:r>
            <a:r>
              <a:rPr lang="en-US" sz="2000" dirty="0" err="1" smtClean="0"/>
              <a:t>strattagees</a:t>
            </a:r>
            <a:endParaRPr lang="en-US" sz="2000" dirty="0" smtClean="0"/>
          </a:p>
          <a:p>
            <a:pPr eaLnBrk="1" hangingPunct="1"/>
            <a:endParaRPr lang="en-US" sz="2000" b="1" dirty="0"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So, what is it?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Formations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Rally/Waypoints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Multi-Tiered AI Layers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Terrain analysis using hierarchy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Architecting an RTS AI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Economies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Goal cost </a:t>
            </a:r>
            <a:r>
              <a:rPr lang="en-US" dirty="0" err="1" smtClean="0"/>
              <a:t>vs</a:t>
            </a:r>
            <a:r>
              <a:rPr lang="en-US" dirty="0" smtClean="0"/>
              <a:t> task cost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Bonus feature on spell casting</a:t>
            </a:r>
          </a:p>
          <a:p>
            <a:pPr eaLnBrk="1" hangingPunct="1">
              <a:buFont typeface="Arial" pitchFamily="34" charset="0"/>
              <a:buChar char="•"/>
            </a:pPr>
            <a:endParaRPr lang="en-US" b="1" dirty="0">
              <a:latin typeface="Times New Roman" pitchFamily="18" charset="0"/>
            </a:endParaRPr>
          </a:p>
        </p:txBody>
      </p:sp>
      <p:sp>
        <p:nvSpPr>
          <p:cNvPr id="13332" name="TextBox 158"/>
          <p:cNvSpPr txBox="1">
            <a:spLocks noChangeArrowheads="1"/>
          </p:cNvSpPr>
          <p:nvPr/>
        </p:nvSpPr>
        <p:spPr bwMode="auto">
          <a:xfrm>
            <a:off x="1524000" y="6019800"/>
            <a:ext cx="17620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(Dave </a:t>
            </a:r>
            <a:r>
              <a:rPr lang="en-US" dirty="0" err="1" smtClean="0"/>
              <a:t>Heefner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1" name="Text Box 57"/>
          <p:cNvSpPr txBox="1">
            <a:spLocks noChangeArrowheads="1"/>
          </p:cNvSpPr>
          <p:nvPr/>
        </p:nvSpPr>
        <p:spPr bwMode="auto">
          <a:xfrm>
            <a:off x="2590800" y="914400"/>
            <a:ext cx="971163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err="1" smtClean="0"/>
              <a:t>Wargus</a:t>
            </a:r>
            <a:endParaRPr lang="en-US" dirty="0"/>
          </a:p>
        </p:txBody>
      </p:sp>
      <p:pic>
        <p:nvPicPr>
          <p:cNvPr id="11" name="Picture 4" descr="unit fac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1143000" y="2839289"/>
            <a:ext cx="2514600" cy="1056995"/>
          </a:xfrm>
          <a:prstGeom prst="rect">
            <a:avLst/>
          </a:prstGeom>
          <a:noFill/>
        </p:spPr>
      </p:pic>
      <p:sp>
        <p:nvSpPr>
          <p:cNvPr id="12" name="Rectangle 159"/>
          <p:cNvSpPr>
            <a:spLocks noChangeArrowheads="1"/>
          </p:cNvSpPr>
          <p:nvPr/>
        </p:nvSpPr>
        <p:spPr bwMode="auto">
          <a:xfrm>
            <a:off x="4267200" y="762000"/>
            <a:ext cx="3352800" cy="5715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44"/>
          <p:cNvSpPr txBox="1">
            <a:spLocks noChangeArrowheads="1"/>
          </p:cNvSpPr>
          <p:nvPr/>
        </p:nvSpPr>
        <p:spPr bwMode="auto">
          <a:xfrm>
            <a:off x="4343400" y="914400"/>
            <a:ext cx="28328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 dirty="0" smtClean="0">
                <a:latin typeface="Times New Roman" pitchFamily="18" charset="0"/>
              </a:rPr>
              <a:t>Role Playing Games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14" name="Text Box 158"/>
          <p:cNvSpPr txBox="1">
            <a:spLocks noChangeArrowheads="1"/>
          </p:cNvSpPr>
          <p:nvPr/>
        </p:nvSpPr>
        <p:spPr bwMode="auto">
          <a:xfrm>
            <a:off x="4419600" y="1524000"/>
            <a:ext cx="3063875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>
              <a:buFont typeface="Arial" pitchFamily="34" charset="0"/>
              <a:buChar char="•"/>
            </a:pPr>
            <a:r>
              <a:rPr lang="en-US" dirty="0" smtClean="0"/>
              <a:t> Combat systems</a:t>
            </a:r>
          </a:p>
          <a:p>
            <a:pPr marL="457200" lvl="2">
              <a:buFont typeface="Arial" pitchFamily="34" charset="0"/>
              <a:buChar char="•"/>
            </a:pPr>
            <a:r>
              <a:rPr lang="en-US" dirty="0" smtClean="0"/>
              <a:t>Turn-based</a:t>
            </a:r>
          </a:p>
          <a:p>
            <a:pPr marL="457200" lvl="2">
              <a:buFont typeface="Arial" pitchFamily="34" charset="0"/>
              <a:buChar char="•"/>
            </a:pPr>
            <a:r>
              <a:rPr lang="en-US" dirty="0" smtClean="0"/>
              <a:t> Real time</a:t>
            </a:r>
          </a:p>
          <a:p>
            <a:pPr marL="457200" lvl="2">
              <a:buFont typeface="Arial" pitchFamily="34" charset="0"/>
              <a:buChar char="•"/>
            </a:pPr>
            <a:endParaRPr lang="en-US" dirty="0"/>
          </a:p>
          <a:p>
            <a:pPr marL="0" lvl="1">
              <a:buFont typeface="Arial" pitchFamily="34" charset="0"/>
              <a:buChar char="•"/>
            </a:pPr>
            <a:r>
              <a:rPr lang="en-US" dirty="0" smtClean="0"/>
              <a:t> Expansive worlds</a:t>
            </a:r>
          </a:p>
          <a:p>
            <a:pPr marL="0" lvl="1">
              <a:buFont typeface="Arial" pitchFamily="34" charset="0"/>
              <a:buChar char="•"/>
            </a:pPr>
            <a:endParaRPr lang="en-US" dirty="0"/>
          </a:p>
          <a:p>
            <a:pPr marL="0"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Common elements</a:t>
            </a:r>
          </a:p>
          <a:p>
            <a:pPr marL="0" lvl="1">
              <a:buFont typeface="Arial" pitchFamily="34" charset="0"/>
              <a:buChar char="•"/>
            </a:pPr>
            <a:endParaRPr lang="en-US" dirty="0"/>
          </a:p>
          <a:p>
            <a:pPr marL="0" lvl="1">
              <a:buFont typeface="Arial" pitchFamily="34" charset="0"/>
              <a:buChar char="•"/>
            </a:pPr>
            <a:r>
              <a:rPr lang="en-US" dirty="0" smtClean="0"/>
              <a:t> Technical aspects</a:t>
            </a:r>
            <a:endParaRPr lang="en-US" dirty="0" smtClean="0"/>
          </a:p>
          <a:p>
            <a:pPr marL="0" lvl="1">
              <a:buFont typeface="Arial" pitchFamily="34" charset="0"/>
              <a:buChar char="•"/>
            </a:pPr>
            <a:endParaRPr lang="en-US" dirty="0" smtClean="0"/>
          </a:p>
          <a:p>
            <a:pPr marL="0" lvl="1"/>
            <a:endParaRPr lang="en-US" i="1" dirty="0"/>
          </a:p>
        </p:txBody>
      </p:sp>
      <p:sp>
        <p:nvSpPr>
          <p:cNvPr id="15" name="TextBox 158"/>
          <p:cNvSpPr txBox="1">
            <a:spLocks noChangeArrowheads="1"/>
          </p:cNvSpPr>
          <p:nvPr/>
        </p:nvSpPr>
        <p:spPr bwMode="auto">
          <a:xfrm>
            <a:off x="5341441" y="6031468"/>
            <a:ext cx="18517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(Nick </a:t>
            </a:r>
            <a:r>
              <a:rPr lang="en-US" dirty="0" err="1" smtClean="0"/>
              <a:t>Moukhine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02430" y="4267200"/>
            <a:ext cx="1971675" cy="1719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1287</TotalTime>
  <Words>997</Words>
  <Application>Microsoft PowerPoint</Application>
  <PresentationFormat>On-screen Show (4:3)</PresentationFormat>
  <Paragraphs>469</Paragraphs>
  <Slides>15</Slides>
  <Notes>15</Notes>
  <HiddenSlides>0</HiddenSlides>
  <MMClips>2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Times New Roman</vt:lpstr>
      <vt:lpstr>Wingdings</vt:lpstr>
      <vt:lpstr>TimesNewRomanPSMT</vt:lpstr>
      <vt:lpstr>MS Gothic</vt:lpstr>
      <vt:lpstr>SimSun</vt:lpstr>
      <vt:lpstr>Default Design</vt:lpstr>
      <vt:lpstr>RECAP CSE 348 AI Game Programming</vt:lpstr>
      <vt:lpstr>Course Goal</vt:lpstr>
      <vt:lpstr>Controlling the AI Opponent: FSMs</vt:lpstr>
      <vt:lpstr>Controlling the AI Opponent: HFSMs</vt:lpstr>
      <vt:lpstr>Controlling AI Opponent: Scripting</vt:lpstr>
      <vt:lpstr>Controlling AI Opponent: Team</vt:lpstr>
      <vt:lpstr>Path-Finding</vt:lpstr>
      <vt:lpstr>Game Genres</vt:lpstr>
      <vt:lpstr>Game Genres</vt:lpstr>
      <vt:lpstr>Other Crucial Topics</vt:lpstr>
      <vt:lpstr>Other Crucial Topics</vt:lpstr>
      <vt:lpstr>Other Crucial Topics</vt:lpstr>
      <vt:lpstr>2008 Hall of Fame</vt:lpstr>
      <vt:lpstr>Acknowledgements</vt:lpstr>
      <vt:lpstr>Final 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438</cp:revision>
  <cp:lastPrinted>1601-01-01T00:00:00Z</cp:lastPrinted>
  <dcterms:created xsi:type="dcterms:W3CDTF">1601-01-01T00:00:00Z</dcterms:created>
  <dcterms:modified xsi:type="dcterms:W3CDTF">2008-04-24T16:46:27Z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