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1" r:id="rId6"/>
    <p:sldId id="289" r:id="rId7"/>
    <p:sldId id="262" r:id="rId8"/>
    <p:sldId id="263" r:id="rId9"/>
    <p:sldId id="264" r:id="rId10"/>
    <p:sldId id="265" r:id="rId11"/>
    <p:sldId id="270" r:id="rId12"/>
    <p:sldId id="271" r:id="rId13"/>
    <p:sldId id="282" r:id="rId14"/>
    <p:sldId id="266" r:id="rId15"/>
    <p:sldId id="267" r:id="rId16"/>
    <p:sldId id="291" r:id="rId17"/>
    <p:sldId id="268" r:id="rId18"/>
    <p:sldId id="269" r:id="rId19"/>
    <p:sldId id="285" r:id="rId20"/>
    <p:sldId id="288" r:id="rId21"/>
    <p:sldId id="272" r:id="rId22"/>
    <p:sldId id="273" r:id="rId23"/>
    <p:sldId id="274" r:id="rId24"/>
    <p:sldId id="275" r:id="rId25"/>
    <p:sldId id="283" r:id="rId26"/>
    <p:sldId id="277" r:id="rId27"/>
    <p:sldId id="292" r:id="rId28"/>
    <p:sldId id="278" r:id="rId29"/>
    <p:sldId id="293" r:id="rId30"/>
    <p:sldId id="279" r:id="rId31"/>
    <p:sldId id="280" r:id="rId32"/>
    <p:sldId id="290" r:id="rId33"/>
    <p:sldId id="287" r:id="rId34"/>
    <p:sldId id="286" r:id="rId35"/>
    <p:sldId id="294" r:id="rId36"/>
    <p:sldId id="295" r:id="rId37"/>
    <p:sldId id="276" r:id="rId3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163994-E55F-460F-9CC4-F51735E235B4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436782-9AA7-4860-9974-0875B7D26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0B72-6161-4258-A03E-C5156C9648C1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4533-3904-47EA-BC51-ADB69B397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9DA1-09E9-425B-B2B3-1AA937AEDA9D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74E4-D651-4DEF-A076-8B76AC01F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9E21-B0E1-4C5C-B27B-E86F2F490880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750E-1F66-4056-B024-E25DC6350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F364-A804-4681-9E9B-C818BAC0EAB9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EDCE-D19E-405F-BB0B-79B0414F5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29FB-1779-4A15-A644-148F2977CE98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1F61-098F-470D-AD15-19E2FF0C8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05748-FD02-4BEE-9AFA-DA61F093CEBF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4163-4740-4932-964F-FEE0B0856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4B77-1ADE-4AC4-A1CE-4D60DDC906D2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839B-CE0D-4C5D-86ED-26E894F01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D2E1-EB69-4B06-9E1D-0CED5817985F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69BB-DD7E-49AA-B53B-5BC2B46E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10DA-5E67-4D47-B1A8-F8F97D7BB321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B64C-0F12-4A17-B7CA-C6B72E3A4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DC2B-4E96-4049-BA4B-7AA656BAE969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3DF5-776F-40E4-A5FB-0B79AB04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91CF-859F-493D-AC17-E3EE84D4EB7F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E231-2169-440C-BA62-EC83BE429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EA4D6-F01D-46BA-AE97-72310CACF95B}" type="datetimeFigureOut">
              <a:rPr lang="en-US"/>
              <a:pPr>
                <a:defRPr/>
              </a:pPr>
              <a:t>3/21/2008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2071D5-F9CD-45A0-8D3B-271A9CB0B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google.com/videoplay?docid=9039911896517606034&amp;q=supremus+world+of+warcraft&amp;total=36&amp;start=10&amp;num=10&amp;so=0&amp;type=search&amp;plindex=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kKxr0fGD5Y&amp;feature=relate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NPC Behavior</a:t>
            </a:r>
            <a:endParaRPr lang="en-US" sz="6000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sz="3200" smtClean="0"/>
              <a:t>Jonathan Ziegler</a:t>
            </a:r>
          </a:p>
          <a:p>
            <a:pPr eaLnBrk="1" hangingPunct="1"/>
            <a:r>
              <a:rPr lang="en-US" sz="3200" smtClean="0"/>
              <a:t>AI Game Programming</a:t>
            </a:r>
          </a:p>
          <a:p>
            <a:pPr eaLnBrk="1" hangingPunct="1"/>
            <a:r>
              <a:rPr lang="en-US" sz="3200" smtClean="0"/>
              <a:t>3/20/08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Forms of NPC Behavior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Opponents</a:t>
            </a:r>
          </a:p>
          <a:p>
            <a:pPr lvl="1" eaLnBrk="1" hangingPunct="1"/>
            <a:r>
              <a:rPr lang="en-US" smtClean="0"/>
              <a:t>Mobs</a:t>
            </a:r>
          </a:p>
          <a:p>
            <a:pPr lvl="1" eaLnBrk="1" hangingPunct="1"/>
            <a:r>
              <a:rPr lang="en-US" smtClean="0"/>
              <a:t>Other Hostile NPCs</a:t>
            </a:r>
          </a:p>
          <a:p>
            <a:pPr eaLnBrk="1" hangingPunct="1"/>
            <a:r>
              <a:rPr lang="en-US" smtClean="0"/>
              <a:t>Allies</a:t>
            </a:r>
          </a:p>
          <a:p>
            <a:pPr lvl="1" eaLnBrk="1" hangingPunct="1"/>
            <a:r>
              <a:rPr lang="en-US" smtClean="0"/>
              <a:t>Party/Squad Members</a:t>
            </a:r>
          </a:p>
          <a:p>
            <a:pPr lvl="1" eaLnBrk="1" hangingPunct="1"/>
            <a:r>
              <a:rPr lang="en-US" smtClean="0"/>
              <a:t>Pets/Bodyguards</a:t>
            </a:r>
          </a:p>
          <a:p>
            <a:pPr lvl="1" eaLnBrk="1" hangingPunct="1"/>
            <a:r>
              <a:rPr lang="en-US" smtClean="0"/>
              <a:t>Escort Quests</a:t>
            </a:r>
          </a:p>
          <a:p>
            <a:pPr eaLnBrk="1" hangingPunct="1"/>
            <a:r>
              <a:rPr lang="en-US" smtClean="0"/>
              <a:t>Neutral</a:t>
            </a:r>
          </a:p>
          <a:p>
            <a:pPr lvl="1" eaLnBrk="1" hangingPunct="1"/>
            <a:r>
              <a:rPr lang="en-US" smtClean="0"/>
              <a:t>Vendors</a:t>
            </a:r>
          </a:p>
          <a:p>
            <a:pPr lvl="1" eaLnBrk="1" hangingPunct="1"/>
            <a:r>
              <a:rPr lang="en-US" smtClean="0"/>
              <a:t>Non-combat NPCs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Hard-Scripted NPC Behavior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Predefined actions for NPCs to take</a:t>
            </a:r>
          </a:p>
          <a:p>
            <a:pPr eaLnBrk="1" hangingPunct="1"/>
            <a:r>
              <a:rPr lang="en-US" smtClean="0"/>
              <a:t>NPCs must be specifically scripted for situations</a:t>
            </a:r>
          </a:p>
          <a:p>
            <a:pPr eaLnBrk="1" hangingPunct="1"/>
            <a:r>
              <a:rPr lang="en-US" smtClean="0"/>
              <a:t>Not very flexible</a:t>
            </a:r>
          </a:p>
          <a:p>
            <a:pPr eaLnBrk="1" hangingPunct="1"/>
            <a:r>
              <a:rPr lang="en-US" smtClean="0"/>
              <a:t>If players take unexpected actions or if the environment is changed, NPCs will likely not respond well</a:t>
            </a:r>
          </a:p>
          <a:p>
            <a:pPr eaLnBrk="1" hangingPunct="1"/>
            <a:r>
              <a:rPr lang="en-US" smtClean="0"/>
              <a:t>Limited replay value due to lack of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Autonomous NPC Behavior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Emergent Gameplay</a:t>
            </a:r>
          </a:p>
          <a:p>
            <a:pPr eaLnBrk="1" hangingPunct="1"/>
            <a:r>
              <a:rPr lang="en-US" smtClean="0"/>
              <a:t>Allow developers to be much more free in world creation</a:t>
            </a:r>
          </a:p>
          <a:p>
            <a:pPr eaLnBrk="1" hangingPunct="1"/>
            <a:r>
              <a:rPr lang="en-US" smtClean="0"/>
              <a:t>Much more flexible</a:t>
            </a:r>
          </a:p>
          <a:p>
            <a:pPr eaLnBrk="1" hangingPunct="1"/>
            <a:r>
              <a:rPr lang="en-US" smtClean="0"/>
              <a:t>Much more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Autonomous NPC Behavior (Continued)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Introduces new forms of difficulties and problems</a:t>
            </a:r>
          </a:p>
          <a:p>
            <a:pPr lvl="1" eaLnBrk="1" hangingPunct="1"/>
            <a:r>
              <a:rPr lang="en-US" smtClean="0"/>
              <a:t>Chaotic Behavior</a:t>
            </a:r>
          </a:p>
          <a:p>
            <a:pPr lvl="2" eaLnBrk="1" hangingPunct="1"/>
            <a:r>
              <a:rPr lang="en-US" smtClean="0"/>
              <a:t>NPCs will often behave differently each time and unexpectedly, making it hard to predict and test</a:t>
            </a:r>
          </a:p>
          <a:p>
            <a:pPr lvl="2" eaLnBrk="1" hangingPunct="1"/>
            <a:r>
              <a:rPr lang="en-US" smtClean="0"/>
              <a:t>Conflicting NPC interactions within the environment</a:t>
            </a:r>
          </a:p>
          <a:p>
            <a:pPr lvl="1" eaLnBrk="1" hangingPunct="1"/>
            <a:r>
              <a:rPr lang="en-US" smtClean="0"/>
              <a:t>Unrealistic Behavior</a:t>
            </a:r>
          </a:p>
          <a:p>
            <a:pPr lvl="2" eaLnBrk="1" hangingPunct="1"/>
            <a:r>
              <a:rPr lang="en-US" smtClean="0"/>
              <a:t>No One Lives Forever 2: Ex. Guard wandering off to find a office to work in, leaving his post unguarded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Reaction Rules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If/Then logical statements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Ex: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If ?x sees an enemy		then ?x charge the enemy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If ?x catches the enemy		then ?x punch the enemy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If ?x tired		</a:t>
            </a:r>
            <a:r>
              <a:rPr lang="en-US" smtClean="0"/>
              <a:t>		then </a:t>
            </a:r>
            <a:r>
              <a:rPr lang="en-US" dirty="0" smtClean="0"/>
              <a:t>?x rest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If ?x gets hurt			then ?x run home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If ?x gets mortally wounded	then ?x die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Can all be functions, and run through an update function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Problem-Ordering, special cases, and exceptions get difficult to manage as things get more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Goal Based Systems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Expand upon reaction rules system, by adding goal states to handle different cases</a:t>
            </a:r>
          </a:p>
          <a:p>
            <a:pPr eaLnBrk="1" hangingPunct="1"/>
            <a:r>
              <a:rPr lang="en-US" smtClean="0"/>
              <a:t>Uses a FSM to implement</a:t>
            </a:r>
          </a:p>
          <a:p>
            <a:pPr eaLnBrk="1" hangingPunct="1"/>
            <a:r>
              <a:rPr lang="en-US" smtClean="0"/>
              <a:t>Key element: subgoals that can be processed within goals</a:t>
            </a:r>
          </a:p>
          <a:p>
            <a:pPr eaLnBrk="1" hangingPunct="1"/>
            <a:r>
              <a:rPr lang="en-US" smtClean="0"/>
              <a:t>By breaking things up into smaller goals, each segment is much more manageable and easier to understand</a:t>
            </a:r>
          </a:p>
          <a:p>
            <a:pPr eaLnBrk="1" hangingPunct="1"/>
            <a:r>
              <a:rPr lang="en-US" smtClean="0">
                <a:hlinkClick r:id="rId2"/>
              </a:rPr>
              <a:t>Supremus Video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Goal-Based System</a:t>
            </a:r>
            <a:endParaRPr lang="en-US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98725"/>
            <a:ext cx="8229600" cy="2911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Multiple Conditions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key feature to improve upon the capability that seems simple is having multiple conditions</a:t>
            </a:r>
          </a:p>
          <a:p>
            <a:pPr eaLnBrk="1" hangingPunct="1"/>
            <a:r>
              <a:rPr lang="en-US" smtClean="0"/>
              <a:t>This allows to test for much more complex situations, and handle more cases</a:t>
            </a:r>
          </a:p>
          <a:p>
            <a:pPr eaLnBrk="1" hangingPunct="1"/>
            <a:r>
              <a:rPr lang="en-US" smtClean="0"/>
              <a:t>Ex: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mtClean="0"/>
              <a:t>If SeesEnemy AND Healthy AND Refreshed GOTO ChaseEnemy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Fuzzy Rules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Allow for more behavior differentiation</a:t>
            </a:r>
          </a:p>
          <a:p>
            <a:pPr eaLnBrk="1" hangingPunct="1"/>
            <a:r>
              <a:rPr lang="en-US" smtClean="0"/>
              <a:t>Can handle different levels of state, such as varying degrees of alertness</a:t>
            </a:r>
          </a:p>
          <a:p>
            <a:pPr eaLnBrk="1" hangingPunct="1"/>
            <a:r>
              <a:rPr lang="en-US" smtClean="0"/>
              <a:t>Example: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mtClean="0"/>
              <a:t>If SeesEnemy AND Healthy AND Refreshed GOTO ChaseEnemy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mtClean="0"/>
              <a:t>Could have each have a value between 0 and 1, and only act if the total is greater than a certain value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Behavioral Hierarchies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Breaking behaviors into small units and structuring them hierarchically allows for many things:</a:t>
            </a:r>
          </a:p>
          <a:p>
            <a:pPr lvl="1" eaLnBrk="1" hangingPunct="1"/>
            <a:r>
              <a:rPr lang="en-US" smtClean="0"/>
              <a:t>Easier to debug</a:t>
            </a:r>
          </a:p>
          <a:p>
            <a:pPr lvl="1" eaLnBrk="1" hangingPunct="1"/>
            <a:r>
              <a:rPr lang="en-US" smtClean="0"/>
              <a:t>Can load only the needed behaviors into memory</a:t>
            </a:r>
          </a:p>
          <a:p>
            <a:pPr lvl="2" eaLnBrk="1" hangingPunct="1"/>
            <a:r>
              <a:rPr lang="en-US" smtClean="0"/>
              <a:t>Fewer resources required</a:t>
            </a:r>
          </a:p>
          <a:p>
            <a:pPr lvl="1" eaLnBrk="1" hangingPunct="1"/>
            <a:r>
              <a:rPr lang="en-US" smtClean="0"/>
              <a:t>More Flexibility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NPC Behavior- An Overview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NPCs and games require different sorts of behaviors</a:t>
            </a:r>
          </a:p>
          <a:p>
            <a:pPr eaLnBrk="1" hangingPunct="1"/>
            <a:r>
              <a:rPr lang="en-US" smtClean="0"/>
              <a:t>General methodology of game AI design</a:t>
            </a:r>
          </a:p>
          <a:p>
            <a:pPr eaLnBrk="1" hangingPunct="1"/>
            <a:r>
              <a:rPr lang="en-US" smtClean="0"/>
              <a:t>Ways to implement NPC Behavior</a:t>
            </a:r>
          </a:p>
          <a:p>
            <a:pPr lvl="1" eaLnBrk="1" hangingPunct="1"/>
            <a:r>
              <a:rPr lang="en-US" smtClean="0"/>
              <a:t>Hard-scripted</a:t>
            </a:r>
          </a:p>
          <a:p>
            <a:pPr lvl="1" eaLnBrk="1" hangingPunct="1"/>
            <a:r>
              <a:rPr lang="en-US" smtClean="0"/>
              <a:t>Autonomous</a:t>
            </a:r>
          </a:p>
          <a:p>
            <a:pPr eaLnBrk="1" hangingPunct="1"/>
            <a:r>
              <a:rPr lang="en-US" smtClean="0"/>
              <a:t>Major Issues with NPC Behavior</a:t>
            </a:r>
          </a:p>
          <a:p>
            <a:pPr eaLnBrk="1" hangingPunct="1"/>
            <a:r>
              <a:rPr lang="en-US" smtClean="0"/>
              <a:t>Animation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Hierarchical Example</a:t>
            </a:r>
            <a:endParaRPr lang="en-US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295400"/>
            <a:ext cx="6057900" cy="5386388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Constraining Autonomous Behavior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Ownership</a:t>
            </a:r>
          </a:p>
          <a:p>
            <a:pPr lvl="1" eaLnBrk="1" hangingPunct="1"/>
            <a:r>
              <a:rPr lang="en-US" smtClean="0"/>
              <a:t>Limit NPCs “stealing” the areas and objects of others</a:t>
            </a:r>
          </a:p>
          <a:p>
            <a:pPr lvl="1" eaLnBrk="1" hangingPunct="1"/>
            <a:r>
              <a:rPr lang="en-US" smtClean="0"/>
              <a:t>Each object owned by a particular or class of NPCs</a:t>
            </a:r>
          </a:p>
          <a:p>
            <a:pPr eaLnBrk="1" hangingPunct="1"/>
            <a:r>
              <a:rPr lang="en-US" smtClean="0"/>
              <a:t>Dependency</a:t>
            </a:r>
          </a:p>
          <a:p>
            <a:pPr lvl="1" eaLnBrk="1" hangingPunct="1"/>
            <a:r>
              <a:rPr lang="en-US" smtClean="0"/>
              <a:t>Constrain the use of related objects to the appropriate uses</a:t>
            </a:r>
          </a:p>
          <a:p>
            <a:pPr lvl="1" eaLnBrk="1" hangingPunct="1"/>
            <a:r>
              <a:rPr lang="en-US" smtClean="0"/>
              <a:t>For example, a gun must be loaded before it can be fired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Constraining Autonomous Behavior(Continued)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Responsibilities</a:t>
            </a:r>
          </a:p>
          <a:p>
            <a:pPr lvl="1" eaLnBrk="1" hangingPunct="1"/>
            <a:r>
              <a:rPr lang="en-US" smtClean="0"/>
              <a:t>Provide realistic actions</a:t>
            </a:r>
          </a:p>
          <a:p>
            <a:pPr lvl="1" eaLnBrk="1" hangingPunct="1"/>
            <a:r>
              <a:rPr lang="en-US" smtClean="0"/>
              <a:t>Tether a guard to the area he is guarding, for example</a:t>
            </a:r>
          </a:p>
          <a:p>
            <a:pPr lvl="1" eaLnBrk="1" hangingPunct="1"/>
            <a:r>
              <a:rPr lang="en-US" smtClean="0"/>
              <a:t>Determine actions based on expertise and role of NPC</a:t>
            </a:r>
          </a:p>
          <a:p>
            <a:pPr eaLnBrk="1" hangingPunct="1"/>
            <a:r>
              <a:rPr lang="en-US" smtClean="0"/>
              <a:t>Relevance</a:t>
            </a:r>
          </a:p>
          <a:p>
            <a:pPr lvl="1" eaLnBrk="1" hangingPunct="1"/>
            <a:r>
              <a:rPr lang="en-US" smtClean="0"/>
              <a:t>NPCs must know what actions are appropriate for the environment</a:t>
            </a:r>
          </a:p>
          <a:p>
            <a:pPr lvl="1" eaLnBrk="1" hangingPunct="1"/>
            <a:r>
              <a:rPr lang="en-US" smtClean="0"/>
              <a:t>NPCs themselves must also be appropriate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Constraining Autonomous Behavior(Continued)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Priority</a:t>
            </a:r>
          </a:p>
          <a:p>
            <a:pPr lvl="1" eaLnBrk="1" hangingPunct="1"/>
            <a:r>
              <a:rPr lang="en-US" smtClean="0"/>
              <a:t>Some actions, such as defending yourself, are much more important than others, like making coffee.</a:t>
            </a:r>
          </a:p>
          <a:p>
            <a:pPr lvl="1" eaLnBrk="1" hangingPunct="1"/>
            <a:r>
              <a:rPr lang="en-US" smtClean="0"/>
              <a:t>These logical priorities should be reflected and visible in NPC behavior</a:t>
            </a:r>
          </a:p>
          <a:p>
            <a:pPr eaLnBrk="1" hangingPunct="1"/>
            <a:r>
              <a:rPr lang="en-US" smtClean="0"/>
              <a:t>State of Consciousness</a:t>
            </a:r>
          </a:p>
          <a:p>
            <a:pPr lvl="1" eaLnBrk="1" hangingPunct="1"/>
            <a:r>
              <a:rPr lang="en-US" smtClean="0"/>
              <a:t>Must know if they and others are conscious, unconscious, or dead</a:t>
            </a:r>
          </a:p>
          <a:p>
            <a:pPr lvl="1" eaLnBrk="1" hangingPunct="1"/>
            <a:r>
              <a:rPr lang="en-US" smtClean="0"/>
              <a:t>Would look silly if an unconscious NPC was still talking and responding to the player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Constraining Autonomous Behavior(Continued)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Expected State</a:t>
            </a:r>
          </a:p>
          <a:p>
            <a:pPr lvl="1" eaLnBrk="1" hangingPunct="1"/>
            <a:r>
              <a:rPr lang="en-US" smtClean="0"/>
              <a:t>We expect certain things about the state of environments, such as lights off if no one is in an office, and drawers closed, etc.</a:t>
            </a:r>
          </a:p>
          <a:p>
            <a:pPr lvl="1" eaLnBrk="1" hangingPunct="1"/>
            <a:r>
              <a:rPr lang="en-US" smtClean="0"/>
              <a:t>NPCs should expect similar things, but not be too picky about just one or two variations</a:t>
            </a:r>
          </a:p>
          <a:p>
            <a:pPr eaLnBrk="1" hangingPunct="1"/>
            <a:r>
              <a:rPr lang="en-US" smtClean="0"/>
              <a:t>Presence of Others</a:t>
            </a:r>
          </a:p>
          <a:p>
            <a:pPr lvl="1" eaLnBrk="1" hangingPunct="1"/>
            <a:r>
              <a:rPr lang="en-US" smtClean="0"/>
              <a:t>NPCs should take note when others are around, and act according</a:t>
            </a:r>
          </a:p>
          <a:p>
            <a:pPr lvl="1" eaLnBrk="1" hangingPunct="1"/>
            <a:r>
              <a:rPr lang="en-US" smtClean="0"/>
              <a:t>For example, don’t turn off lights when other characters are visible still in the room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Blended Solution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Often, a blend of scripted and autonomous behavior is desirable</a:t>
            </a:r>
          </a:p>
          <a:p>
            <a:pPr eaLnBrk="1" hangingPunct="1"/>
            <a:r>
              <a:rPr lang="en-US" smtClean="0"/>
              <a:t>Flexibility of autonomous behavior to provide fun emerging gameplay</a:t>
            </a:r>
          </a:p>
          <a:p>
            <a:pPr eaLnBrk="1" hangingPunct="1"/>
            <a:r>
              <a:rPr lang="en-US" smtClean="0"/>
              <a:t>Scripting used for static plot and story elements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Evasion </a:t>
            </a:r>
            <a:r>
              <a:rPr lang="en-US" dirty="0" err="1" smtClean="0"/>
              <a:t>Pathfinding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determined action is to escape or evade a player or area, can this be done?</a:t>
            </a:r>
          </a:p>
          <a:p>
            <a:pPr lvl="1" eaLnBrk="1" hangingPunct="1"/>
            <a:r>
              <a:rPr lang="en-US" smtClean="0"/>
              <a:t>A* can be applied</a:t>
            </a:r>
          </a:p>
          <a:p>
            <a:pPr lvl="1" eaLnBrk="1" hangingPunct="1"/>
            <a:r>
              <a:rPr lang="en-US" smtClean="0"/>
              <a:t>Instead of finding distance from point A to B, find the minimum distance path out of the boundary of the evasion circle (a certain distance away from a player, for example)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Evasion </a:t>
            </a:r>
            <a:r>
              <a:rPr lang="en-US" dirty="0" err="1" smtClean="0"/>
              <a:t>Pathfinding</a:t>
            </a:r>
            <a:endParaRPr lang="en-US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4588" y="1600200"/>
            <a:ext cx="4314825" cy="4708525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Ahead or Behind?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NPCs are attempting to lead or follow players, it is important to know if the NPC is ahead or behind of the player</a:t>
            </a:r>
          </a:p>
          <a:p>
            <a:pPr lvl="1" eaLnBrk="1" hangingPunct="1"/>
            <a:r>
              <a:rPr lang="en-US" smtClean="0"/>
              <a:t>Don’t want to make a player wait too much, or get way ahead of the player</a:t>
            </a:r>
          </a:p>
          <a:p>
            <a:pPr eaLnBrk="1" hangingPunct="1"/>
            <a:r>
              <a:rPr lang="en-US" smtClean="0"/>
              <a:t>Solutions:</a:t>
            </a:r>
          </a:p>
          <a:p>
            <a:pPr lvl="1" eaLnBrk="1" hangingPunct="1"/>
            <a:r>
              <a:rPr lang="en-US" smtClean="0"/>
              <a:t>Check distances to goal</a:t>
            </a:r>
          </a:p>
          <a:p>
            <a:pPr lvl="1" eaLnBrk="1" hangingPunct="1"/>
            <a:r>
              <a:rPr lang="en-US" smtClean="0"/>
              <a:t>In complex environments, A* can be used to get a more accurate view of who is ahead or behind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Determining Ahead or Behind</a:t>
            </a:r>
            <a:endParaRPr lang="en-US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193800"/>
            <a:ext cx="3760788" cy="544036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an NPC?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Non-player character</a:t>
            </a:r>
          </a:p>
          <a:p>
            <a:pPr lvl="1" eaLnBrk="1" hangingPunct="1"/>
            <a:r>
              <a:rPr lang="en-US" smtClean="0"/>
              <a:t>Mobs</a:t>
            </a:r>
          </a:p>
          <a:p>
            <a:pPr lvl="1" eaLnBrk="1" hangingPunct="1"/>
            <a:r>
              <a:rPr lang="en-US" smtClean="0"/>
              <a:t>Loosely controlled units</a:t>
            </a:r>
          </a:p>
          <a:p>
            <a:pPr lvl="1" eaLnBrk="1" hangingPunct="1"/>
            <a:r>
              <a:rPr lang="en-US" smtClean="0"/>
              <a:t>Neutral Non-combat NPCs</a:t>
            </a:r>
          </a:p>
          <a:p>
            <a:pPr lvl="1" eaLnBrk="1" hangingPunct="1"/>
            <a:r>
              <a:rPr lang="en-US" smtClean="0"/>
              <a:t>Computer controlled allies</a:t>
            </a:r>
          </a:p>
          <a:p>
            <a:pPr eaLnBrk="1" hangingPunct="1"/>
            <a:r>
              <a:rPr lang="en-US" smtClean="0"/>
              <a:t>Origin</a:t>
            </a:r>
          </a:p>
          <a:p>
            <a:pPr lvl="1" eaLnBrk="1" hangingPunct="1"/>
            <a:r>
              <a:rPr lang="en-US" smtClean="0"/>
              <a:t>D&amp;D</a:t>
            </a:r>
          </a:p>
          <a:p>
            <a:pPr lvl="1" eaLnBrk="1" hangingPunct="1"/>
            <a:r>
              <a:rPr lang="en-US" smtClean="0"/>
              <a:t>Controlled by DM</a:t>
            </a:r>
          </a:p>
          <a:p>
            <a:pPr lvl="1" eaLnBrk="1" hangingPunct="1"/>
            <a:r>
              <a:rPr lang="en-US" smtClean="0"/>
              <a:t>Different levels of detail and description depending on importance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371600"/>
            <a:ext cx="284797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 Behavior Animation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NPCs will perform many actions that should have animation to make them apparent and realistic</a:t>
            </a:r>
          </a:p>
          <a:p>
            <a:pPr eaLnBrk="1" hangingPunct="1"/>
            <a:r>
              <a:rPr lang="en-US" smtClean="0"/>
              <a:t>Often, many actions will occur simultaneously or in succession, and this transitions and conflicts must be handled</a:t>
            </a:r>
          </a:p>
          <a:p>
            <a:pPr eaLnBrk="1" hangingPunct="1"/>
            <a:r>
              <a:rPr lang="en-US" smtClean="0"/>
              <a:t>Potential solutions</a:t>
            </a:r>
          </a:p>
          <a:p>
            <a:pPr lvl="1" eaLnBrk="1" hangingPunct="1"/>
            <a:r>
              <a:rPr lang="en-US" smtClean="0"/>
              <a:t>Animation controllers for each part of the body</a:t>
            </a:r>
          </a:p>
          <a:p>
            <a:pPr lvl="1" eaLnBrk="1" hangingPunct="1"/>
            <a:r>
              <a:rPr lang="en-US" smtClean="0"/>
              <a:t>Single layered, prioritized animation system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Prioritization and </a:t>
            </a:r>
            <a:r>
              <a:rPr lang="en-US" dirty="0" err="1" smtClean="0"/>
              <a:t>Categoration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Prioritization can be done using a range of integers, with similar priority actions mapped to similar values</a:t>
            </a:r>
          </a:p>
          <a:p>
            <a:pPr lvl="1" eaLnBrk="1" hangingPunct="1"/>
            <a:r>
              <a:rPr lang="en-US" smtClean="0"/>
              <a:t>Ex. Idle Animations 0, walks 5, attacks 10, reactions 20, deaths 100</a:t>
            </a:r>
          </a:p>
          <a:p>
            <a:pPr eaLnBrk="1" hangingPunct="1"/>
            <a:r>
              <a:rPr lang="en-US" smtClean="0"/>
              <a:t>Animations can be categorized by the regions of the body they effect</a:t>
            </a:r>
          </a:p>
          <a:p>
            <a:pPr lvl="1" eaLnBrk="1" hangingPunct="1"/>
            <a:r>
              <a:rPr lang="en-US" smtClean="0"/>
              <a:t>This can be done using a bit-flag animation category enumeration type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Enumeration Type</a:t>
            </a:r>
            <a:endParaRPr lang="en-US" dirty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05000"/>
            <a:ext cx="8229600" cy="41783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Animation Controller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Compares categorizations and priorities to decide which animations to play, and which to stop playing</a:t>
            </a:r>
          </a:p>
          <a:p>
            <a:pPr eaLnBrk="1" hangingPunct="1"/>
            <a:r>
              <a:rPr lang="en-US" smtClean="0"/>
              <a:t>Applies more general category animations first, and overwrite parts with higher priority more specific animations</a:t>
            </a:r>
          </a:p>
          <a:p>
            <a:pPr eaLnBrk="1" hangingPunct="1"/>
            <a:r>
              <a:rPr lang="en-US" smtClean="0"/>
              <a:t>Problem: How can the transitions between animations be made smooth and natural?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Blending Transitions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Bone caching</a:t>
            </a:r>
          </a:p>
          <a:p>
            <a:pPr lvl="1" eaLnBrk="1" hangingPunct="1"/>
            <a:r>
              <a:rPr lang="en-US" smtClean="0"/>
              <a:t>Store array of recent bone rotations</a:t>
            </a:r>
          </a:p>
          <a:p>
            <a:pPr lvl="1" eaLnBrk="1" hangingPunct="1"/>
            <a:r>
              <a:rPr lang="en-US" smtClean="0"/>
              <a:t>New animation uses the previous bone rotations for its first few frames, and gradually blends in fewer of the cached frames, putting it’s movements into the cache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Especially hard with autonomous NPC behavior</a:t>
            </a:r>
          </a:p>
          <a:p>
            <a:pPr lvl="1" eaLnBrk="1" hangingPunct="1"/>
            <a:r>
              <a:rPr lang="en-US" smtClean="0"/>
              <a:t>A given situation which causes an error may very rarely occur</a:t>
            </a:r>
          </a:p>
          <a:p>
            <a:pPr eaLnBrk="1" hangingPunct="1"/>
            <a:r>
              <a:rPr lang="en-US" smtClean="0"/>
              <a:t>Not always obvious what is happening</a:t>
            </a:r>
          </a:p>
          <a:p>
            <a:pPr eaLnBrk="1" hangingPunct="1"/>
            <a:r>
              <a:rPr lang="en-US" smtClean="0"/>
              <a:t>Valuable tool-ability to enter debugging mode as an option or console command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Helpful Debugging Information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Tree of current behaviors, or current goal and subgoals</a:t>
            </a:r>
          </a:p>
          <a:p>
            <a:pPr eaLnBrk="1" hangingPunct="1"/>
            <a:r>
              <a:rPr lang="en-US" smtClean="0"/>
              <a:t>Current animation name, ID, and other details</a:t>
            </a:r>
          </a:p>
          <a:p>
            <a:pPr eaLnBrk="1" hangingPunct="1"/>
            <a:r>
              <a:rPr lang="en-US" smtClean="0"/>
              <a:t>Current movement and pathing information, and other events</a:t>
            </a:r>
          </a:p>
          <a:p>
            <a:pPr eaLnBrk="1" hangingPunct="1"/>
            <a:r>
              <a:rPr lang="en-US" smtClean="0"/>
              <a:t>Ways to display:</a:t>
            </a:r>
          </a:p>
          <a:p>
            <a:pPr lvl="1" eaLnBrk="1" hangingPunct="1"/>
            <a:r>
              <a:rPr lang="en-US" smtClean="0"/>
              <a:t>Display in game text window</a:t>
            </a:r>
          </a:p>
          <a:p>
            <a:pPr lvl="1" eaLnBrk="1" hangingPunct="1"/>
            <a:r>
              <a:rPr lang="en-US" smtClean="0"/>
              <a:t>Dump all events and information to a log</a:t>
            </a:r>
          </a:p>
          <a:p>
            <a:pPr lvl="1" eaLnBrk="1" hangingPunct="1"/>
            <a:r>
              <a:rPr lang="en-US" smtClean="0"/>
              <a:t>3D visuals i.e. velocity vectors, movement graph, assorted line-segments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many aspects  of NPC behavior</a:t>
            </a:r>
          </a:p>
          <a:p>
            <a:pPr eaLnBrk="1" hangingPunct="1"/>
            <a:r>
              <a:rPr lang="en-US" smtClean="0"/>
              <a:t>Often times, autonomous NPCs will behave in unexpected ways</a:t>
            </a:r>
          </a:p>
          <a:p>
            <a:pPr eaLnBrk="1" hangingPunct="1"/>
            <a:r>
              <a:rPr lang="en-US" smtClean="0"/>
              <a:t>A balance should be found between optimal behavior, and practicality and resource usage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Designing A Game AI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“The List”</a:t>
            </a:r>
          </a:p>
          <a:p>
            <a:pPr lvl="1" eaLnBrk="1" hangingPunct="1"/>
            <a:r>
              <a:rPr lang="en-US" smtClean="0"/>
              <a:t>Brainstorm every possible action and behavior that you want to support</a:t>
            </a:r>
          </a:p>
          <a:p>
            <a:pPr lvl="1" eaLnBrk="1" hangingPunct="1"/>
            <a:r>
              <a:rPr lang="en-US" smtClean="0"/>
              <a:t>Also, what your AI should not do</a:t>
            </a:r>
          </a:p>
          <a:p>
            <a:pPr eaLnBrk="1" hangingPunct="1"/>
            <a:r>
              <a:rPr lang="en-US" smtClean="0"/>
              <a:t>Identify Components</a:t>
            </a:r>
          </a:p>
          <a:p>
            <a:pPr lvl="1" eaLnBrk="1" hangingPunct="1"/>
            <a:r>
              <a:rPr lang="en-US" smtClean="0"/>
              <a:t>Break characters into similar categories</a:t>
            </a:r>
          </a:p>
          <a:p>
            <a:pPr lvl="1" eaLnBrk="1" hangingPunct="1"/>
            <a:r>
              <a:rPr lang="en-US" smtClean="0"/>
              <a:t>Ex. Friends, foes, and neutral players</a:t>
            </a:r>
          </a:p>
          <a:p>
            <a:pPr eaLnBrk="1" hangingPunct="1"/>
            <a:r>
              <a:rPr lang="en-US" smtClean="0"/>
              <a:t>Identify Interfaces</a:t>
            </a:r>
          </a:p>
          <a:p>
            <a:pPr lvl="1" eaLnBrk="1" hangingPunct="1"/>
            <a:r>
              <a:rPr lang="en-US" smtClean="0"/>
              <a:t>Figure out the connections between the components, and how they will interact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Designing A Game AI(Continued)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Development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Behavior Modification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Have others, such as expert players, help tune AI behavior for a more believable behavior pattern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Adjustable behavior values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Testing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Debugging and verifying that the AI is of the appropriate ability and is realistic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Performance Considerations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Make sure not to consume too many resources just for AI, as there are many other things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General NPC AI Goals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</a:t>
            </a:r>
          </a:p>
          <a:p>
            <a:pPr eaLnBrk="1" hangingPunct="1"/>
            <a:r>
              <a:rPr lang="en-US" smtClean="0"/>
              <a:t>Consistent</a:t>
            </a:r>
          </a:p>
          <a:p>
            <a:pPr eaLnBrk="1" hangingPunct="1"/>
            <a:r>
              <a:rPr lang="en-US" smtClean="0"/>
              <a:t>Unique Experience</a:t>
            </a:r>
          </a:p>
          <a:p>
            <a:pPr eaLnBrk="1" hangingPunct="1"/>
            <a:r>
              <a:rPr lang="en-US" smtClean="0"/>
              <a:t>Not Too Predictable</a:t>
            </a:r>
          </a:p>
          <a:p>
            <a:pPr eaLnBrk="1" hangingPunct="1"/>
            <a:r>
              <a:rPr lang="en-US" smtClean="0"/>
              <a:t>Above All, Fun</a:t>
            </a:r>
          </a:p>
          <a:p>
            <a:pPr eaLnBrk="1" hangingPunct="1"/>
            <a:r>
              <a:rPr lang="en-US" smtClean="0">
                <a:hlinkClick r:id="rId2"/>
              </a:rPr>
              <a:t>Arcatraz Video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NPC AI in RTS Games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 and player input</a:t>
            </a:r>
          </a:p>
          <a:p>
            <a:pPr lvl="1" eaLnBrk="1" hangingPunct="1"/>
            <a:r>
              <a:rPr lang="en-US" smtClean="0"/>
              <a:t>Units loosely controlled by player, who can provide goals such a an objective to move to or attack</a:t>
            </a:r>
          </a:p>
          <a:p>
            <a:pPr lvl="1" eaLnBrk="1" hangingPunct="1"/>
            <a:r>
              <a:rPr lang="en-US" smtClean="0"/>
              <a:t>Player doesn’t specify the exact pathing, or all of the contingencies</a:t>
            </a:r>
          </a:p>
          <a:p>
            <a:pPr lvl="1" eaLnBrk="1" hangingPunct="1"/>
            <a:r>
              <a:rPr lang="en-US" smtClean="0"/>
              <a:t>The units figure out how to go about accomplishing the goals given to them by the player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NPC AI in RTS Games(Continued)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Construction/Repair</a:t>
            </a:r>
          </a:p>
          <a:p>
            <a:pPr lvl="1" eaLnBrk="1" hangingPunct="1"/>
            <a:r>
              <a:rPr lang="en-US" smtClean="0"/>
              <a:t>When told to build a building, must first travel to this location to build it, then make sure it is empty</a:t>
            </a:r>
          </a:p>
          <a:p>
            <a:pPr lvl="1" eaLnBrk="1" hangingPunct="1"/>
            <a:r>
              <a:rPr lang="en-US" smtClean="0"/>
              <a:t>Three stages of building construction</a:t>
            </a:r>
          </a:p>
          <a:p>
            <a:pPr lvl="2" eaLnBrk="1" hangingPunct="1"/>
            <a:r>
              <a:rPr lang="en-US" smtClean="0"/>
              <a:t>Foundation</a:t>
            </a:r>
          </a:p>
          <a:p>
            <a:pPr lvl="2" eaLnBrk="1" hangingPunct="1"/>
            <a:r>
              <a:rPr lang="en-US" smtClean="0"/>
              <a:t>Scaffolding</a:t>
            </a:r>
          </a:p>
          <a:p>
            <a:pPr lvl="2" eaLnBrk="1" hangingPunct="1"/>
            <a:r>
              <a:rPr lang="en-US" smtClean="0"/>
              <a:t>Completed Building</a:t>
            </a:r>
          </a:p>
          <a:p>
            <a:pPr lvl="1" eaLnBrk="1" hangingPunct="1"/>
            <a:r>
              <a:rPr lang="en-US" smtClean="0"/>
              <a:t>How to handle collisions with other units or objects?</a:t>
            </a:r>
          </a:p>
          <a:p>
            <a:pPr lvl="2" eaLnBrk="1" hangingPunct="1"/>
            <a:r>
              <a:rPr lang="en-US" smtClean="0"/>
              <a:t>Wait to until clear</a:t>
            </a:r>
          </a:p>
          <a:p>
            <a:pPr lvl="2" eaLnBrk="1" hangingPunct="1"/>
            <a:r>
              <a:rPr lang="en-US" smtClean="0"/>
              <a:t>Shunt units and objects to side</a:t>
            </a:r>
          </a:p>
          <a:p>
            <a:pPr lvl="2" eaLnBrk="1" hangingPunct="1"/>
            <a:r>
              <a:rPr lang="en-US" smtClean="0"/>
              <a:t>Don’t build</a:t>
            </a:r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NPC AI in RTS Games(Continued)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“Smart Behavior”</a:t>
            </a:r>
          </a:p>
          <a:p>
            <a:pPr lvl="1" eaLnBrk="1" hangingPunct="1"/>
            <a:r>
              <a:rPr lang="en-US" smtClean="0"/>
              <a:t>Users often get frustrated if too much micromanagement is required</a:t>
            </a:r>
          </a:p>
          <a:p>
            <a:pPr lvl="1" eaLnBrk="1" hangingPunct="1"/>
            <a:r>
              <a:rPr lang="en-US" smtClean="0"/>
              <a:t>Self defense, guarding, ignore, patrol</a:t>
            </a:r>
          </a:p>
          <a:p>
            <a:pPr lvl="1" eaLnBrk="1" hangingPunct="1"/>
            <a:r>
              <a:rPr lang="en-US" smtClean="0"/>
              <a:t>For citizen units, if idle, help build nearby buildings under construction or find resources to gather</a:t>
            </a:r>
          </a:p>
          <a:p>
            <a:pPr lvl="1" eaLnBrk="1" hangingPunct="1"/>
            <a:r>
              <a:rPr lang="en-US" smtClean="0"/>
              <a:t>Automatically repairing buildings can be bad</a:t>
            </a:r>
          </a:p>
          <a:p>
            <a:pPr lvl="2" eaLnBrk="1" hangingPunct="1"/>
            <a:r>
              <a:rPr lang="en-US" smtClean="0"/>
              <a:t>Why?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1055</TotalTime>
  <Words>1475</Words>
  <Application>Microsoft Office PowerPoint</Application>
  <PresentationFormat>On-screen Show (4:3)</PresentationFormat>
  <Paragraphs>216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NPC Behavior</vt:lpstr>
      <vt:lpstr>NPC Behavior- An Overview</vt:lpstr>
      <vt:lpstr>What is an NPC?</vt:lpstr>
      <vt:lpstr>Designing A Game AI</vt:lpstr>
      <vt:lpstr>Designing A Game AI(Continued)</vt:lpstr>
      <vt:lpstr>General NPC AI Goals</vt:lpstr>
      <vt:lpstr>NPC AI in RTS Games</vt:lpstr>
      <vt:lpstr>NPC AI in RTS Games(Continued)</vt:lpstr>
      <vt:lpstr>NPC AI in RTS Games(Continued)</vt:lpstr>
      <vt:lpstr>Other Forms of NPC Behavior</vt:lpstr>
      <vt:lpstr>Hard-Scripted NPC Behavior</vt:lpstr>
      <vt:lpstr>Autonomous NPC Behavior</vt:lpstr>
      <vt:lpstr>Autonomous NPC Behavior (Continued)</vt:lpstr>
      <vt:lpstr>Reaction Rules Systems</vt:lpstr>
      <vt:lpstr>Goal Based Systems</vt:lpstr>
      <vt:lpstr>Example Goal-Based System</vt:lpstr>
      <vt:lpstr>Multiple Conditions</vt:lpstr>
      <vt:lpstr>Fuzzy Rules</vt:lpstr>
      <vt:lpstr>Behavioral Hierarchies</vt:lpstr>
      <vt:lpstr>Hierarchical Example</vt:lpstr>
      <vt:lpstr>Constraining Autonomous Behavior</vt:lpstr>
      <vt:lpstr>Constraining Autonomous Behavior(Continued)</vt:lpstr>
      <vt:lpstr>Constraining Autonomous Behavior(Continued)</vt:lpstr>
      <vt:lpstr>Constraining Autonomous Behavior(Continued)</vt:lpstr>
      <vt:lpstr>A Blended Solution</vt:lpstr>
      <vt:lpstr>Evasion Pathfinding</vt:lpstr>
      <vt:lpstr>Evasion Pathfinding</vt:lpstr>
      <vt:lpstr>Ahead or Behind?</vt:lpstr>
      <vt:lpstr>Determining Ahead or Behind</vt:lpstr>
      <vt:lpstr>Character Behavior Animation</vt:lpstr>
      <vt:lpstr>Prioritization and Categoration</vt:lpstr>
      <vt:lpstr>Example Enumeration Type</vt:lpstr>
      <vt:lpstr>Animation Controller</vt:lpstr>
      <vt:lpstr>Blending Transitions</vt:lpstr>
      <vt:lpstr>Debugging</vt:lpstr>
      <vt:lpstr>Helpful Debugging Information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 </cp:lastModifiedBy>
  <cp:revision>82</cp:revision>
  <dcterms:created xsi:type="dcterms:W3CDTF">2008-03-17T17:36:14Z</dcterms:created>
  <dcterms:modified xsi:type="dcterms:W3CDTF">2008-03-22T03:26:26Z</dcterms:modified>
</cp:coreProperties>
</file>