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0080625" cy="7559675"/>
  <p:notesSz cx="7772400" cy="10058400"/>
  <p:defaultTextStyle>
    <a:defPPr>
      <a:defRPr lang="en-GB"/>
    </a:defPPr>
    <a:lvl1pPr algn="l" defTabSz="457200" rtl="0" fontAlgn="base" hangingPunct="0">
      <a:lnSpc>
        <a:spcPct val="81000"/>
      </a:lnSpc>
      <a:spcBef>
        <a:spcPct val="0"/>
      </a:spcBef>
      <a:spcAft>
        <a:spcPct val="0"/>
      </a:spcAft>
      <a:buClr>
        <a:srgbClr val="000000"/>
      </a:buClr>
      <a:buSzPct val="45000"/>
      <a:buFont typeface="Wingdings" pitchFamily="16" charset="2"/>
      <a:defRPr kern="1200">
        <a:solidFill>
          <a:schemeClr val="bg1"/>
        </a:solidFill>
        <a:latin typeface="Arial" charset="0"/>
        <a:ea typeface="+mn-ea"/>
        <a:cs typeface="+mn-cs"/>
      </a:defRPr>
    </a:lvl1pPr>
    <a:lvl2pPr marL="428625" indent="-215900" algn="l" defTabSz="457200" rtl="0" fontAlgn="base" hangingPunct="0">
      <a:lnSpc>
        <a:spcPct val="81000"/>
      </a:lnSpc>
      <a:spcBef>
        <a:spcPct val="0"/>
      </a:spcBef>
      <a:spcAft>
        <a:spcPct val="0"/>
      </a:spcAft>
      <a:buClr>
        <a:srgbClr val="000000"/>
      </a:buClr>
      <a:buSzPct val="45000"/>
      <a:buFont typeface="Wingdings" pitchFamily="16" charset="2"/>
      <a:defRPr kern="1200">
        <a:solidFill>
          <a:schemeClr val="bg1"/>
        </a:solidFill>
        <a:latin typeface="Arial" charset="0"/>
        <a:ea typeface="+mn-ea"/>
        <a:cs typeface="+mn-cs"/>
      </a:defRPr>
    </a:lvl2pPr>
    <a:lvl3pPr marL="644525" indent="-214313" algn="l" defTabSz="457200" rtl="0" fontAlgn="base" hangingPunct="0">
      <a:lnSpc>
        <a:spcPct val="81000"/>
      </a:lnSpc>
      <a:spcBef>
        <a:spcPct val="0"/>
      </a:spcBef>
      <a:spcAft>
        <a:spcPct val="0"/>
      </a:spcAft>
      <a:buClr>
        <a:srgbClr val="000000"/>
      </a:buClr>
      <a:buSzPct val="45000"/>
      <a:buFont typeface="Wingdings" pitchFamily="16" charset="2"/>
      <a:defRPr kern="1200">
        <a:solidFill>
          <a:schemeClr val="bg1"/>
        </a:solidFill>
        <a:latin typeface="Arial" charset="0"/>
        <a:ea typeface="+mn-ea"/>
        <a:cs typeface="+mn-cs"/>
      </a:defRPr>
    </a:lvl3pPr>
    <a:lvl4pPr marL="860425" indent="-212725" algn="l" defTabSz="457200" rtl="0" fontAlgn="base" hangingPunct="0">
      <a:lnSpc>
        <a:spcPct val="81000"/>
      </a:lnSpc>
      <a:spcBef>
        <a:spcPct val="0"/>
      </a:spcBef>
      <a:spcAft>
        <a:spcPct val="0"/>
      </a:spcAft>
      <a:buClr>
        <a:srgbClr val="000000"/>
      </a:buClr>
      <a:buSzPct val="45000"/>
      <a:buFont typeface="Wingdings" pitchFamily="16" charset="2"/>
      <a:defRPr kern="1200">
        <a:solidFill>
          <a:schemeClr val="bg1"/>
        </a:solidFill>
        <a:latin typeface="Arial" charset="0"/>
        <a:ea typeface="+mn-ea"/>
        <a:cs typeface="+mn-cs"/>
      </a:defRPr>
    </a:lvl4pPr>
    <a:lvl5pPr marL="1076325" indent="-215900" algn="l" defTabSz="457200" rtl="0" fontAlgn="base" hangingPunct="0">
      <a:lnSpc>
        <a:spcPct val="81000"/>
      </a:lnSpc>
      <a:spcBef>
        <a:spcPct val="0"/>
      </a:spcBef>
      <a:spcAft>
        <a:spcPct val="0"/>
      </a:spcAft>
      <a:buClr>
        <a:srgbClr val="000000"/>
      </a:buClr>
      <a:buSzPct val="45000"/>
      <a:buFont typeface="Wingdings" pitchFamily="16" charset="2"/>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830" autoAdjust="0"/>
    <p:restoredTop sz="78129" autoAdjust="0"/>
  </p:normalViewPr>
  <p:slideViewPr>
    <p:cSldViewPr>
      <p:cViewPr varScale="1">
        <p:scale>
          <a:sx n="42" d="100"/>
          <a:sy n="42" d="100"/>
        </p:scale>
        <p:origin x="-1026" y="-96"/>
      </p:cViewPr>
      <p:guideLst>
        <p:guide orient="horz" pos="2160"/>
        <p:guide pos="2880"/>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66" d="100"/>
        <a:sy n="66" d="100"/>
      </p:scale>
      <p:origin x="0" y="1296"/>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3352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8307" name="Rectangle 3"/>
          <p:cNvSpPr>
            <a:spLocks noGrp="1" noChangeArrowheads="1"/>
          </p:cNvSpPr>
          <p:nvPr>
            <p:ph type="dt" sz="quarter" idx="1"/>
          </p:nvPr>
        </p:nvSpPr>
        <p:spPr bwMode="auto">
          <a:xfrm>
            <a:off x="4419600" y="0"/>
            <a:ext cx="3352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898CD05D-47F6-4510-B6B8-B13DFDD9D84E}" type="datetimeFigureOut">
              <a:rPr lang="en-US"/>
              <a:pPr/>
              <a:t>3/27/2008</a:t>
            </a:fld>
            <a:endParaRPr lang="en-US"/>
          </a:p>
        </p:txBody>
      </p:sp>
      <p:sp>
        <p:nvSpPr>
          <p:cNvPr id="98308" name="Rectangle 4"/>
          <p:cNvSpPr>
            <a:spLocks noGrp="1" noChangeArrowheads="1"/>
          </p:cNvSpPr>
          <p:nvPr>
            <p:ph type="ftr" sz="quarter" idx="2"/>
          </p:nvPr>
        </p:nvSpPr>
        <p:spPr bwMode="auto">
          <a:xfrm>
            <a:off x="0" y="9525000"/>
            <a:ext cx="3352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8309" name="Rectangle 5"/>
          <p:cNvSpPr>
            <a:spLocks noGrp="1" noChangeArrowheads="1"/>
          </p:cNvSpPr>
          <p:nvPr>
            <p:ph type="sldNum" sz="quarter" idx="3"/>
          </p:nvPr>
        </p:nvSpPr>
        <p:spPr bwMode="auto">
          <a:xfrm>
            <a:off x="4419600" y="9525000"/>
            <a:ext cx="3352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8A9D1DB-6CFF-4E26-A0AE-C7318F184B1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772400" cy="10058400"/>
          </a:xfrm>
          <a:prstGeom prst="roundRect">
            <a:avLst>
              <a:gd name="adj" fmla="val 19"/>
            </a:avLst>
          </a:prstGeom>
          <a:solidFill>
            <a:srgbClr val="FFFFFF"/>
          </a:solidFill>
          <a:ln w="9360">
            <a:noFill/>
            <a:miter lim="800000"/>
            <a:headEnd/>
            <a:tailEnd/>
          </a:ln>
          <a:effectLst/>
        </p:spPr>
        <p:txBody>
          <a:bodyPr wrap="none" anchor="ctr"/>
          <a:lstStyle/>
          <a:p>
            <a:pPr>
              <a:defRPr/>
            </a:pPr>
            <a:endParaRPr lang="en-US"/>
          </a:p>
        </p:txBody>
      </p:sp>
      <p:sp>
        <p:nvSpPr>
          <p:cNvPr id="2050"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43012" name="Rectangle 3"/>
          <p:cNvSpPr>
            <a:spLocks noGrp="1" noChangeArrowheads="1"/>
          </p:cNvSpPr>
          <p:nvPr>
            <p:ph type="sldImg"/>
          </p:nvPr>
        </p:nvSpPr>
        <p:spPr bwMode="auto">
          <a:xfrm>
            <a:off x="1371600" y="763588"/>
            <a:ext cx="5024438" cy="3767137"/>
          </a:xfrm>
          <a:prstGeom prst="rect">
            <a:avLst/>
          </a:prstGeom>
          <a:noFill/>
          <a:ln w="9525">
            <a:noFill/>
            <a:round/>
            <a:headEnd/>
            <a:tailEnd/>
          </a:ln>
        </p:spPr>
      </p:sp>
      <p:sp>
        <p:nvSpPr>
          <p:cNvPr id="2052" name="Rectangle 4"/>
          <p:cNvSpPr>
            <a:spLocks noGrp="1" noChangeArrowheads="1"/>
          </p:cNvSpPr>
          <p:nvPr>
            <p:ph type="body"/>
          </p:nvPr>
        </p:nvSpPr>
        <p:spPr bwMode="auto">
          <a:xfrm>
            <a:off x="777875" y="4776788"/>
            <a:ext cx="6213475"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3" name="Text Box 5"/>
          <p:cNvSpPr txBox="1">
            <a:spLocks noChangeArrowheads="1"/>
          </p:cNvSpPr>
          <p:nvPr/>
        </p:nvSpPr>
        <p:spPr bwMode="auto">
          <a:xfrm>
            <a:off x="0" y="0"/>
            <a:ext cx="3371850" cy="501650"/>
          </a:xfrm>
          <a:prstGeom prst="rect">
            <a:avLst/>
          </a:prstGeom>
          <a:noFill/>
          <a:ln w="9525">
            <a:noFill/>
            <a:round/>
            <a:headEnd/>
            <a:tailEnd/>
          </a:ln>
          <a:effectLst/>
        </p:spPr>
        <p:txBody>
          <a:bodyPr wrap="none" anchor="ctr"/>
          <a:lstStyle/>
          <a:p>
            <a:pPr>
              <a:defRPr/>
            </a:pPr>
            <a:endParaRPr lang="en-US"/>
          </a:p>
        </p:txBody>
      </p:sp>
      <p:sp>
        <p:nvSpPr>
          <p:cNvPr id="2054" name="Text Box 6"/>
          <p:cNvSpPr txBox="1">
            <a:spLocks noChangeArrowheads="1"/>
          </p:cNvSpPr>
          <p:nvPr/>
        </p:nvSpPr>
        <p:spPr bwMode="auto">
          <a:xfrm>
            <a:off x="4398963" y="0"/>
            <a:ext cx="3371850" cy="501650"/>
          </a:xfrm>
          <a:prstGeom prst="rect">
            <a:avLst/>
          </a:prstGeom>
          <a:noFill/>
          <a:ln w="9525">
            <a:noFill/>
            <a:round/>
            <a:headEnd/>
            <a:tailEnd/>
          </a:ln>
          <a:effectLst/>
        </p:spPr>
        <p:txBody>
          <a:bodyPr wrap="none" anchor="ctr"/>
          <a:lstStyle/>
          <a:p>
            <a:pPr>
              <a:defRPr/>
            </a:pPr>
            <a:endParaRPr lang="en-US"/>
          </a:p>
        </p:txBody>
      </p:sp>
      <p:sp>
        <p:nvSpPr>
          <p:cNvPr id="2055" name="Text Box 7"/>
          <p:cNvSpPr txBox="1">
            <a:spLocks noChangeArrowheads="1"/>
          </p:cNvSpPr>
          <p:nvPr/>
        </p:nvSpPr>
        <p:spPr bwMode="auto">
          <a:xfrm>
            <a:off x="0" y="9555163"/>
            <a:ext cx="3371850" cy="501650"/>
          </a:xfrm>
          <a:prstGeom prst="rect">
            <a:avLst/>
          </a:prstGeom>
          <a:noFill/>
          <a:ln w="9525">
            <a:noFill/>
            <a:round/>
            <a:headEnd/>
            <a:tailEnd/>
          </a:ln>
          <a:effectLst/>
        </p:spPr>
        <p:txBody>
          <a:bodyPr wrap="none" anchor="ctr"/>
          <a:lstStyle/>
          <a:p>
            <a:pPr>
              <a:defRPr/>
            </a:pPr>
            <a:endParaRPr lang="en-US"/>
          </a:p>
        </p:txBody>
      </p:sp>
      <p:sp>
        <p:nvSpPr>
          <p:cNvPr id="2056" name="Rectangle 8"/>
          <p:cNvSpPr>
            <a:spLocks noGrp="1" noChangeArrowheads="1"/>
          </p:cNvSpPr>
          <p:nvPr>
            <p:ph type="sldNum"/>
          </p:nvPr>
        </p:nvSpPr>
        <p:spPr bwMode="auto">
          <a:xfrm>
            <a:off x="4398963" y="9555163"/>
            <a:ext cx="3368675" cy="4984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smtClean="0">
                <a:solidFill>
                  <a:srgbClr val="000000"/>
                </a:solidFill>
                <a:latin typeface="Times New Roman" pitchFamily="16" charset="0"/>
                <a:cs typeface="Lucida Sans Unicode" charset="0"/>
              </a:defRPr>
            </a:lvl1pPr>
          </a:lstStyle>
          <a:p>
            <a:pPr>
              <a:defRPr/>
            </a:pPr>
            <a:fld id="{E109B50E-C8B5-49A5-87D2-DC030935F91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p:spPr>
        <p:txBody>
          <a:bodyPr/>
          <a:lstStyle/>
          <a:p>
            <a:fld id="{75F6D6E3-F17F-4D9B-8E9F-2BAC2B5AA8FE}" type="slidenum">
              <a:rPr lang="en-GB"/>
              <a:pPr/>
              <a:t>1</a:t>
            </a:fld>
            <a:endParaRPr lang="en-GB"/>
          </a:p>
        </p:txBody>
      </p:sp>
      <p:sp>
        <p:nvSpPr>
          <p:cNvPr id="44035"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CE58339-E5FC-452D-A591-A9847CEB839A}"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sz="1400">
              <a:solidFill>
                <a:srgbClr val="000000"/>
              </a:solidFill>
              <a:latin typeface="Times New Roman" pitchFamily="16" charset="0"/>
              <a:cs typeface="Lucida Sans Unicode" charset="0"/>
            </a:endParaRPr>
          </a:p>
        </p:txBody>
      </p:sp>
      <p:sp>
        <p:nvSpPr>
          <p:cNvPr id="4403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7"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p:spPr>
        <p:txBody>
          <a:bodyPr/>
          <a:lstStyle/>
          <a:p>
            <a:fld id="{6DC504FD-41F6-4B58-9B13-E8325DC40F92}" type="slidenum">
              <a:rPr lang="en-GB"/>
              <a:pPr/>
              <a:t>10</a:t>
            </a:fld>
            <a:endParaRPr lang="en-GB"/>
          </a:p>
        </p:txBody>
      </p:sp>
      <p:sp>
        <p:nvSpPr>
          <p:cNvPr id="53251"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A5DDB64-A82D-423D-8F81-65ADA4FAEFB1}"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GB" sz="1400">
              <a:solidFill>
                <a:srgbClr val="000000"/>
              </a:solidFill>
              <a:latin typeface="Times New Roman" pitchFamily="16" charset="0"/>
              <a:cs typeface="Lucida Sans Unicode" charset="0"/>
            </a:endParaRPr>
          </a:p>
        </p:txBody>
      </p:sp>
      <p:sp>
        <p:nvSpPr>
          <p:cNvPr id="5325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3253"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p:spPr>
        <p:txBody>
          <a:bodyPr/>
          <a:lstStyle/>
          <a:p>
            <a:fld id="{8DA5E745-2BFA-4AB7-8BE1-3E7284612ECA}" type="slidenum">
              <a:rPr lang="en-GB"/>
              <a:pPr/>
              <a:t>11</a:t>
            </a:fld>
            <a:endParaRPr lang="en-GB"/>
          </a:p>
        </p:txBody>
      </p:sp>
      <p:sp>
        <p:nvSpPr>
          <p:cNvPr id="54275"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3D5D193-0A0A-4442-986D-0E91C19C47DD}"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GB" sz="1400">
              <a:solidFill>
                <a:srgbClr val="000000"/>
              </a:solidFill>
              <a:latin typeface="Times New Roman" pitchFamily="16" charset="0"/>
              <a:cs typeface="Lucida Sans Unicode" charset="0"/>
            </a:endParaRPr>
          </a:p>
        </p:txBody>
      </p:sp>
      <p:sp>
        <p:nvSpPr>
          <p:cNvPr id="5427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4277"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fld id="{79B5ABAA-A81B-4B38-8E78-25C20E741D1F}" type="slidenum">
              <a:rPr lang="en-GB"/>
              <a:pPr/>
              <a:t>12</a:t>
            </a:fld>
            <a:endParaRPr lang="en-GB"/>
          </a:p>
        </p:txBody>
      </p:sp>
      <p:sp>
        <p:nvSpPr>
          <p:cNvPr id="55299"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FB8ADC8-8F5B-4D39-8095-5A694FED997D}"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GB" sz="1400">
              <a:solidFill>
                <a:srgbClr val="000000"/>
              </a:solidFill>
              <a:latin typeface="Times New Roman" pitchFamily="16" charset="0"/>
              <a:cs typeface="Lucida Sans Unicode" charset="0"/>
            </a:endParaRPr>
          </a:p>
        </p:txBody>
      </p:sp>
      <p:sp>
        <p:nvSpPr>
          <p:cNvPr id="5530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5301"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p:spPr>
        <p:txBody>
          <a:bodyPr/>
          <a:lstStyle/>
          <a:p>
            <a:fld id="{DBCD7635-F7FE-4182-A23D-9E424A15C166}" type="slidenum">
              <a:rPr lang="en-GB"/>
              <a:pPr/>
              <a:t>13</a:t>
            </a:fld>
            <a:endParaRPr lang="en-GB"/>
          </a:p>
        </p:txBody>
      </p:sp>
      <p:sp>
        <p:nvSpPr>
          <p:cNvPr id="56323"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002AC6E-A303-4EF3-AE98-CF1BA70E4DCF}"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GB" sz="1400">
              <a:solidFill>
                <a:srgbClr val="000000"/>
              </a:solidFill>
              <a:latin typeface="Times New Roman" pitchFamily="16" charset="0"/>
              <a:cs typeface="Lucida Sans Unicode" charset="0"/>
            </a:endParaRPr>
          </a:p>
        </p:txBody>
      </p:sp>
      <p:sp>
        <p:nvSpPr>
          <p:cNvPr id="5632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5"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p:spPr>
        <p:txBody>
          <a:bodyPr/>
          <a:lstStyle/>
          <a:p>
            <a:fld id="{2812D560-EA75-4FAD-855F-C13D6C3781CB}" type="slidenum">
              <a:rPr lang="en-GB"/>
              <a:pPr/>
              <a:t>14</a:t>
            </a:fld>
            <a:endParaRPr lang="en-GB"/>
          </a:p>
        </p:txBody>
      </p:sp>
      <p:sp>
        <p:nvSpPr>
          <p:cNvPr id="57347"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559B3E0-0A16-4682-BF8A-313C02F4E73C}"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GB" sz="1400">
              <a:solidFill>
                <a:srgbClr val="000000"/>
              </a:solidFill>
              <a:latin typeface="Times New Roman" pitchFamily="16" charset="0"/>
              <a:cs typeface="Lucida Sans Unicode" charset="0"/>
            </a:endParaRPr>
          </a:p>
        </p:txBody>
      </p:sp>
      <p:sp>
        <p:nvSpPr>
          <p:cNvPr id="57348"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7349"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p:spPr>
        <p:txBody>
          <a:bodyPr/>
          <a:lstStyle/>
          <a:p>
            <a:fld id="{C5A281F3-E645-44EC-B22D-52C98D8546F8}" type="slidenum">
              <a:rPr lang="en-GB"/>
              <a:pPr/>
              <a:t>15</a:t>
            </a:fld>
            <a:endParaRPr lang="en-GB"/>
          </a:p>
        </p:txBody>
      </p:sp>
      <p:sp>
        <p:nvSpPr>
          <p:cNvPr id="58371"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D26EC51-FD7F-447D-8ADC-D2AA7381B82E}"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GB" sz="1400">
              <a:solidFill>
                <a:srgbClr val="000000"/>
              </a:solidFill>
              <a:latin typeface="Times New Roman" pitchFamily="16" charset="0"/>
              <a:cs typeface="Lucida Sans Unicode" charset="0"/>
            </a:endParaRPr>
          </a:p>
        </p:txBody>
      </p:sp>
      <p:sp>
        <p:nvSpPr>
          <p:cNvPr id="5837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3"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p:spPr>
        <p:txBody>
          <a:bodyPr/>
          <a:lstStyle/>
          <a:p>
            <a:fld id="{2C6214EE-8B61-43DB-B586-7941B1D5F040}" type="slidenum">
              <a:rPr lang="en-GB"/>
              <a:pPr/>
              <a:t>16</a:t>
            </a:fld>
            <a:endParaRPr lang="en-GB"/>
          </a:p>
        </p:txBody>
      </p:sp>
      <p:sp>
        <p:nvSpPr>
          <p:cNvPr id="59395"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42C3AE2-DD18-4DA9-ABA7-7A8637B4BB32}"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GB" sz="1400">
              <a:solidFill>
                <a:srgbClr val="000000"/>
              </a:solidFill>
              <a:latin typeface="Times New Roman" pitchFamily="16" charset="0"/>
              <a:cs typeface="Lucida Sans Unicode" charset="0"/>
            </a:endParaRPr>
          </a:p>
        </p:txBody>
      </p:sp>
      <p:sp>
        <p:nvSpPr>
          <p:cNvPr id="5939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9397"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p:spPr>
        <p:txBody>
          <a:bodyPr/>
          <a:lstStyle/>
          <a:p>
            <a:fld id="{39094346-DEB6-40C0-BB0C-BD986DAF55E0}" type="slidenum">
              <a:rPr lang="en-GB"/>
              <a:pPr/>
              <a:t>17</a:t>
            </a:fld>
            <a:endParaRPr lang="en-GB"/>
          </a:p>
        </p:txBody>
      </p:sp>
      <p:sp>
        <p:nvSpPr>
          <p:cNvPr id="60419"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C007685-D7D8-4B43-8968-291F42A0E008}"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GB" sz="1400">
              <a:solidFill>
                <a:srgbClr val="000000"/>
              </a:solidFill>
              <a:latin typeface="Times New Roman" pitchFamily="16" charset="0"/>
              <a:cs typeface="Lucida Sans Unicode" charset="0"/>
            </a:endParaRPr>
          </a:p>
        </p:txBody>
      </p:sp>
      <p:sp>
        <p:nvSpPr>
          <p:cNvPr id="6042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1"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p:spPr>
        <p:txBody>
          <a:bodyPr/>
          <a:lstStyle/>
          <a:p>
            <a:fld id="{7FEB5B69-09BD-46FD-9FEA-8F73A167CDD3}" type="slidenum">
              <a:rPr lang="en-GB"/>
              <a:pPr/>
              <a:t>18</a:t>
            </a:fld>
            <a:endParaRPr lang="en-GB"/>
          </a:p>
        </p:txBody>
      </p:sp>
      <p:sp>
        <p:nvSpPr>
          <p:cNvPr id="61443" name="Text Box 1"/>
          <p:cNvSpPr txBox="1">
            <a:spLocks noChangeArrowheads="1"/>
          </p:cNvSpPr>
          <p:nvPr/>
        </p:nvSpPr>
        <p:spPr bwMode="auto">
          <a:xfrm>
            <a:off x="1371600" y="763588"/>
            <a:ext cx="5027613" cy="3770312"/>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1444" name="Rectangle 2"/>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p>
            <a:fld id="{6A4DEEC9-57FF-494F-B2DA-BFE83E32E8BE}" type="slidenum">
              <a:rPr lang="en-GB"/>
              <a:pPr/>
              <a:t>19</a:t>
            </a:fld>
            <a:endParaRPr lang="en-GB"/>
          </a:p>
        </p:txBody>
      </p:sp>
      <p:sp>
        <p:nvSpPr>
          <p:cNvPr id="62467" name="Text Box 1"/>
          <p:cNvSpPr txBox="1">
            <a:spLocks noChangeArrowheads="1"/>
          </p:cNvSpPr>
          <p:nvPr/>
        </p:nvSpPr>
        <p:spPr bwMode="auto">
          <a:xfrm>
            <a:off x="1371600" y="763588"/>
            <a:ext cx="5027613" cy="3770312"/>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2468" name="Rectangle 2"/>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0BFC1F80-8E19-43C9-836F-AB55712D9EC0}" type="slidenum">
              <a:rPr lang="en-GB"/>
              <a:pPr/>
              <a:t>2</a:t>
            </a:fld>
            <a:endParaRPr lang="en-GB"/>
          </a:p>
        </p:txBody>
      </p:sp>
      <p:sp>
        <p:nvSpPr>
          <p:cNvPr id="45059"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8B72537-0AB9-4A86-859F-CF312EEBDCBB}"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GB" sz="1400">
              <a:solidFill>
                <a:srgbClr val="000000"/>
              </a:solidFill>
              <a:latin typeface="Times New Roman" pitchFamily="16" charset="0"/>
              <a:cs typeface="Lucida Sans Unicode" charset="0"/>
            </a:endParaRPr>
          </a:p>
        </p:txBody>
      </p:sp>
      <p:sp>
        <p:nvSpPr>
          <p:cNvPr id="4506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5061"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p:spPr>
        <p:txBody>
          <a:bodyPr/>
          <a:lstStyle/>
          <a:p>
            <a:fld id="{FAF69286-1948-4994-A672-32FE95FE194D}" type="slidenum">
              <a:rPr lang="en-GB"/>
              <a:pPr/>
              <a:t>20</a:t>
            </a:fld>
            <a:endParaRPr lang="en-GB"/>
          </a:p>
        </p:txBody>
      </p:sp>
      <p:sp>
        <p:nvSpPr>
          <p:cNvPr id="63491"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3492"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p:spPr>
        <p:txBody>
          <a:bodyPr/>
          <a:lstStyle/>
          <a:p>
            <a:fld id="{ABA974B3-37F7-4C8A-A88F-519A82577DFA}" type="slidenum">
              <a:rPr lang="en-GB"/>
              <a:pPr/>
              <a:t>21</a:t>
            </a:fld>
            <a:endParaRPr lang="en-GB"/>
          </a:p>
        </p:txBody>
      </p:sp>
      <p:sp>
        <p:nvSpPr>
          <p:cNvPr id="64515"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4516"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p:spPr>
        <p:txBody>
          <a:bodyPr/>
          <a:lstStyle/>
          <a:p>
            <a:fld id="{4F1E9A87-2A0F-4AB2-AA2F-55B9082D49BE}" type="slidenum">
              <a:rPr lang="en-GB"/>
              <a:pPr/>
              <a:t>22</a:t>
            </a:fld>
            <a:endParaRPr lang="en-GB"/>
          </a:p>
        </p:txBody>
      </p:sp>
      <p:sp>
        <p:nvSpPr>
          <p:cNvPr id="65539"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5540"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p:spPr>
        <p:txBody>
          <a:bodyPr/>
          <a:lstStyle/>
          <a:p>
            <a:fld id="{3F77226F-3B50-4FC4-AB68-AA5692328469}" type="slidenum">
              <a:rPr lang="en-GB"/>
              <a:pPr/>
              <a:t>23</a:t>
            </a:fld>
            <a:endParaRPr lang="en-GB"/>
          </a:p>
        </p:txBody>
      </p:sp>
      <p:sp>
        <p:nvSpPr>
          <p:cNvPr id="66563"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6564"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p:spPr>
        <p:txBody>
          <a:bodyPr/>
          <a:lstStyle/>
          <a:p>
            <a:fld id="{3545A910-A3FA-4892-8185-DD7BE09EDFF3}" type="slidenum">
              <a:rPr lang="en-GB"/>
              <a:pPr/>
              <a:t>24</a:t>
            </a:fld>
            <a:endParaRPr lang="en-GB"/>
          </a:p>
        </p:txBody>
      </p:sp>
      <p:sp>
        <p:nvSpPr>
          <p:cNvPr id="67587"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7588"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p:spPr>
        <p:txBody>
          <a:bodyPr/>
          <a:lstStyle/>
          <a:p>
            <a:fld id="{3864BD16-820E-485A-A2FF-EF083809330F}" type="slidenum">
              <a:rPr lang="en-GB"/>
              <a:pPr/>
              <a:t>25</a:t>
            </a:fld>
            <a:endParaRPr lang="en-GB"/>
          </a:p>
        </p:txBody>
      </p:sp>
      <p:sp>
        <p:nvSpPr>
          <p:cNvPr id="68611"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8612"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p:spPr>
        <p:txBody>
          <a:bodyPr/>
          <a:lstStyle/>
          <a:p>
            <a:fld id="{C60F527F-2670-4962-9CCB-9373BC0AEB67}" type="slidenum">
              <a:rPr lang="en-GB"/>
              <a:pPr/>
              <a:t>26</a:t>
            </a:fld>
            <a:endParaRPr lang="en-GB"/>
          </a:p>
        </p:txBody>
      </p:sp>
      <p:sp>
        <p:nvSpPr>
          <p:cNvPr id="69635"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69636"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p:nvPr>
        </p:nvSpPr>
        <p:spPr>
          <a:noFill/>
        </p:spPr>
        <p:txBody>
          <a:bodyPr/>
          <a:lstStyle/>
          <a:p>
            <a:fld id="{C6696D10-68C2-4EB5-B128-08A2E3457C01}" type="slidenum">
              <a:rPr lang="en-GB"/>
              <a:pPr/>
              <a:t>27</a:t>
            </a:fld>
            <a:endParaRPr lang="en-GB"/>
          </a:p>
        </p:txBody>
      </p:sp>
      <p:sp>
        <p:nvSpPr>
          <p:cNvPr id="70659" name="Rectangle 1"/>
          <p:cNvSpPr txBox="1">
            <a:spLocks noChangeArrowheads="1" noTextEdit="1"/>
          </p:cNvSpPr>
          <p:nvPr>
            <p:ph type="sldImg"/>
          </p:nvPr>
        </p:nvSpPr>
        <p:spPr>
          <a:xfrm>
            <a:off x="1371600" y="763588"/>
            <a:ext cx="5026025" cy="3768725"/>
          </a:xfrm>
          <a:solidFill>
            <a:srgbClr val="FFFFFF"/>
          </a:solidFill>
          <a:ln>
            <a:solidFill>
              <a:srgbClr val="000000"/>
            </a:solidFill>
            <a:miter lim="800000"/>
          </a:ln>
        </p:spPr>
      </p:sp>
      <p:sp>
        <p:nvSpPr>
          <p:cNvPr id="70660" name="Rectangle 2"/>
          <p:cNvSpPr txBox="1">
            <a:spLocks noChangeArrowheads="1"/>
          </p:cNvSpPr>
          <p:nvPr>
            <p:ph type="body" idx="1"/>
          </p:nvPr>
        </p:nvSpPr>
        <p:spPr>
          <a:xfrm>
            <a:off x="777875" y="4776788"/>
            <a:ext cx="6215063" cy="4432300"/>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p:spPr>
        <p:txBody>
          <a:bodyPr/>
          <a:lstStyle/>
          <a:p>
            <a:fld id="{A1C9A128-B103-4E1E-90EE-9D0AC5E28F3F}" type="slidenum">
              <a:rPr lang="en-GB"/>
              <a:pPr/>
              <a:t>28</a:t>
            </a:fld>
            <a:endParaRPr lang="en-GB"/>
          </a:p>
        </p:txBody>
      </p:sp>
      <p:sp>
        <p:nvSpPr>
          <p:cNvPr id="71683"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3AE56DC-1A8C-40F4-9382-A1888417FA42}"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en-GB" sz="1400">
              <a:solidFill>
                <a:srgbClr val="000000"/>
              </a:solidFill>
              <a:latin typeface="Times New Roman" pitchFamily="16" charset="0"/>
              <a:cs typeface="Lucida Sans Unicode" charset="0"/>
            </a:endParaRPr>
          </a:p>
        </p:txBody>
      </p:sp>
      <p:sp>
        <p:nvSpPr>
          <p:cNvPr id="7168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1685"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p:spPr>
        <p:txBody>
          <a:bodyPr/>
          <a:lstStyle/>
          <a:p>
            <a:fld id="{175FF82C-E797-4AD6-B9EA-04F211CC0A7B}" type="slidenum">
              <a:rPr lang="en-GB"/>
              <a:pPr/>
              <a:t>29</a:t>
            </a:fld>
            <a:endParaRPr lang="en-GB"/>
          </a:p>
        </p:txBody>
      </p:sp>
      <p:sp>
        <p:nvSpPr>
          <p:cNvPr id="72707" name="Text Box 1"/>
          <p:cNvSpPr txBox="1">
            <a:spLocks noChangeArrowheads="1"/>
          </p:cNvSpPr>
          <p:nvPr/>
        </p:nvSpPr>
        <p:spPr bwMode="auto">
          <a:xfrm>
            <a:off x="1371600" y="763588"/>
            <a:ext cx="5027613" cy="3770312"/>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2708" name="Rectangle 2"/>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p:spPr>
        <p:txBody>
          <a:bodyPr/>
          <a:lstStyle/>
          <a:p>
            <a:fld id="{E9CFCF98-9E6E-45B2-84E4-22251675769B}" type="slidenum">
              <a:rPr lang="en-GB"/>
              <a:pPr/>
              <a:t>3</a:t>
            </a:fld>
            <a:endParaRPr lang="en-GB"/>
          </a:p>
        </p:txBody>
      </p:sp>
      <p:sp>
        <p:nvSpPr>
          <p:cNvPr id="46083"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99F43E3-DF20-4486-9DD2-7938FC469041}"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GB" sz="1400">
              <a:solidFill>
                <a:srgbClr val="000000"/>
              </a:solidFill>
              <a:latin typeface="Times New Roman" pitchFamily="16" charset="0"/>
              <a:cs typeface="Lucida Sans Unicode" charset="0"/>
            </a:endParaRPr>
          </a:p>
        </p:txBody>
      </p:sp>
      <p:sp>
        <p:nvSpPr>
          <p:cNvPr id="4608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5"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p:spPr>
        <p:txBody>
          <a:bodyPr/>
          <a:lstStyle/>
          <a:p>
            <a:fld id="{88E7B0C9-3241-483A-AF75-8E9F337CCBAF}" type="slidenum">
              <a:rPr lang="en-GB"/>
              <a:pPr/>
              <a:t>30</a:t>
            </a:fld>
            <a:endParaRPr lang="en-GB"/>
          </a:p>
        </p:txBody>
      </p:sp>
      <p:sp>
        <p:nvSpPr>
          <p:cNvPr id="73731"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A2CBF35-4663-4DDA-BC40-E12D77CD4187}"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en-GB" sz="1400">
              <a:solidFill>
                <a:srgbClr val="000000"/>
              </a:solidFill>
              <a:latin typeface="Times New Roman" pitchFamily="16" charset="0"/>
              <a:cs typeface="Lucida Sans Unicode" charset="0"/>
            </a:endParaRPr>
          </a:p>
        </p:txBody>
      </p:sp>
      <p:sp>
        <p:nvSpPr>
          <p:cNvPr id="7373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3733"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p:spPr>
        <p:txBody>
          <a:bodyPr/>
          <a:lstStyle/>
          <a:p>
            <a:fld id="{0829198C-F6E5-4B1E-97D5-77C4023BD820}" type="slidenum">
              <a:rPr lang="en-GB"/>
              <a:pPr/>
              <a:t>31</a:t>
            </a:fld>
            <a:endParaRPr lang="en-GB"/>
          </a:p>
        </p:txBody>
      </p:sp>
      <p:sp>
        <p:nvSpPr>
          <p:cNvPr id="74755" name="Text Box 1"/>
          <p:cNvSpPr txBox="1">
            <a:spLocks noChangeArrowheads="1"/>
          </p:cNvSpPr>
          <p:nvPr/>
        </p:nvSpPr>
        <p:spPr bwMode="auto">
          <a:xfrm>
            <a:off x="1371600" y="763588"/>
            <a:ext cx="5027613" cy="3770312"/>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4756" name="Rectangle 2"/>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p:spPr>
        <p:txBody>
          <a:bodyPr/>
          <a:lstStyle/>
          <a:p>
            <a:fld id="{4E2CC897-8F96-4D67-A622-260E5206FDE9}" type="slidenum">
              <a:rPr lang="en-GB"/>
              <a:pPr/>
              <a:t>32</a:t>
            </a:fld>
            <a:endParaRPr lang="en-GB"/>
          </a:p>
        </p:txBody>
      </p:sp>
      <p:sp>
        <p:nvSpPr>
          <p:cNvPr id="75779"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98930CF-3C50-4F34-BE22-6D79E840C716}"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32</a:t>
            </a:fld>
            <a:endParaRPr lang="en-GB" sz="1400">
              <a:solidFill>
                <a:srgbClr val="000000"/>
              </a:solidFill>
              <a:latin typeface="Times New Roman" pitchFamily="16" charset="0"/>
              <a:cs typeface="Lucida Sans Unicode" charset="0"/>
            </a:endParaRPr>
          </a:p>
        </p:txBody>
      </p:sp>
      <p:sp>
        <p:nvSpPr>
          <p:cNvPr id="7578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5781"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p:spPr>
        <p:txBody>
          <a:bodyPr/>
          <a:lstStyle/>
          <a:p>
            <a:fld id="{5E9FF0A6-E4F8-4E63-AEE1-C6FDB35E9B97}" type="slidenum">
              <a:rPr lang="en-GB"/>
              <a:pPr/>
              <a:t>33</a:t>
            </a:fld>
            <a:endParaRPr lang="en-GB"/>
          </a:p>
        </p:txBody>
      </p:sp>
      <p:sp>
        <p:nvSpPr>
          <p:cNvPr id="76803" name="Text Box 1"/>
          <p:cNvSpPr txBox="1">
            <a:spLocks noChangeArrowheads="1"/>
          </p:cNvSpPr>
          <p:nvPr/>
        </p:nvSpPr>
        <p:spPr bwMode="auto">
          <a:xfrm>
            <a:off x="1371600" y="763588"/>
            <a:ext cx="5027613" cy="3770312"/>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6804" name="Rectangle 2"/>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p:spPr>
        <p:txBody>
          <a:bodyPr/>
          <a:lstStyle/>
          <a:p>
            <a:fld id="{56834222-912F-4190-A85C-E3DD703288F5}" type="slidenum">
              <a:rPr lang="en-GB"/>
              <a:pPr/>
              <a:t>34</a:t>
            </a:fld>
            <a:endParaRPr lang="en-GB"/>
          </a:p>
        </p:txBody>
      </p:sp>
      <p:sp>
        <p:nvSpPr>
          <p:cNvPr id="77827"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821E768-6BDA-49F8-90B9-DA2540072B29}"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34</a:t>
            </a:fld>
            <a:endParaRPr lang="en-GB" sz="1400">
              <a:solidFill>
                <a:srgbClr val="000000"/>
              </a:solidFill>
              <a:latin typeface="Times New Roman" pitchFamily="16" charset="0"/>
              <a:cs typeface="Lucida Sans Unicode" charset="0"/>
            </a:endParaRPr>
          </a:p>
        </p:txBody>
      </p:sp>
      <p:sp>
        <p:nvSpPr>
          <p:cNvPr id="77828"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7829"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p:spPr>
        <p:txBody>
          <a:bodyPr/>
          <a:lstStyle/>
          <a:p>
            <a:fld id="{385C4D3A-E4A3-4133-8D81-86CE3F8EA19C}" type="slidenum">
              <a:rPr lang="en-GB"/>
              <a:pPr/>
              <a:t>35</a:t>
            </a:fld>
            <a:endParaRPr lang="en-GB"/>
          </a:p>
        </p:txBody>
      </p:sp>
      <p:sp>
        <p:nvSpPr>
          <p:cNvPr id="78851" name="Text Box 1"/>
          <p:cNvSpPr txBox="1">
            <a:spLocks noChangeArrowheads="1"/>
          </p:cNvSpPr>
          <p:nvPr/>
        </p:nvSpPr>
        <p:spPr bwMode="auto">
          <a:xfrm>
            <a:off x="1371600" y="763588"/>
            <a:ext cx="5027613" cy="3770312"/>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8852" name="Rectangle 2"/>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sldImg"/>
          </p:nvPr>
        </p:nvSpPr>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p:spPr>
        <p:txBody>
          <a:bodyPr/>
          <a:lstStyle/>
          <a:p>
            <a:fld id="{8098E081-E6AF-43B2-B2B8-2B97AACF98B1}" type="slidenum">
              <a:rPr lang="en-GB"/>
              <a:pPr/>
              <a:t>4</a:t>
            </a:fld>
            <a:endParaRPr lang="en-GB"/>
          </a:p>
        </p:txBody>
      </p:sp>
      <p:sp>
        <p:nvSpPr>
          <p:cNvPr id="47107"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A5F44EC-9337-48FC-85CE-D4CEF5300821}"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GB" sz="1400">
              <a:solidFill>
                <a:srgbClr val="000000"/>
              </a:solidFill>
              <a:latin typeface="Times New Roman" pitchFamily="16" charset="0"/>
              <a:cs typeface="Lucida Sans Unicode" charset="0"/>
            </a:endParaRPr>
          </a:p>
        </p:txBody>
      </p:sp>
      <p:sp>
        <p:nvSpPr>
          <p:cNvPr id="47108"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7109"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p:spPr>
        <p:txBody>
          <a:bodyPr/>
          <a:lstStyle/>
          <a:p>
            <a:fld id="{A1FA361D-959C-49B4-B6C4-14851395C747}" type="slidenum">
              <a:rPr lang="en-GB"/>
              <a:pPr/>
              <a:t>5</a:t>
            </a:fld>
            <a:endParaRPr lang="en-GB"/>
          </a:p>
        </p:txBody>
      </p:sp>
      <p:sp>
        <p:nvSpPr>
          <p:cNvPr id="48131"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04B19AE-3762-4C8C-A669-00176B13FBC1}"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GB" sz="1400">
              <a:solidFill>
                <a:srgbClr val="000000"/>
              </a:solidFill>
              <a:latin typeface="Times New Roman" pitchFamily="16" charset="0"/>
              <a:cs typeface="Lucida Sans Unicode" charset="0"/>
            </a:endParaRPr>
          </a:p>
        </p:txBody>
      </p:sp>
      <p:sp>
        <p:nvSpPr>
          <p:cNvPr id="48132"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8133"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p:spPr>
        <p:txBody>
          <a:bodyPr/>
          <a:lstStyle/>
          <a:p>
            <a:fld id="{7051C1EA-C1B9-47D6-8221-EA1E8DCEEBB7}" type="slidenum">
              <a:rPr lang="en-GB"/>
              <a:pPr/>
              <a:t>6</a:t>
            </a:fld>
            <a:endParaRPr lang="en-GB"/>
          </a:p>
        </p:txBody>
      </p:sp>
      <p:sp>
        <p:nvSpPr>
          <p:cNvPr id="49155"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739A57E-8AFB-4C04-B403-37FDD57CB27B}"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GB" sz="1400">
              <a:solidFill>
                <a:srgbClr val="000000"/>
              </a:solidFill>
              <a:latin typeface="Times New Roman" pitchFamily="16" charset="0"/>
              <a:cs typeface="Lucida Sans Unicode" charset="0"/>
            </a:endParaRPr>
          </a:p>
        </p:txBody>
      </p:sp>
      <p:sp>
        <p:nvSpPr>
          <p:cNvPr id="49156"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9157"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p:spPr>
        <p:txBody>
          <a:bodyPr/>
          <a:lstStyle/>
          <a:p>
            <a:fld id="{4E2B29AC-FE67-4A89-8803-55A680408AE5}" type="slidenum">
              <a:rPr lang="en-GB"/>
              <a:pPr/>
              <a:t>7</a:t>
            </a:fld>
            <a:endParaRPr lang="en-GB"/>
          </a:p>
        </p:txBody>
      </p:sp>
      <p:sp>
        <p:nvSpPr>
          <p:cNvPr id="50179"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51A9835-13F9-4489-9A48-02AABF41A6D4}"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GB" sz="1400">
              <a:solidFill>
                <a:srgbClr val="000000"/>
              </a:solidFill>
              <a:latin typeface="Times New Roman" pitchFamily="16" charset="0"/>
              <a:cs typeface="Lucida Sans Unicode" charset="0"/>
            </a:endParaRPr>
          </a:p>
        </p:txBody>
      </p:sp>
      <p:sp>
        <p:nvSpPr>
          <p:cNvPr id="50180"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81"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p:spPr>
        <p:txBody>
          <a:bodyPr/>
          <a:lstStyle/>
          <a:p>
            <a:fld id="{6E284C70-1E14-4649-85F0-4250A99EE466}" type="slidenum">
              <a:rPr lang="en-GB"/>
              <a:pPr/>
              <a:t>8</a:t>
            </a:fld>
            <a:endParaRPr lang="en-GB"/>
          </a:p>
        </p:txBody>
      </p:sp>
      <p:sp>
        <p:nvSpPr>
          <p:cNvPr id="51203"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4DC70A9-8E7F-43B5-816B-875947F0DE6F}"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GB" sz="1400">
              <a:solidFill>
                <a:srgbClr val="000000"/>
              </a:solidFill>
              <a:latin typeface="Times New Roman" pitchFamily="16" charset="0"/>
              <a:cs typeface="Lucida Sans Unicode" charset="0"/>
            </a:endParaRPr>
          </a:p>
        </p:txBody>
      </p:sp>
      <p:sp>
        <p:nvSpPr>
          <p:cNvPr id="5120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1205"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p:cNvSpPr>
            <a:spLocks noGrp="1" noChangeArrowheads="1"/>
          </p:cNvSpPr>
          <p:nvPr>
            <p:ph type="sldNum" sz="quarter"/>
          </p:nvPr>
        </p:nvSpPr>
        <p:spPr>
          <a:noFill/>
        </p:spPr>
        <p:txBody>
          <a:bodyPr/>
          <a:lstStyle/>
          <a:p>
            <a:fld id="{DDB6E9A7-F56D-413A-83C6-FC6F45B4068C}" type="slidenum">
              <a:rPr lang="en-GB"/>
              <a:pPr/>
              <a:t>9</a:t>
            </a:fld>
            <a:endParaRPr lang="en-GB"/>
          </a:p>
        </p:txBody>
      </p:sp>
      <p:sp>
        <p:nvSpPr>
          <p:cNvPr id="52227" name="Text Box 1"/>
          <p:cNvSpPr txBox="1">
            <a:spLocks noChangeArrowheads="1"/>
          </p:cNvSpPr>
          <p:nvPr/>
        </p:nvSpPr>
        <p:spPr bwMode="auto">
          <a:xfrm>
            <a:off x="4398963" y="9555163"/>
            <a:ext cx="3371850" cy="501650"/>
          </a:xfrm>
          <a:prstGeom prst="rect">
            <a:avLst/>
          </a:prstGeom>
          <a:noFill/>
          <a:ln w="9525">
            <a:noFill/>
            <a:round/>
            <a:headEnd/>
            <a:tailEnd/>
          </a:ln>
        </p:spPr>
        <p:txBody>
          <a:bodyPr lIns="0" tIns="0" rIns="0" bIns="0" anchor="b"/>
          <a:lstStyle/>
          <a:p>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CA4E6AE-D4CC-42E6-B9EB-AA759D789CE2}" type="slidenum">
              <a:rPr lang="en-GB" sz="1400">
                <a:solidFill>
                  <a:srgbClr val="000000"/>
                </a:solidFill>
                <a:latin typeface="Times New Roman" pitchFamily="16" charset="0"/>
                <a:cs typeface="Lucida Sans Unicode" charset="0"/>
              </a:rPr>
              <a:pPr algn="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GB" sz="1400">
              <a:solidFill>
                <a:srgbClr val="000000"/>
              </a:solidFill>
              <a:latin typeface="Times New Roman" pitchFamily="16" charset="0"/>
              <a:cs typeface="Lucida Sans Unicode" charset="0"/>
            </a:endParaRPr>
          </a:p>
        </p:txBody>
      </p:sp>
      <p:sp>
        <p:nvSpPr>
          <p:cNvPr id="52228"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9" name="Rectangle 3"/>
          <p:cNvSpPr txBox="1">
            <a:spLocks noChangeArrowheads="1"/>
          </p:cNvSpPr>
          <p:nvPr>
            <p:ph type="body"/>
          </p:nvPr>
        </p:nvSpPr>
        <p:spPr>
          <a:xfrm>
            <a:off x="777875" y="4776788"/>
            <a:ext cx="6215063" cy="4522787"/>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5238750"/>
            <a:ext cx="10080625" cy="2328863"/>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FFFFFF">
              <a:alpha val="45097"/>
            </a:srgbClr>
          </a:solidFill>
          <a:ln w="9525" algn="ctr">
            <a:noFill/>
            <a:round/>
            <a:headEnd/>
            <a:tailEnd/>
          </a:ln>
          <a:effectLst>
            <a:outerShdw dist="44450" dir="16200000" algn="ctr" rotWithShape="0">
              <a:srgbClr val="808080">
                <a:alpha val="34999"/>
              </a:srgbClr>
            </a:outerShdw>
          </a:effectLst>
        </p:spPr>
        <p:txBody>
          <a:bodyPr lIns="100794" tIns="50397" rIns="100794" bIns="50397"/>
          <a:lstStyle/>
          <a:p>
            <a:pPr>
              <a:defRPr/>
            </a:pPr>
            <a:endParaRPr lang="en-US"/>
          </a:p>
        </p:txBody>
      </p:sp>
      <p:sp>
        <p:nvSpPr>
          <p:cNvPr id="5" name="Freeform 4"/>
          <p:cNvSpPr>
            <a:spLocks/>
          </p:cNvSpPr>
          <p:nvPr/>
        </p:nvSpPr>
        <p:spPr bwMode="auto">
          <a:xfrm>
            <a:off x="6731000" y="0"/>
            <a:ext cx="3349625" cy="7559675"/>
          </a:xfrm>
          <a:custGeom>
            <a:avLst/>
            <a:gdLst>
              <a:gd name="T0" fmla="*/ 3349708 w 1914"/>
              <a:gd name="T1" fmla="*/ 15717 h 4329"/>
              <a:gd name="T2" fmla="*/ 3349708 w 1914"/>
              <a:gd name="T3" fmla="*/ 7559675 h 4329"/>
              <a:gd name="T4" fmla="*/ 357022 w 1914"/>
              <a:gd name="T5" fmla="*/ 7556182 h 4329"/>
              <a:gd name="T6" fmla="*/ 0 w 1914"/>
              <a:gd name="T7" fmla="*/ 0 h 4329"/>
              <a:gd name="T8" fmla="*/ 3349708 w 1914"/>
              <a:gd name="T9" fmla="*/ 15717 h 4329"/>
              <a:gd name="T10" fmla="*/ 0 60000 65536"/>
              <a:gd name="T11" fmla="*/ 0 60000 65536"/>
              <a:gd name="T12" fmla="*/ 0 60000 65536"/>
              <a:gd name="T13" fmla="*/ 0 60000 65536"/>
              <a:gd name="T14" fmla="*/ 0 60000 65536"/>
              <a:gd name="T15" fmla="*/ 0 w 1914"/>
              <a:gd name="T16" fmla="*/ 0 h 4329"/>
              <a:gd name="T17" fmla="*/ 1914 w 1914"/>
              <a:gd name="T18" fmla="*/ 4329 h 4329"/>
            </a:gdLst>
            <a:ahLst/>
            <a:cxnLst>
              <a:cxn ang="T10">
                <a:pos x="T0" y="T1"/>
              </a:cxn>
              <a:cxn ang="T11">
                <a:pos x="T2" y="T3"/>
              </a:cxn>
              <a:cxn ang="T12">
                <a:pos x="T4" y="T5"/>
              </a:cxn>
              <a:cxn ang="T13">
                <a:pos x="T6" y="T7"/>
              </a:cxn>
              <a:cxn ang="T14">
                <a:pos x="T8" y="T9"/>
              </a:cxn>
            </a:cxnLst>
            <a:rect l="T15" t="T16" r="T17" b="T18"/>
            <a:pathLst>
              <a:path w="1914" h="4329">
                <a:moveTo>
                  <a:pt x="1914" y="9"/>
                </a:moveTo>
                <a:lnTo>
                  <a:pt x="1914" y="4329"/>
                </a:lnTo>
                <a:lnTo>
                  <a:pt x="204" y="4327"/>
                </a:lnTo>
                <a:cubicBezTo>
                  <a:pt x="1288" y="3574"/>
                  <a:pt x="1608" y="1590"/>
                  <a:pt x="0" y="0"/>
                </a:cubicBezTo>
                <a:lnTo>
                  <a:pt x="1914" y="9"/>
                </a:lnTo>
                <a:close/>
              </a:path>
            </a:pathLst>
          </a:custGeom>
          <a:solidFill>
            <a:srgbClr val="FFFFFF">
              <a:alpha val="39999"/>
            </a:srgbClr>
          </a:solidFill>
          <a:ln w="9525" algn="ctr">
            <a:noFill/>
            <a:round/>
            <a:headEnd/>
            <a:tailEnd/>
          </a:ln>
          <a:effectLst>
            <a:outerShdw dist="50800" dir="10800000" algn="ctr" rotWithShape="0">
              <a:srgbClr val="808080">
                <a:alpha val="45000"/>
              </a:srgbClr>
            </a:outerShdw>
          </a:effectLst>
        </p:spPr>
        <p:txBody>
          <a:bodyPr lIns="100794" tIns="50397" rIns="100794" bIns="50397"/>
          <a:lstStyle/>
          <a:p>
            <a:pPr>
              <a:defRPr/>
            </a:pPr>
            <a:endParaRPr lang="en-US"/>
          </a:p>
        </p:txBody>
      </p:sp>
      <p:sp>
        <p:nvSpPr>
          <p:cNvPr id="9" name="Title 8"/>
          <p:cNvSpPr>
            <a:spLocks noGrp="1"/>
          </p:cNvSpPr>
          <p:nvPr>
            <p:ph type="ctrTitle"/>
          </p:nvPr>
        </p:nvSpPr>
        <p:spPr>
          <a:xfrm>
            <a:off x="473013" y="3679042"/>
            <a:ext cx="7143803" cy="2536691"/>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77408" y="1702869"/>
            <a:ext cx="7143803" cy="1931917"/>
          </a:xfrm>
        </p:spPr>
        <p:txBody>
          <a:bodyPr tIns="0" rIns="50397" bIns="0" anchor="b">
            <a:normAutofit/>
          </a:bodyPr>
          <a:lstStyle>
            <a:lvl1pPr marL="0" indent="0" algn="r">
              <a:buNone/>
              <a:defRPr sz="2200">
                <a:solidFill>
                  <a:schemeClr val="tx1"/>
                </a:solidFill>
                <a:effectLst/>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3F22D705-FE65-42E8-91F0-805DA8C13E7B}" type="datetimeFigureOut">
              <a:rPr lang="en-US"/>
              <a:pPr>
                <a:defRPr/>
              </a:pPr>
              <a:t>3/27/2008</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DD227192-E596-47FA-9C7E-4CB1192C04F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FE3D819-9AB1-4EA5-96E3-0224DA5573AD}" type="datetimeFigureOut">
              <a:rPr lang="en-US"/>
              <a:pPr>
                <a:defRPr/>
              </a:pPr>
              <a:t>3/27/2008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0ADD02-9884-4F6D-9F0B-18EB56B7E74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302738"/>
            <a:ext cx="2268141" cy="64502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302738"/>
            <a:ext cx="6636411" cy="64502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A6F52E2-19D3-422D-8814-BDC1B924B1B0}" type="datetimeFigureOut">
              <a:rPr lang="en-US"/>
              <a:pPr>
                <a:defRPr/>
              </a:pPr>
              <a:t>3/27/2008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C8E5529-EFA3-4F6C-9D18-3D0F382B1F2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215FF8-6B61-4BE9-9887-A59F81FAD93E}" type="datetimeFigureOut">
              <a:rPr lang="en-US"/>
              <a:pPr>
                <a:defRPr/>
              </a:pPr>
              <a:t>3/27/2008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64AD222-C21E-418F-8C94-39DB3A817DE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5238750"/>
            <a:ext cx="10080625" cy="2328863"/>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FFFFFF">
              <a:alpha val="45097"/>
            </a:srgbClr>
          </a:solidFill>
          <a:ln w="9525" algn="ctr">
            <a:noFill/>
            <a:round/>
            <a:headEnd/>
            <a:tailEnd/>
          </a:ln>
          <a:effectLst>
            <a:outerShdw dist="44450" dir="16200000" algn="ctr" rotWithShape="0">
              <a:srgbClr val="808080">
                <a:alpha val="34999"/>
              </a:srgbClr>
            </a:outerShdw>
          </a:effectLst>
        </p:spPr>
        <p:txBody>
          <a:bodyPr lIns="100794" tIns="50397" rIns="100794" bIns="50397"/>
          <a:lstStyle/>
          <a:p>
            <a:pPr>
              <a:defRPr/>
            </a:pPr>
            <a:endParaRPr lang="en-US"/>
          </a:p>
        </p:txBody>
      </p:sp>
      <p:sp>
        <p:nvSpPr>
          <p:cNvPr id="5" name="Freeform 4"/>
          <p:cNvSpPr>
            <a:spLocks/>
          </p:cNvSpPr>
          <p:nvPr/>
        </p:nvSpPr>
        <p:spPr bwMode="auto">
          <a:xfrm>
            <a:off x="6731000" y="0"/>
            <a:ext cx="3349625" cy="7559675"/>
          </a:xfrm>
          <a:custGeom>
            <a:avLst/>
            <a:gdLst>
              <a:gd name="T0" fmla="*/ 3349708 w 1914"/>
              <a:gd name="T1" fmla="*/ 15717 h 4329"/>
              <a:gd name="T2" fmla="*/ 3349708 w 1914"/>
              <a:gd name="T3" fmla="*/ 7559675 h 4329"/>
              <a:gd name="T4" fmla="*/ 357022 w 1914"/>
              <a:gd name="T5" fmla="*/ 7556182 h 4329"/>
              <a:gd name="T6" fmla="*/ 0 w 1914"/>
              <a:gd name="T7" fmla="*/ 0 h 4329"/>
              <a:gd name="T8" fmla="*/ 3349708 w 1914"/>
              <a:gd name="T9" fmla="*/ 15717 h 4329"/>
              <a:gd name="T10" fmla="*/ 0 60000 65536"/>
              <a:gd name="T11" fmla="*/ 0 60000 65536"/>
              <a:gd name="T12" fmla="*/ 0 60000 65536"/>
              <a:gd name="T13" fmla="*/ 0 60000 65536"/>
              <a:gd name="T14" fmla="*/ 0 60000 65536"/>
              <a:gd name="T15" fmla="*/ 0 w 1914"/>
              <a:gd name="T16" fmla="*/ 0 h 4329"/>
              <a:gd name="T17" fmla="*/ 1914 w 1914"/>
              <a:gd name="T18" fmla="*/ 4329 h 4329"/>
            </a:gdLst>
            <a:ahLst/>
            <a:cxnLst>
              <a:cxn ang="T10">
                <a:pos x="T0" y="T1"/>
              </a:cxn>
              <a:cxn ang="T11">
                <a:pos x="T2" y="T3"/>
              </a:cxn>
              <a:cxn ang="T12">
                <a:pos x="T4" y="T5"/>
              </a:cxn>
              <a:cxn ang="T13">
                <a:pos x="T6" y="T7"/>
              </a:cxn>
              <a:cxn ang="T14">
                <a:pos x="T8" y="T9"/>
              </a:cxn>
            </a:cxnLst>
            <a:rect l="T15" t="T16" r="T17" b="T18"/>
            <a:pathLst>
              <a:path w="1914" h="4329">
                <a:moveTo>
                  <a:pt x="1914" y="9"/>
                </a:moveTo>
                <a:lnTo>
                  <a:pt x="1914" y="4329"/>
                </a:lnTo>
                <a:lnTo>
                  <a:pt x="204" y="4327"/>
                </a:lnTo>
                <a:cubicBezTo>
                  <a:pt x="1288" y="3574"/>
                  <a:pt x="1608" y="1590"/>
                  <a:pt x="0" y="0"/>
                </a:cubicBezTo>
                <a:lnTo>
                  <a:pt x="1914" y="9"/>
                </a:lnTo>
                <a:close/>
              </a:path>
            </a:pathLst>
          </a:custGeom>
          <a:solidFill>
            <a:srgbClr val="FFFFFF">
              <a:alpha val="39999"/>
            </a:srgbClr>
          </a:solidFill>
          <a:ln w="9525" algn="ctr">
            <a:noFill/>
            <a:round/>
            <a:headEnd/>
            <a:tailEnd/>
          </a:ln>
          <a:effectLst>
            <a:outerShdw dist="50800" dir="10800000" algn="ctr" rotWithShape="0">
              <a:srgbClr val="808080">
                <a:alpha val="45000"/>
              </a:srgbClr>
            </a:outerShdw>
          </a:effectLst>
        </p:spPr>
        <p:txBody>
          <a:bodyPr lIns="100794" tIns="50397" rIns="100794" bIns="50397"/>
          <a:lstStyle/>
          <a:p>
            <a:pPr>
              <a:defRPr/>
            </a:pPr>
            <a:endParaRPr lang="en-US"/>
          </a:p>
        </p:txBody>
      </p:sp>
      <p:sp>
        <p:nvSpPr>
          <p:cNvPr id="2" name="Title 1"/>
          <p:cNvSpPr>
            <a:spLocks noGrp="1"/>
          </p:cNvSpPr>
          <p:nvPr>
            <p:ph type="title"/>
          </p:nvPr>
        </p:nvSpPr>
        <p:spPr>
          <a:xfrm>
            <a:off x="756047" y="3950517"/>
            <a:ext cx="7308453" cy="2013227"/>
          </a:xfrm>
        </p:spPr>
        <p:txBody>
          <a:bodyPr tIns="0" bIns="0" anchor="t"/>
          <a:lstStyle>
            <a:lvl1pPr algn="l">
              <a:buNone/>
              <a:defRPr sz="46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56047" y="2740134"/>
            <a:ext cx="7308453" cy="1175826"/>
          </a:xfrm>
        </p:spPr>
        <p:txBody>
          <a:bodyPr lIns="50397" tIns="0" rIns="50397" bIns="0" anchor="b"/>
          <a:lstStyle>
            <a:lvl1pPr marL="0" indent="0" algn="l">
              <a:buNone/>
              <a:defRPr sz="2200">
                <a:solidFill>
                  <a:schemeClr val="tx1"/>
                </a:solidFill>
                <a:effectLst/>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908AB89-888F-416C-9F66-C8FADDA3DEAA}" type="datetimeFigureOut">
              <a:rPr lang="en-US"/>
              <a:pPr>
                <a:defRPr/>
              </a:pPr>
              <a:t>3/27/2008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EC42B16-D871-4608-94D6-31E50C513A0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4031" y="302737"/>
            <a:ext cx="8232510" cy="1259946"/>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04031" y="1763925"/>
            <a:ext cx="4032250" cy="4989036"/>
          </a:xfrm>
        </p:spPr>
        <p:txBody>
          <a:bodyPr/>
          <a:lstStyle>
            <a:lvl1pPr>
              <a:defRPr sz="29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4292" y="1763925"/>
            <a:ext cx="4032250" cy="4989036"/>
          </a:xfrm>
        </p:spPr>
        <p:txBody>
          <a:bodyPr/>
          <a:lstStyle>
            <a:lvl1pPr>
              <a:defRPr sz="29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D8BEAAE-8D70-4B7A-99FA-01BE95D1DEC3}" type="datetimeFigureOut">
              <a:rPr lang="en-US"/>
              <a:pPr>
                <a:defRPr/>
              </a:pPr>
              <a:t>3/27/2008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6E7C097-94ED-4068-884C-E75F75C5C82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6047740"/>
            <a:ext cx="4454027" cy="923960"/>
          </a:xfrm>
        </p:spPr>
        <p:txBody>
          <a:bodyPr/>
          <a:lstStyle>
            <a:lvl1pPr marL="0" indent="0">
              <a:buNone/>
              <a:defRPr sz="2600" b="1">
                <a:solidFill>
                  <a:schemeClr val="accent1"/>
                </a:solidFill>
              </a:defRPr>
            </a:lvl1pPr>
            <a:lvl2pPr>
              <a:buNone/>
              <a:defRPr sz="2200" b="1"/>
            </a:lvl2pPr>
            <a:lvl3pPr>
              <a:buNone/>
              <a:defRPr sz="2000" b="1"/>
            </a:lvl3pPr>
            <a:lvl4pPr>
              <a:buNone/>
              <a:defRPr sz="1800" b="1"/>
            </a:lvl4pPr>
            <a:lvl5pPr>
              <a:buNone/>
              <a:defRPr sz="1800" b="1"/>
            </a:lvl5pPr>
          </a:lstStyle>
          <a:p>
            <a:pPr lvl="0"/>
            <a:r>
              <a:rPr lang="en-US" smtClean="0"/>
              <a:t>Click to edit Master text styles</a:t>
            </a:r>
          </a:p>
        </p:txBody>
      </p:sp>
      <p:sp>
        <p:nvSpPr>
          <p:cNvPr id="4" name="Text Placeholder 3"/>
          <p:cNvSpPr>
            <a:spLocks noGrp="1"/>
          </p:cNvSpPr>
          <p:nvPr>
            <p:ph type="body" sz="half" idx="3"/>
          </p:nvPr>
        </p:nvSpPr>
        <p:spPr>
          <a:xfrm>
            <a:off x="5120818" y="6047740"/>
            <a:ext cx="4455776" cy="923960"/>
          </a:xfrm>
        </p:spPr>
        <p:txBody>
          <a:bodyPr/>
          <a:lstStyle>
            <a:lvl1pPr marL="0" indent="0">
              <a:buNone/>
              <a:defRPr sz="2600" b="1">
                <a:solidFill>
                  <a:schemeClr val="accent1"/>
                </a:solidFill>
              </a:defRPr>
            </a:lvl1pPr>
            <a:lvl2pPr>
              <a:buNone/>
              <a:defRPr sz="2200" b="1"/>
            </a:lvl2pPr>
            <a:lvl3pPr>
              <a:buNone/>
              <a:defRPr sz="2000" b="1"/>
            </a:lvl3pPr>
            <a:lvl4pPr>
              <a:buNone/>
              <a:defRPr sz="1800" b="1"/>
            </a:lvl4pPr>
            <a:lvl5pPr>
              <a:buNone/>
              <a:defRPr sz="1800" b="1"/>
            </a:lvl5pPr>
          </a:lstStyle>
          <a:p>
            <a:pPr lvl="0"/>
            <a:r>
              <a:rPr lang="en-US" smtClean="0"/>
              <a:t>Click to edit Master text styles</a:t>
            </a:r>
          </a:p>
        </p:txBody>
      </p:sp>
      <p:sp>
        <p:nvSpPr>
          <p:cNvPr id="5" name="Content Placeholder 4"/>
          <p:cNvSpPr>
            <a:spLocks noGrp="1"/>
          </p:cNvSpPr>
          <p:nvPr>
            <p:ph sz="quarter" idx="2"/>
          </p:nvPr>
        </p:nvSpPr>
        <p:spPr>
          <a:xfrm>
            <a:off x="504031" y="1672115"/>
            <a:ext cx="4454027" cy="4345064"/>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20818" y="1672115"/>
            <a:ext cx="4455776" cy="4345064"/>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5C9267AF-73FD-40F4-B67C-7FD6F0F8AAD4}" type="datetimeFigureOut">
              <a:rPr lang="en-US"/>
              <a:pPr>
                <a:defRPr/>
              </a:pPr>
              <a:t>3/27/2008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56B969B-1D73-4669-875F-F2C5C8D457C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4031" y="302387"/>
            <a:ext cx="8235871" cy="1259946"/>
          </a:xfrm>
        </p:spPr>
        <p:txBody>
          <a:bodyPr/>
          <a:lstStyle>
            <a:lvl1pPr algn="l">
              <a:defRPr sz="51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17555D3-A1AA-4D70-9AD8-62D3C549B88A}" type="datetimeFigureOut">
              <a:rPr lang="en-US"/>
              <a:pPr>
                <a:defRPr/>
              </a:pPr>
              <a:t>3/27/2008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FBCBF32-791B-4367-B52B-F033A4C3C44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49C0CA7-A7DC-4694-957F-A4193021F1E7}" type="datetimeFigureOut">
              <a:rPr lang="en-US"/>
              <a:pPr>
                <a:defRPr/>
              </a:pPr>
              <a:t>3/27/2008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0F569BF-544E-44EE-A005-6DD333A94D3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031" y="1306825"/>
            <a:ext cx="3528219" cy="804965"/>
          </a:xfrm>
        </p:spPr>
        <p:txBody>
          <a:bodyPr tIns="0" bIns="0" anchor="t"/>
          <a:lstStyle>
            <a:lvl1pPr algn="l">
              <a:buNone/>
              <a:defRPr sz="20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04031" y="236363"/>
            <a:ext cx="3024188" cy="1007957"/>
          </a:xfrm>
        </p:spPr>
        <p:txBody>
          <a:bodyPr lIns="50397" tIns="0" rIns="50397" bIns="0" anchor="b"/>
          <a:lstStyle>
            <a:lvl1pPr marL="0" indent="0" algn="l">
              <a:buNone/>
              <a:defRPr sz="1500"/>
            </a:lvl1pPr>
            <a:lvl2pPr>
              <a:buNone/>
              <a:defRPr sz="1300"/>
            </a:lvl2pPr>
            <a:lvl3pPr>
              <a:buNone/>
              <a:defRPr sz="1100"/>
            </a:lvl3pPr>
            <a:lvl4pPr>
              <a:buNone/>
              <a:defRPr sz="1000"/>
            </a:lvl4pPr>
            <a:lvl5pPr>
              <a:buNone/>
              <a:defRPr sz="1000"/>
            </a:lvl5pPr>
          </a:lstStyle>
          <a:p>
            <a:pPr lvl="0"/>
            <a:r>
              <a:rPr lang="en-US" smtClean="0"/>
              <a:t>Click to edit Master text styles</a:t>
            </a:r>
          </a:p>
        </p:txBody>
      </p:sp>
      <p:sp>
        <p:nvSpPr>
          <p:cNvPr id="4" name="Content Placeholder 3"/>
          <p:cNvSpPr>
            <a:spLocks noGrp="1"/>
          </p:cNvSpPr>
          <p:nvPr>
            <p:ph sz="half" idx="1"/>
          </p:nvPr>
        </p:nvSpPr>
        <p:spPr>
          <a:xfrm>
            <a:off x="504031" y="2183906"/>
            <a:ext cx="7812484" cy="4199819"/>
          </a:xfrm>
        </p:spPr>
        <p:txBody>
          <a:bodyPr/>
          <a:lstStyle>
            <a:lvl1pPr>
              <a:defRPr sz="3100"/>
            </a:lvl1pPr>
            <a:lvl2pPr>
              <a:defRPr sz="2600"/>
            </a:lvl2pPr>
            <a:lvl3pPr>
              <a:defRPr sz="2400"/>
            </a:lvl3pPr>
            <a:lvl4pPr>
              <a:defRPr sz="2200"/>
            </a:lvl4pPr>
            <a:lvl5pPr>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4347B0C-F282-4444-9259-C2893799788C}" type="datetimeFigureOut">
              <a:rPr lang="en-US"/>
              <a:pPr>
                <a:defRPr/>
              </a:pPr>
              <a:t>3/27/2008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991600" y="7078663"/>
            <a:ext cx="839788" cy="403225"/>
          </a:xfrm>
        </p:spPr>
        <p:txBody>
          <a:bodyPr/>
          <a:lstStyle>
            <a:lvl1pPr>
              <a:defRPr/>
            </a:lvl1pPr>
          </a:lstStyle>
          <a:p>
            <a:pPr>
              <a:defRPr/>
            </a:pPr>
            <a:fld id="{8EE0C4F6-819A-47AD-B373-83730D51B02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5911" y="1880228"/>
            <a:ext cx="3366677" cy="1382091"/>
          </a:xfrm>
        </p:spPr>
        <p:txBody>
          <a:bodyPr anchor="b"/>
          <a:lstStyle>
            <a:lvl1pPr algn="l">
              <a:buNone/>
              <a:defRPr sz="24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174781" y="1124259"/>
            <a:ext cx="4536281" cy="4535805"/>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5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125913" y="3305583"/>
            <a:ext cx="3366675" cy="2935996"/>
          </a:xfrm>
        </p:spPr>
        <p:txBody>
          <a:bodyPr lIns="50397" rIns="50397"/>
          <a:lstStyle>
            <a:lvl1pPr marL="0" indent="0">
              <a:buFontTx/>
              <a:buNone/>
              <a:defRPr sz="1300"/>
            </a:lvl1pPr>
            <a:lvl2pPr>
              <a:buFontTx/>
              <a:buNone/>
              <a:defRPr sz="1300"/>
            </a:lvl2pPr>
            <a:lvl3pPr>
              <a:buFontTx/>
              <a:buNone/>
              <a:defRPr sz="1100"/>
            </a:lvl3pPr>
            <a:lvl4pPr>
              <a:buFontTx/>
              <a:buNone/>
              <a:defRPr sz="1000"/>
            </a:lvl4pPr>
            <a:lvl5pPr>
              <a:buFontTx/>
              <a:buNone/>
              <a:defRPr sz="10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04F5A12-392F-4C4F-A4F3-B6A7E1550DDF}" type="datetimeFigureOut">
              <a:rPr lang="en-US"/>
              <a:pPr>
                <a:defRPr/>
              </a:pPr>
              <a:t>3/27/2008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3C5B6E2-EF11-495A-9B33-585CDBA3D5B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5238750"/>
            <a:ext cx="10080625" cy="2328863"/>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FFFFFF">
              <a:alpha val="45097"/>
            </a:srgbClr>
          </a:solidFill>
          <a:ln w="9525" algn="ctr">
            <a:noFill/>
            <a:round/>
            <a:headEnd/>
            <a:tailEnd/>
          </a:ln>
          <a:effectLst>
            <a:outerShdw dist="44450" dir="16200000" algn="ctr" rotWithShape="0">
              <a:srgbClr val="808080">
                <a:alpha val="34999"/>
              </a:srgbClr>
            </a:outerShdw>
          </a:effectLst>
        </p:spPr>
        <p:txBody>
          <a:bodyPr lIns="100794" tIns="50397" rIns="100794" bIns="50397"/>
          <a:lstStyle/>
          <a:p>
            <a:pPr>
              <a:defRPr/>
            </a:pPr>
            <a:endParaRPr lang="en-US"/>
          </a:p>
        </p:txBody>
      </p:sp>
      <p:sp>
        <p:nvSpPr>
          <p:cNvPr id="16" name="Freeform 15"/>
          <p:cNvSpPr>
            <a:spLocks/>
          </p:cNvSpPr>
          <p:nvPr/>
        </p:nvSpPr>
        <p:spPr bwMode="auto">
          <a:xfrm>
            <a:off x="8064500" y="0"/>
            <a:ext cx="2016125" cy="7559675"/>
          </a:xfrm>
          <a:custGeom>
            <a:avLst/>
            <a:gdLst>
              <a:gd name="T0" fmla="*/ 2016125 w 1914"/>
              <a:gd name="T1" fmla="*/ 15717 h 4329"/>
              <a:gd name="T2" fmla="*/ 2016125 w 1914"/>
              <a:gd name="T3" fmla="*/ 7559675 h 4329"/>
              <a:gd name="T4" fmla="*/ 214885 w 1914"/>
              <a:gd name="T5" fmla="*/ 7556182 h 4329"/>
              <a:gd name="T6" fmla="*/ 0 w 1914"/>
              <a:gd name="T7" fmla="*/ 0 h 4329"/>
              <a:gd name="T8" fmla="*/ 2016125 w 1914"/>
              <a:gd name="T9" fmla="*/ 15717 h 4329"/>
              <a:gd name="T10" fmla="*/ 0 60000 65536"/>
              <a:gd name="T11" fmla="*/ 0 60000 65536"/>
              <a:gd name="T12" fmla="*/ 0 60000 65536"/>
              <a:gd name="T13" fmla="*/ 0 60000 65536"/>
              <a:gd name="T14" fmla="*/ 0 60000 65536"/>
              <a:gd name="T15" fmla="*/ 0 w 1914"/>
              <a:gd name="T16" fmla="*/ 0 h 4329"/>
              <a:gd name="T17" fmla="*/ 1914 w 1914"/>
              <a:gd name="T18" fmla="*/ 4329 h 4329"/>
            </a:gdLst>
            <a:ahLst/>
            <a:cxnLst>
              <a:cxn ang="T10">
                <a:pos x="T0" y="T1"/>
              </a:cxn>
              <a:cxn ang="T11">
                <a:pos x="T2" y="T3"/>
              </a:cxn>
              <a:cxn ang="T12">
                <a:pos x="T4" y="T5"/>
              </a:cxn>
              <a:cxn ang="T13">
                <a:pos x="T6" y="T7"/>
              </a:cxn>
              <a:cxn ang="T14">
                <a:pos x="T8" y="T9"/>
              </a:cxn>
            </a:cxnLst>
            <a:rect l="T15" t="T16" r="T17" b="T18"/>
            <a:pathLst>
              <a:path w="1914" h="4329">
                <a:moveTo>
                  <a:pt x="1914" y="9"/>
                </a:moveTo>
                <a:lnTo>
                  <a:pt x="1914" y="4329"/>
                </a:lnTo>
                <a:lnTo>
                  <a:pt x="204" y="4327"/>
                </a:lnTo>
                <a:cubicBezTo>
                  <a:pt x="1288" y="3574"/>
                  <a:pt x="2082" y="1734"/>
                  <a:pt x="0" y="0"/>
                </a:cubicBezTo>
                <a:lnTo>
                  <a:pt x="1914" y="9"/>
                </a:lnTo>
                <a:close/>
              </a:path>
            </a:pathLst>
          </a:custGeom>
          <a:solidFill>
            <a:srgbClr val="FFFFFF">
              <a:alpha val="39999"/>
            </a:srgbClr>
          </a:solidFill>
          <a:ln w="9525" algn="ctr">
            <a:noFill/>
            <a:round/>
            <a:headEnd/>
            <a:tailEnd/>
          </a:ln>
          <a:effectLst>
            <a:outerShdw dist="50800" dir="10800000" algn="ctr" rotWithShape="0">
              <a:srgbClr val="808080">
                <a:alpha val="45000"/>
              </a:srgbClr>
            </a:outerShdw>
          </a:effectLst>
        </p:spPr>
        <p:txBody>
          <a:bodyPr lIns="100794" tIns="50397" rIns="100794" bIns="50397"/>
          <a:lstStyle/>
          <a:p>
            <a:pPr>
              <a:defRPr/>
            </a:pPr>
            <a:endParaRPr lang="en-US"/>
          </a:p>
        </p:txBody>
      </p:sp>
      <p:sp>
        <p:nvSpPr>
          <p:cNvPr id="1028" name="Title Placeholder 8"/>
          <p:cNvSpPr>
            <a:spLocks noGrp="1"/>
          </p:cNvSpPr>
          <p:nvPr>
            <p:ph type="title"/>
          </p:nvPr>
        </p:nvSpPr>
        <p:spPr bwMode="auto">
          <a:xfrm>
            <a:off x="503238" y="303213"/>
            <a:ext cx="8232775" cy="1258887"/>
          </a:xfrm>
          <a:prstGeom prst="rect">
            <a:avLst/>
          </a:prstGeom>
          <a:noFill/>
          <a:ln w="9525">
            <a:noFill/>
            <a:miter lim="800000"/>
            <a:headEnd/>
            <a:tailEnd/>
          </a:ln>
        </p:spPr>
        <p:txBody>
          <a:bodyPr vert="horz" wrap="square" lIns="50397" tIns="50397" rIns="50397" bIns="50397"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503238" y="1763713"/>
            <a:ext cx="8232775" cy="4989512"/>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503238" y="7078663"/>
            <a:ext cx="2352675" cy="403225"/>
          </a:xfrm>
          <a:prstGeom prst="rect">
            <a:avLst/>
          </a:prstGeom>
        </p:spPr>
        <p:txBody>
          <a:bodyPr vert="horz" lIns="100794" tIns="50397" rIns="100794" bIns="0" anchor="b"/>
          <a:lstStyle>
            <a:lvl1pPr algn="l" eaLnBrk="1" latinLnBrk="0" hangingPunct="1">
              <a:defRPr kumimoji="0" sz="1100" smtClean="0">
                <a:solidFill>
                  <a:schemeClr val="tx2">
                    <a:shade val="50000"/>
                  </a:schemeClr>
                </a:solidFill>
              </a:defRPr>
            </a:lvl1pPr>
          </a:lstStyle>
          <a:p>
            <a:pPr>
              <a:defRPr/>
            </a:pPr>
            <a:fld id="{E0E4CA70-BD9A-4A0C-B081-879622D8BA44}" type="datetimeFigureOut">
              <a:rPr lang="en-US"/>
              <a:pPr>
                <a:defRPr/>
              </a:pPr>
              <a:t>3/27/2008</a:t>
            </a:fld>
            <a:endParaRPr lang="en-US"/>
          </a:p>
        </p:txBody>
      </p:sp>
      <p:sp>
        <p:nvSpPr>
          <p:cNvPr id="22" name="Footer Placeholder 21"/>
          <p:cNvSpPr>
            <a:spLocks noGrp="1"/>
          </p:cNvSpPr>
          <p:nvPr>
            <p:ph type="ftr" sz="quarter" idx="3"/>
          </p:nvPr>
        </p:nvSpPr>
        <p:spPr>
          <a:xfrm>
            <a:off x="3444875" y="7078663"/>
            <a:ext cx="3190875" cy="403225"/>
          </a:xfrm>
          <a:prstGeom prst="rect">
            <a:avLst/>
          </a:prstGeom>
        </p:spPr>
        <p:txBody>
          <a:bodyPr vert="horz" lIns="0" tIns="50397" rIns="0" bIns="0" anchor="b"/>
          <a:lstStyle>
            <a:lvl1pPr algn="ctr" eaLnBrk="1" latinLnBrk="0" hangingPunct="1">
              <a:defRPr kumimoji="0" sz="1100" dirty="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988425" y="7078663"/>
            <a:ext cx="839788" cy="403225"/>
          </a:xfrm>
          <a:prstGeom prst="rect">
            <a:avLst/>
          </a:prstGeom>
        </p:spPr>
        <p:txBody>
          <a:bodyPr vert="horz" lIns="0" tIns="0" rIns="0" bIns="0" anchor="b"/>
          <a:lstStyle>
            <a:lvl1pPr algn="r" eaLnBrk="1" latinLnBrk="0" hangingPunct="1">
              <a:defRPr kumimoji="0" sz="1100" smtClean="0">
                <a:solidFill>
                  <a:schemeClr val="tx2">
                    <a:shade val="50000"/>
                  </a:schemeClr>
                </a:solidFill>
              </a:defRPr>
            </a:lvl1pPr>
          </a:lstStyle>
          <a:p>
            <a:pPr>
              <a:defRPr/>
            </a:pPr>
            <a:fld id="{358663F3-3D47-4FB3-AB1C-196E215CFE2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5" r:id="rId5"/>
    <p:sldLayoutId id="2147483680" r:id="rId6"/>
    <p:sldLayoutId id="2147483679" r:id="rId7"/>
    <p:sldLayoutId id="2147483686" r:id="rId8"/>
    <p:sldLayoutId id="2147483687" r:id="rId9"/>
    <p:sldLayoutId id="2147483678" r:id="rId10"/>
    <p:sldLayoutId id="2147483677" r:id="rId11"/>
  </p:sldLayoutIdLst>
  <p:txStyles>
    <p:titleStyle>
      <a:lvl1pPr algn="l" rtl="0" fontAlgn="base">
        <a:spcBef>
          <a:spcPct val="0"/>
        </a:spcBef>
        <a:spcAft>
          <a:spcPct val="0"/>
        </a:spcAft>
        <a:defRPr sz="5100" kern="1200">
          <a:solidFill>
            <a:schemeClr val="tx1"/>
          </a:solidFill>
          <a:latin typeface="+mj-lt"/>
          <a:ea typeface="+mj-ea"/>
          <a:cs typeface="+mj-cs"/>
        </a:defRPr>
      </a:lvl1pPr>
      <a:lvl2pPr algn="l" rtl="0" fontAlgn="base">
        <a:spcBef>
          <a:spcPct val="0"/>
        </a:spcBef>
        <a:spcAft>
          <a:spcPct val="0"/>
        </a:spcAft>
        <a:defRPr sz="5100">
          <a:solidFill>
            <a:schemeClr val="tx1"/>
          </a:solidFill>
          <a:latin typeface="Franklin Gothic Book" pitchFamily="34" charset="0"/>
        </a:defRPr>
      </a:lvl2pPr>
      <a:lvl3pPr algn="l" rtl="0" fontAlgn="base">
        <a:spcBef>
          <a:spcPct val="0"/>
        </a:spcBef>
        <a:spcAft>
          <a:spcPct val="0"/>
        </a:spcAft>
        <a:defRPr sz="5100">
          <a:solidFill>
            <a:schemeClr val="tx1"/>
          </a:solidFill>
          <a:latin typeface="Franklin Gothic Book" pitchFamily="34" charset="0"/>
        </a:defRPr>
      </a:lvl3pPr>
      <a:lvl4pPr algn="l" rtl="0" fontAlgn="base">
        <a:spcBef>
          <a:spcPct val="0"/>
        </a:spcBef>
        <a:spcAft>
          <a:spcPct val="0"/>
        </a:spcAft>
        <a:defRPr sz="5100">
          <a:solidFill>
            <a:schemeClr val="tx1"/>
          </a:solidFill>
          <a:latin typeface="Franklin Gothic Book" pitchFamily="34" charset="0"/>
        </a:defRPr>
      </a:lvl4pPr>
      <a:lvl5pPr algn="l" rtl="0" fontAlgn="base">
        <a:spcBef>
          <a:spcPct val="0"/>
        </a:spcBef>
        <a:spcAft>
          <a:spcPct val="0"/>
        </a:spcAft>
        <a:defRPr sz="5100">
          <a:solidFill>
            <a:schemeClr val="tx1"/>
          </a:solidFill>
          <a:latin typeface="Franklin Gothic Book" pitchFamily="34" charset="0"/>
        </a:defRPr>
      </a:lvl5pPr>
      <a:lvl6pPr marL="457200" algn="l" rtl="0" fontAlgn="base">
        <a:spcBef>
          <a:spcPct val="0"/>
        </a:spcBef>
        <a:spcAft>
          <a:spcPct val="0"/>
        </a:spcAft>
        <a:defRPr sz="5100">
          <a:solidFill>
            <a:schemeClr val="tx1"/>
          </a:solidFill>
          <a:latin typeface="Franklin Gothic Book" pitchFamily="34" charset="0"/>
        </a:defRPr>
      </a:lvl6pPr>
      <a:lvl7pPr marL="914400" algn="l" rtl="0" fontAlgn="base">
        <a:spcBef>
          <a:spcPct val="0"/>
        </a:spcBef>
        <a:spcAft>
          <a:spcPct val="0"/>
        </a:spcAft>
        <a:defRPr sz="5100">
          <a:solidFill>
            <a:schemeClr val="tx1"/>
          </a:solidFill>
          <a:latin typeface="Franklin Gothic Book" pitchFamily="34" charset="0"/>
        </a:defRPr>
      </a:lvl7pPr>
      <a:lvl8pPr marL="1371600" algn="l" rtl="0" fontAlgn="base">
        <a:spcBef>
          <a:spcPct val="0"/>
        </a:spcBef>
        <a:spcAft>
          <a:spcPct val="0"/>
        </a:spcAft>
        <a:defRPr sz="5100">
          <a:solidFill>
            <a:schemeClr val="tx1"/>
          </a:solidFill>
          <a:latin typeface="Franklin Gothic Book" pitchFamily="34" charset="0"/>
        </a:defRPr>
      </a:lvl8pPr>
      <a:lvl9pPr marL="1828800" algn="l" rtl="0" fontAlgn="base">
        <a:spcBef>
          <a:spcPct val="0"/>
        </a:spcBef>
        <a:spcAft>
          <a:spcPct val="0"/>
        </a:spcAft>
        <a:defRPr sz="5100">
          <a:solidFill>
            <a:schemeClr val="tx1"/>
          </a:solidFill>
          <a:latin typeface="Franklin Gothic Book" pitchFamily="34" charset="0"/>
        </a:defRPr>
      </a:lvl9pPr>
    </p:titleStyle>
    <p:bodyStyle>
      <a:lvl1pPr marL="463550" indent="-422275" algn="l" rtl="0" fontAlgn="base">
        <a:spcBef>
          <a:spcPct val="20000"/>
        </a:spcBef>
        <a:spcAft>
          <a:spcPct val="0"/>
        </a:spcAft>
        <a:buClr>
          <a:schemeClr val="accent1"/>
        </a:buClr>
        <a:buSzPct val="80000"/>
        <a:buFont typeface="Wingdings 2" pitchFamily="16" charset="2"/>
        <a:buChar char=""/>
        <a:defRPr sz="3300" kern="1200">
          <a:solidFill>
            <a:schemeClr val="tx1"/>
          </a:solidFill>
          <a:latin typeface="+mn-lt"/>
          <a:ea typeface="+mn-ea"/>
          <a:cs typeface="+mn-cs"/>
        </a:defRPr>
      </a:lvl1pPr>
      <a:lvl2pPr marL="795338" indent="-301625" algn="l" rtl="0" fontAlgn="base">
        <a:spcBef>
          <a:spcPct val="20000"/>
        </a:spcBef>
        <a:spcAft>
          <a:spcPct val="0"/>
        </a:spcAft>
        <a:buClr>
          <a:schemeClr val="accent1"/>
        </a:buClr>
        <a:buSzPct val="90000"/>
        <a:buFont typeface="Wingdings 2" pitchFamily="16" charset="2"/>
        <a:buChar char=""/>
        <a:defRPr sz="2900" kern="1200">
          <a:solidFill>
            <a:schemeClr val="tx1"/>
          </a:solidFill>
          <a:latin typeface="+mn-lt"/>
          <a:ea typeface="+mn-ea"/>
          <a:cs typeface="+mn-cs"/>
        </a:defRPr>
      </a:lvl2pPr>
      <a:lvl3pPr marL="1108075" indent="-280988" algn="l" rtl="0" fontAlgn="base">
        <a:spcBef>
          <a:spcPct val="20000"/>
        </a:spcBef>
        <a:spcAft>
          <a:spcPct val="0"/>
        </a:spcAft>
        <a:buClr>
          <a:schemeClr val="accent2"/>
        </a:buClr>
        <a:buSzPct val="85000"/>
        <a:buFont typeface="Arial" charset="0"/>
        <a:buChar char="○"/>
        <a:defRPr sz="2600" kern="1200">
          <a:solidFill>
            <a:schemeClr val="tx1"/>
          </a:solidFill>
          <a:latin typeface="+mn-lt"/>
          <a:ea typeface="+mn-ea"/>
          <a:cs typeface="+mn-cs"/>
        </a:defRPr>
      </a:lvl3pPr>
      <a:lvl4pPr marL="1409700" indent="-261938" algn="l" rtl="0" fontAlgn="base">
        <a:spcBef>
          <a:spcPct val="20000"/>
        </a:spcBef>
        <a:spcAft>
          <a:spcPct val="0"/>
        </a:spcAft>
        <a:buClr>
          <a:srgbClr val="8D89A4"/>
        </a:buClr>
        <a:buSzPct val="90000"/>
        <a:buFont typeface="Wingdings 2" pitchFamily="16" charset="2"/>
        <a:buChar char=""/>
        <a:defRPr sz="2200" kern="1200">
          <a:solidFill>
            <a:schemeClr val="tx1"/>
          </a:solidFill>
          <a:latin typeface="+mn-lt"/>
          <a:ea typeface="+mn-ea"/>
          <a:cs typeface="+mn-cs"/>
        </a:defRPr>
      </a:lvl4pPr>
      <a:lvl5pPr marL="1641475" indent="-200025" algn="l" rtl="0" fontAlgn="base">
        <a:spcBef>
          <a:spcPct val="20000"/>
        </a:spcBef>
        <a:spcAft>
          <a:spcPct val="0"/>
        </a:spcAft>
        <a:buClr>
          <a:srgbClr val="748560"/>
        </a:buClr>
        <a:buSzPct val="100000"/>
        <a:buFont typeface="Arial" charset="0"/>
        <a:buChar char="-"/>
        <a:defRPr sz="2200" kern="1200">
          <a:solidFill>
            <a:schemeClr val="tx1"/>
          </a:solidFill>
          <a:latin typeface="+mn-lt"/>
          <a:ea typeface="+mn-ea"/>
          <a:cs typeface="+mn-cs"/>
        </a:defRPr>
      </a:lvl5pPr>
      <a:lvl6pPr marL="1874774" indent="-201589" algn="l" rtl="0" eaLnBrk="1" latinLnBrk="0" hangingPunct="1">
        <a:spcBef>
          <a:spcPct val="20000"/>
        </a:spcBef>
        <a:buClr>
          <a:schemeClr val="accent5"/>
        </a:buClr>
        <a:buFont typeface="Arial"/>
        <a:buChar char="-"/>
        <a:defRPr kumimoji="0" sz="2200" kern="1200" baseline="0">
          <a:solidFill>
            <a:schemeClr val="tx1"/>
          </a:solidFill>
          <a:latin typeface="+mn-lt"/>
          <a:ea typeface="+mn-ea"/>
          <a:cs typeface="+mn-cs"/>
        </a:defRPr>
      </a:lvl6pPr>
      <a:lvl7pPr marL="2116681" indent="-201589" algn="l" rtl="0" eaLnBrk="1" latinLnBrk="0" hangingPunct="1">
        <a:spcBef>
          <a:spcPct val="20000"/>
        </a:spcBef>
        <a:buClr>
          <a:schemeClr val="accent6"/>
        </a:buClr>
        <a:buSzPct val="100000"/>
        <a:buFont typeface="Arial"/>
        <a:buChar char="•"/>
        <a:defRPr kumimoji="0" sz="2000" kern="1200" baseline="0">
          <a:solidFill>
            <a:schemeClr val="tx1"/>
          </a:solidFill>
          <a:latin typeface="+mn-lt"/>
          <a:ea typeface="+mn-ea"/>
          <a:cs typeface="+mn-cs"/>
        </a:defRPr>
      </a:lvl7pPr>
      <a:lvl8pPr marL="2358587" indent="-201589" algn="l" rtl="0" eaLnBrk="1" latinLnBrk="0" hangingPunct="1">
        <a:spcBef>
          <a:spcPct val="20000"/>
        </a:spcBef>
        <a:buClr>
          <a:schemeClr val="accent6"/>
        </a:buClr>
        <a:buFont typeface="Arial"/>
        <a:buChar char="▪"/>
        <a:defRPr kumimoji="0" sz="1800" kern="1200">
          <a:solidFill>
            <a:schemeClr val="tx1"/>
          </a:solidFill>
          <a:latin typeface="+mn-lt"/>
          <a:ea typeface="+mn-ea"/>
          <a:cs typeface="+mn-cs"/>
        </a:defRPr>
      </a:lvl8pPr>
      <a:lvl9pPr marL="2570255" indent="-201589" algn="l" rtl="0" eaLnBrk="1" latinLnBrk="0" hangingPunct="1">
        <a:spcBef>
          <a:spcPct val="20000"/>
        </a:spcBef>
        <a:buClr>
          <a:schemeClr val="accent6"/>
        </a:buClr>
        <a:buFont typeface="Arial"/>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youtube.com/watch?v=S9c15TCvXOY&amp;feature=related"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zTGbwh1ANOU"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hyperlink" Target="http://www.youtube.com/watch?v=PpfTEsiFQIA&amp;feature=related"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r7ha8UEDqzM&amp;feature=related"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530225" y="317182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Achieving Gaming Goals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503238" y="307975"/>
            <a:ext cx="9070975" cy="1250950"/>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Converting Plans into Actions and Behaviors</a:t>
            </a:r>
          </a:p>
        </p:txBody>
      </p:sp>
      <p:sp>
        <p:nvSpPr>
          <p:cNvPr id="16387" name="Text Box 2"/>
          <p:cNvSpPr txBox="1">
            <a:spLocks noChangeArrowheads="1"/>
          </p:cNvSpPr>
          <p:nvPr/>
        </p:nvSpPr>
        <p:spPr bwMode="auto">
          <a:xfrm>
            <a:off x="503238" y="1768475"/>
            <a:ext cx="9070975" cy="4972050"/>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Now that you have analyzed all possibilities and methods of completing these possible goals, the coding only determines what goals will be applied first and obtains appropriate resources to carry out these goals</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If current goal is to build a Supply Depot (cost of 100 minerals) and the bot currently has 73 minerals, the behavior would obviously be to mine more minerals until the requirement is met</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Will not cause an issue because we have already prioritized the goals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Goals and RTS</a:t>
            </a:r>
          </a:p>
        </p:txBody>
      </p:sp>
      <p:sp>
        <p:nvSpPr>
          <p:cNvPr id="17411"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We're going to cover the philosophy that AI can to an extent reason through situations rather that solely using scripting to execute predictable responses</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One architecture that supports such a philosophy is known as The Goal Engine  Architecture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Elements of the engine: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Actors</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Goals</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Egos</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The Think Cycle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The Reactive Cycle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Actors</a:t>
            </a:r>
          </a:p>
        </p:txBody>
      </p:sp>
      <p:sp>
        <p:nvSpPr>
          <p:cNvPr id="18435"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Anything that is controlled by a human or AI player or that has an effect on the game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Immobile Actors (Buildings)‏</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Defensive Structures – buildings that can attack things (photon cannon)‏</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Economic Buildings – buildings that provide nonmilitary advantage (supply depot)‏</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Mobile Actors (Units)‏</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Military Units – units that can attack things (goliath)‏</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Builders – units that construct and/or repair buildings (drone)‏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Has a CV (combat value)‏</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A 50 CV unit can beat 2 20 CV units, but not 3</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Goals</a:t>
            </a:r>
          </a:p>
        </p:txBody>
      </p:sp>
      <p:sp>
        <p:nvSpPr>
          <p:cNvPr id="19459"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Exactly how described before (actions a player or AI can take)‏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Goals are active or inactive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Base priority – Takes into account the current game state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Fuzzy Factor:	Random bonus value added to the base priority of each goal</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Goal Inertia:	Random bonus value added to the base priority of all goals 'thought' of last cycle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Need to find golden mean between Fuzzy Factor and Goal Inertia</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400">
                <a:solidFill>
                  <a:srgbClr val="000000"/>
                </a:solidFill>
                <a:ea typeface="MS Gothic" charset="0"/>
                <a:cs typeface="MS Gothic" charset="0"/>
              </a:rPr>
              <a:t>Current priority – Same as base but also considers resources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Egos</a:t>
            </a:r>
          </a:p>
        </p:txBody>
      </p:sp>
      <p:sp>
        <p:nvSpPr>
          <p:cNvPr id="20483" name="Text Box 2"/>
          <p:cNvSpPr txBox="1">
            <a:spLocks noChangeArrowheads="1"/>
          </p:cNvSpPr>
          <p:nvPr/>
        </p:nvSpPr>
        <p:spPr bwMode="auto">
          <a:xfrm>
            <a:off x="503238" y="1768475"/>
            <a:ext cx="9070975" cy="5168900"/>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Sets of values that define the AI's behavior</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Headcrab Ego</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Not preoccupied with self-preservation</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Will lunge at an enemy within distance despite the environment</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Completely offense-oriented</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Each AI can have several egos that change with the game state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Headcrab will occasional just want to chill on a guy's head and make him attack you</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The Think Cycle</a:t>
            </a:r>
          </a:p>
        </p:txBody>
      </p:sp>
      <p:sp>
        <p:nvSpPr>
          <p:cNvPr id="21507"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717550" algn="l"/>
                <a:tab pos="1441450" algn="l"/>
                <a:tab pos="2165350" algn="l"/>
                <a:tab pos="2889250" algn="l"/>
                <a:tab pos="3613150" algn="l"/>
                <a:tab pos="4337050" algn="l"/>
                <a:tab pos="5060950" algn="l"/>
                <a:tab pos="5784850" algn="l"/>
                <a:tab pos="6508750" algn="l"/>
                <a:tab pos="7232650" algn="l"/>
                <a:tab pos="7956550" algn="l"/>
                <a:tab pos="8680450" algn="l"/>
                <a:tab pos="9137650" algn="l"/>
                <a:tab pos="9594850" algn="l"/>
                <a:tab pos="10052050" algn="l"/>
                <a:tab pos="10509250" algn="l"/>
                <a:tab pos="10512425" algn="l"/>
              </a:tabLst>
            </a:pPr>
            <a:r>
              <a:rPr lang="en-GB" sz="2200">
                <a:solidFill>
                  <a:srgbClr val="000000"/>
                </a:solidFill>
                <a:ea typeface="MS Gothic" charset="0"/>
                <a:cs typeface="MS Gothic" charset="0"/>
              </a:rPr>
              <a:t>Each cycle of the engine is called a think and has the following steps</a:t>
            </a:r>
            <a:br>
              <a:rPr lang="en-GB" sz="2200">
                <a:solidFill>
                  <a:srgbClr val="000000"/>
                </a:solidFill>
                <a:ea typeface="MS Gothic" charset="0"/>
                <a:cs typeface="MS Gothic" charset="0"/>
              </a:rPr>
            </a:br>
            <a:r>
              <a:rPr lang="en-GB" sz="2200">
                <a:solidFill>
                  <a:srgbClr val="000000"/>
                </a:solidFill>
                <a:ea typeface="MS Gothic" charset="0"/>
                <a:cs typeface="MS Gothic" charset="0"/>
              </a:rPr>
              <a:t>	1)	Select the appropriate ego</a:t>
            </a:r>
            <a:br>
              <a:rPr lang="en-GB" sz="2200">
                <a:solidFill>
                  <a:srgbClr val="000000"/>
                </a:solidFill>
                <a:ea typeface="MS Gothic" charset="0"/>
                <a:cs typeface="MS Gothic" charset="0"/>
              </a:rPr>
            </a:br>
            <a:r>
              <a:rPr lang="en-GB" sz="2200">
                <a:solidFill>
                  <a:srgbClr val="000000"/>
                </a:solidFill>
                <a:ea typeface="MS Gothic" charset="0"/>
                <a:cs typeface="MS Gothic" charset="0"/>
              </a:rPr>
              <a:t>	2)	Delete finished goals and cull inactive ones from list of 			consideration</a:t>
            </a:r>
            <a:br>
              <a:rPr lang="en-GB" sz="2200">
                <a:solidFill>
                  <a:srgbClr val="000000"/>
                </a:solidFill>
                <a:ea typeface="MS Gothic" charset="0"/>
                <a:cs typeface="MS Gothic" charset="0"/>
              </a:rPr>
            </a:br>
            <a:r>
              <a:rPr lang="en-GB" sz="2200">
                <a:solidFill>
                  <a:srgbClr val="000000"/>
                </a:solidFill>
                <a:ea typeface="MS Gothic" charset="0"/>
                <a:cs typeface="MS Gothic" charset="0"/>
              </a:rPr>
              <a:t>	3)	Calculate the base priority of each active goal</a:t>
            </a:r>
            <a:br>
              <a:rPr lang="en-GB" sz="2200">
                <a:solidFill>
                  <a:srgbClr val="000000"/>
                </a:solidFill>
                <a:ea typeface="MS Gothic" charset="0"/>
                <a:cs typeface="MS Gothic" charset="0"/>
              </a:rPr>
            </a:br>
            <a:r>
              <a:rPr lang="en-GB" sz="2200">
                <a:solidFill>
                  <a:srgbClr val="000000"/>
                </a:solidFill>
                <a:ea typeface="MS Gothic" charset="0"/>
                <a:cs typeface="MS Gothic" charset="0"/>
              </a:rPr>
              <a:t>	4)	Assign initial resources to the goals to make sure high priority 		goals can be accomplished before low priority goals consume 		resources</a:t>
            </a:r>
            <a:br>
              <a:rPr lang="en-GB" sz="2200">
                <a:solidFill>
                  <a:srgbClr val="000000"/>
                </a:solidFill>
                <a:ea typeface="MS Gothic" charset="0"/>
                <a:cs typeface="MS Gothic" charset="0"/>
              </a:rPr>
            </a:br>
            <a:r>
              <a:rPr lang="en-GB" sz="2200">
                <a:solidFill>
                  <a:srgbClr val="000000"/>
                </a:solidFill>
                <a:ea typeface="MS Gothic" charset="0"/>
                <a:cs typeface="MS Gothic" charset="0"/>
              </a:rPr>
              <a:t>	5)	Optimize resources to increase total current priority</a:t>
            </a:r>
            <a:br>
              <a:rPr lang="en-GB" sz="2200">
                <a:solidFill>
                  <a:srgbClr val="000000"/>
                </a:solidFill>
                <a:ea typeface="MS Gothic" charset="0"/>
                <a:cs typeface="MS Gothic" charset="0"/>
              </a:rPr>
            </a:br>
            <a:r>
              <a:rPr lang="en-GB" sz="2200">
                <a:solidFill>
                  <a:srgbClr val="000000"/>
                </a:solidFill>
                <a:ea typeface="MS Gothic" charset="0"/>
                <a:cs typeface="MS Gothic" charset="0"/>
              </a:rPr>
              <a:t>	6)	Mark every goal that has enough resources assigned to 			make execution possible as selected, send commands to 			actors involved</a:t>
            </a:r>
          </a:p>
          <a:p>
            <a:pPr marL="428625" indent="-323850">
              <a:lnSpc>
                <a:spcPct val="93000"/>
              </a:lnSpc>
              <a:spcAft>
                <a:spcPts val="1425"/>
              </a:spcAft>
              <a:buFont typeface="Wingdings" pitchFamily="16" charset="2"/>
              <a:buChar char=""/>
              <a:tabLst>
                <a:tab pos="717550" algn="l"/>
                <a:tab pos="1441450" algn="l"/>
                <a:tab pos="2165350" algn="l"/>
                <a:tab pos="2889250" algn="l"/>
                <a:tab pos="3613150" algn="l"/>
                <a:tab pos="4337050" algn="l"/>
                <a:tab pos="5060950" algn="l"/>
                <a:tab pos="5784850" algn="l"/>
                <a:tab pos="6508750" algn="l"/>
                <a:tab pos="7232650" algn="l"/>
                <a:tab pos="7956550" algn="l"/>
                <a:tab pos="8680450" algn="l"/>
                <a:tab pos="9137650" algn="l"/>
                <a:tab pos="9594850" algn="l"/>
                <a:tab pos="10052050" algn="l"/>
                <a:tab pos="10509250" algn="l"/>
                <a:tab pos="10512425" algn="l"/>
              </a:tabLst>
            </a:pPr>
            <a:r>
              <a:rPr lang="en-GB" sz="2200">
                <a:solidFill>
                  <a:srgbClr val="000000"/>
                </a:solidFill>
                <a:ea typeface="MS Gothic" charset="0"/>
                <a:cs typeface="MS Gothic" charset="0"/>
              </a:rPr>
              <a:t>Each 'think' is computationally expensive therefore should only be done occasionally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The Reactive AI</a:t>
            </a:r>
          </a:p>
        </p:txBody>
      </p:sp>
      <p:sp>
        <p:nvSpPr>
          <p:cNvPr id="22531"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Picks up where the goal engine leaves off, selecting movement formations, coordinating arrival of actors, ordering damaged units to retreat, selecting targets</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Handles second-to-second decisions that 'thinks' take too long to execute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Acts as a babysitter for the more broad-minded think cycle while it is away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RTS Goals in action – Attack Goal</a:t>
            </a:r>
          </a:p>
        </p:txBody>
      </p:sp>
      <p:sp>
        <p:nvSpPr>
          <p:cNvPr id="23555"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First the friendly CV / hostile CV ratio is calculated</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Friendly CV is the sum of:</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Total CV of units performing the attack</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Total CV of units performing attack or defense goals nearby</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Combined Arms Bonus based on the CV of units assigned if they are unit types that work well together, acts as a multiplier</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One exception for applying CV values</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Step through areas needed to travel through to get to target area</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If they include any hostile forces, the CV is set to 0 for that unit</a:t>
            </a:r>
          </a:p>
          <a:p>
            <a:pPr marL="860425" lvl="1" indent="-285750">
              <a:lnSpc>
                <a:spcPct val="93000"/>
              </a:lnSpc>
              <a:spcAft>
                <a:spcPts val="1138"/>
              </a:spcAft>
              <a:buSzPct val="75000"/>
              <a:buFont typeface="Symbol" pitchFamily="16" charset="2"/>
              <a:buNone/>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endParaRPr lang="en-GB" sz="2000">
              <a:solidFill>
                <a:srgbClr val="000000"/>
              </a:solidFill>
              <a:ea typeface="MS Gothic" charset="0"/>
              <a:cs typeface="MS Gothic"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503238" y="301625"/>
            <a:ext cx="9069387" cy="12604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Cont’d</a:t>
            </a:r>
          </a:p>
        </p:txBody>
      </p:sp>
      <p:sp>
        <p:nvSpPr>
          <p:cNvPr id="24579" name="Text Box 2"/>
          <p:cNvSpPr txBox="1">
            <a:spLocks noChangeArrowheads="1"/>
          </p:cNvSpPr>
          <p:nvPr/>
        </p:nvSpPr>
        <p:spPr bwMode="auto">
          <a:xfrm>
            <a:off x="503238" y="1768475"/>
            <a:ext cx="9069387" cy="49879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Compare the AI’s CV ratio to the Target CV Ratio and Max CV Ratio (specified in the ego)‏</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If CV Ratio &lt; Target CV Ratio</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Multiplier=(CV Ratio / Target CV Ratio)</a:t>
            </a:r>
            <a:r>
              <a:rPr lang="en-GB" sz="2000" baseline="30000">
                <a:solidFill>
                  <a:srgbClr val="000000"/>
                </a:solidFill>
                <a:ea typeface="MS Gothic" charset="0"/>
                <a:cs typeface="MS Gothic" charset="0"/>
              </a:rPr>
              <a:t>exp</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Exp is greater than one, specified in the ego</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Otherwise If CV Ratio &lt; Max CV Ratio</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Multiplier=1+(MaxMultiplier-1)*</a:t>
            </a:r>
          </a:p>
          <a:p>
            <a:pPr marL="1292225" lvl="2">
              <a:lnSpc>
                <a:spcPct val="93000"/>
              </a:lnSpc>
              <a:spcAft>
                <a:spcPts val="850"/>
              </a:spcAft>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[(CV Ratio-Target CV Ratio)/(Max CV Ratio-Target CV Ratio)]</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MaxMultiplier specified in ego</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If neither of these is met apple the MaxMultiplier by itself</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Final multiplier based on distance to target(s) is applied</a:t>
            </a:r>
          </a:p>
          <a:p>
            <a:pPr marL="428625" indent="-323850">
              <a:lnSpc>
                <a:spcPct val="93000"/>
              </a:lnSpc>
              <a:spcAft>
                <a:spcPts val="1425"/>
              </a:spcAft>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endParaRPr lang="en-GB" sz="2000">
              <a:solidFill>
                <a:srgbClr val="000000"/>
              </a:solidFill>
              <a:ea typeface="MS Gothic" charset="0"/>
              <a:cs typeface="MS Gothic"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503238" y="301625"/>
            <a:ext cx="9069387" cy="12604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How are so many units controlled at once?</a:t>
            </a:r>
          </a:p>
        </p:txBody>
      </p:sp>
      <p:sp>
        <p:nvSpPr>
          <p:cNvPr id="25603" name="Text Box 2"/>
          <p:cNvSpPr txBox="1">
            <a:spLocks noChangeArrowheads="1"/>
          </p:cNvSpPr>
          <p:nvPr/>
        </p:nvSpPr>
        <p:spPr bwMode="auto">
          <a:xfrm>
            <a:off x="503238" y="1768475"/>
            <a:ext cx="9069387" cy="49879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A common solution to the problem is the implementation of a Multi-Tiered AI Framework (MTAIF)‏</a:t>
            </a:r>
          </a:p>
          <a:p>
            <a:pPr marL="428625" indent="-323850">
              <a:lnSpc>
                <a:spcPct val="93000"/>
              </a:lnSpc>
              <a:spcAft>
                <a:spcPts val="1425"/>
              </a:spcAft>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endParaRPr lang="en-GB" sz="3200">
              <a:solidFill>
                <a:srgbClr val="000000"/>
              </a:solidFill>
              <a:ea typeface="MS Gothic" charset="0"/>
              <a:cs typeface="MS Gothic" charset="0"/>
            </a:endParaRPr>
          </a:p>
        </p:txBody>
      </p:sp>
      <p:sp>
        <p:nvSpPr>
          <p:cNvPr id="25604" name="AutoShape 3"/>
          <p:cNvSpPr>
            <a:spLocks noChangeArrowheads="1"/>
          </p:cNvSpPr>
          <p:nvPr/>
        </p:nvSpPr>
        <p:spPr bwMode="auto">
          <a:xfrm rot="10800000">
            <a:off x="2982913" y="3173413"/>
            <a:ext cx="3886200" cy="3810000"/>
          </a:xfrm>
          <a:prstGeom prst="triangle">
            <a:avLst>
              <a:gd name="adj" fmla="val 50000"/>
            </a:avLst>
          </a:prstGeom>
          <a:solidFill>
            <a:srgbClr val="00B8FF"/>
          </a:solidFill>
          <a:ln w="9360">
            <a:solidFill>
              <a:srgbClr val="000000"/>
            </a:solidFill>
            <a:round/>
            <a:headEnd/>
            <a:tailEnd/>
          </a:ln>
        </p:spPr>
        <p:txBody>
          <a:bodyPr wrap="none" anchor="ctr"/>
          <a:lstStyle/>
          <a:p>
            <a:endParaRPr lang="en-US"/>
          </a:p>
        </p:txBody>
      </p:sp>
      <p:sp>
        <p:nvSpPr>
          <p:cNvPr id="25605" name="Freeform 4"/>
          <p:cNvSpPr>
            <a:spLocks noChangeArrowheads="1"/>
          </p:cNvSpPr>
          <p:nvPr/>
        </p:nvSpPr>
        <p:spPr bwMode="auto">
          <a:xfrm>
            <a:off x="4278313" y="5684838"/>
            <a:ext cx="1295400" cy="1587"/>
          </a:xfrm>
          <a:custGeom>
            <a:avLst/>
            <a:gdLst>
              <a:gd name="T0" fmla="*/ 0 w 3600"/>
              <a:gd name="T1" fmla="*/ 0 h 6"/>
              <a:gd name="T2" fmla="*/ 3599 w 3600"/>
              <a:gd name="T3" fmla="*/ 5 h 6"/>
              <a:gd name="T4" fmla="*/ 0 w 3600"/>
              <a:gd name="T5" fmla="*/ 0 h 6"/>
              <a:gd name="T6" fmla="*/ 0 60000 65536"/>
              <a:gd name="T7" fmla="*/ 0 60000 65536"/>
              <a:gd name="T8" fmla="*/ 0 60000 65536"/>
              <a:gd name="T9" fmla="*/ 0 w 3600"/>
              <a:gd name="T10" fmla="*/ 0 h 6"/>
              <a:gd name="T11" fmla="*/ 3600 w 3600"/>
              <a:gd name="T12" fmla="*/ 6 h 6"/>
            </a:gdLst>
            <a:ahLst/>
            <a:cxnLst>
              <a:cxn ang="T6">
                <a:pos x="T0" y="T1"/>
              </a:cxn>
              <a:cxn ang="T7">
                <a:pos x="T2" y="T3"/>
              </a:cxn>
              <a:cxn ang="T8">
                <a:pos x="T4" y="T5"/>
              </a:cxn>
            </a:cxnLst>
            <a:rect l="T9" t="T10" r="T11" b="T12"/>
            <a:pathLst>
              <a:path w="3600" h="6">
                <a:moveTo>
                  <a:pt x="0" y="0"/>
                </a:moveTo>
                <a:lnTo>
                  <a:pt x="3599" y="5"/>
                </a:lnTo>
                <a:lnTo>
                  <a:pt x="0" y="0"/>
                </a:lnTo>
              </a:path>
            </a:pathLst>
          </a:custGeom>
          <a:solidFill>
            <a:srgbClr val="00B8FF"/>
          </a:solidFill>
          <a:ln w="9360">
            <a:solidFill>
              <a:srgbClr val="000000"/>
            </a:solidFill>
            <a:miter lim="800000"/>
            <a:headEnd/>
            <a:tailEnd/>
          </a:ln>
        </p:spPr>
        <p:txBody>
          <a:bodyPr wrap="none" anchor="ctr"/>
          <a:lstStyle/>
          <a:p>
            <a:endParaRPr lang="en-US"/>
          </a:p>
        </p:txBody>
      </p:sp>
      <p:sp>
        <p:nvSpPr>
          <p:cNvPr id="25606" name="Freeform 5"/>
          <p:cNvSpPr>
            <a:spLocks noChangeArrowheads="1"/>
          </p:cNvSpPr>
          <p:nvPr/>
        </p:nvSpPr>
        <p:spPr bwMode="auto">
          <a:xfrm>
            <a:off x="3821113" y="4846638"/>
            <a:ext cx="2209800" cy="1587"/>
          </a:xfrm>
          <a:custGeom>
            <a:avLst/>
            <a:gdLst>
              <a:gd name="T0" fmla="*/ 0 w 6140"/>
              <a:gd name="T1" fmla="*/ 0 h 5"/>
              <a:gd name="T2" fmla="*/ 6139 w 6140"/>
              <a:gd name="T3" fmla="*/ 4 h 5"/>
              <a:gd name="T4" fmla="*/ 0 w 6140"/>
              <a:gd name="T5" fmla="*/ 0 h 5"/>
              <a:gd name="T6" fmla="*/ 0 60000 65536"/>
              <a:gd name="T7" fmla="*/ 0 60000 65536"/>
              <a:gd name="T8" fmla="*/ 0 60000 65536"/>
              <a:gd name="T9" fmla="*/ 0 w 6140"/>
              <a:gd name="T10" fmla="*/ 0 h 5"/>
              <a:gd name="T11" fmla="*/ 6140 w 6140"/>
              <a:gd name="T12" fmla="*/ 5 h 5"/>
            </a:gdLst>
            <a:ahLst/>
            <a:cxnLst>
              <a:cxn ang="T6">
                <a:pos x="T0" y="T1"/>
              </a:cxn>
              <a:cxn ang="T7">
                <a:pos x="T2" y="T3"/>
              </a:cxn>
              <a:cxn ang="T8">
                <a:pos x="T4" y="T5"/>
              </a:cxn>
            </a:cxnLst>
            <a:rect l="T9" t="T10" r="T11" b="T12"/>
            <a:pathLst>
              <a:path w="6140" h="5">
                <a:moveTo>
                  <a:pt x="0" y="0"/>
                </a:moveTo>
                <a:lnTo>
                  <a:pt x="6139" y="4"/>
                </a:lnTo>
                <a:lnTo>
                  <a:pt x="0" y="0"/>
                </a:lnTo>
              </a:path>
            </a:pathLst>
          </a:custGeom>
          <a:solidFill>
            <a:srgbClr val="00B8FF"/>
          </a:solidFill>
          <a:ln w="9360">
            <a:solidFill>
              <a:srgbClr val="000000"/>
            </a:solidFill>
            <a:miter lim="800000"/>
            <a:headEnd/>
            <a:tailEnd/>
          </a:ln>
        </p:spPr>
        <p:txBody>
          <a:bodyPr wrap="none" anchor="ctr"/>
          <a:lstStyle/>
          <a:p>
            <a:endParaRPr lang="en-US"/>
          </a:p>
        </p:txBody>
      </p:sp>
      <p:sp>
        <p:nvSpPr>
          <p:cNvPr id="25607" name="Freeform 6"/>
          <p:cNvSpPr>
            <a:spLocks noChangeArrowheads="1"/>
          </p:cNvSpPr>
          <p:nvPr/>
        </p:nvSpPr>
        <p:spPr bwMode="auto">
          <a:xfrm>
            <a:off x="3440113" y="4084638"/>
            <a:ext cx="2971800" cy="1587"/>
          </a:xfrm>
          <a:custGeom>
            <a:avLst/>
            <a:gdLst>
              <a:gd name="T0" fmla="*/ 0 w 8256"/>
              <a:gd name="T1" fmla="*/ 0 h 6"/>
              <a:gd name="T2" fmla="*/ 8255 w 8256"/>
              <a:gd name="T3" fmla="*/ 5 h 6"/>
              <a:gd name="T4" fmla="*/ 0 w 8256"/>
              <a:gd name="T5" fmla="*/ 0 h 6"/>
              <a:gd name="T6" fmla="*/ 0 60000 65536"/>
              <a:gd name="T7" fmla="*/ 0 60000 65536"/>
              <a:gd name="T8" fmla="*/ 0 60000 65536"/>
              <a:gd name="T9" fmla="*/ 0 w 8256"/>
              <a:gd name="T10" fmla="*/ 0 h 6"/>
              <a:gd name="T11" fmla="*/ 8256 w 8256"/>
              <a:gd name="T12" fmla="*/ 6 h 6"/>
            </a:gdLst>
            <a:ahLst/>
            <a:cxnLst>
              <a:cxn ang="T6">
                <a:pos x="T0" y="T1"/>
              </a:cxn>
              <a:cxn ang="T7">
                <a:pos x="T2" y="T3"/>
              </a:cxn>
              <a:cxn ang="T8">
                <a:pos x="T4" y="T5"/>
              </a:cxn>
            </a:cxnLst>
            <a:rect l="T9" t="T10" r="T11" b="T12"/>
            <a:pathLst>
              <a:path w="8256" h="6">
                <a:moveTo>
                  <a:pt x="0" y="0"/>
                </a:moveTo>
                <a:lnTo>
                  <a:pt x="8255" y="5"/>
                </a:lnTo>
                <a:lnTo>
                  <a:pt x="0" y="0"/>
                </a:lnTo>
              </a:path>
            </a:pathLst>
          </a:custGeom>
          <a:solidFill>
            <a:srgbClr val="00B8FF"/>
          </a:solidFill>
          <a:ln w="9360">
            <a:solidFill>
              <a:srgbClr val="000000"/>
            </a:solidFill>
            <a:miter lim="800000"/>
            <a:headEnd/>
            <a:tailEnd/>
          </a:ln>
        </p:spPr>
        <p:txBody>
          <a:bodyPr wrap="none" anchor="ctr"/>
          <a:lstStyle/>
          <a:p>
            <a:endParaRPr lang="en-US"/>
          </a:p>
        </p:txBody>
      </p:sp>
      <p:sp>
        <p:nvSpPr>
          <p:cNvPr id="25608" name="Text Box 7"/>
          <p:cNvSpPr txBox="1">
            <a:spLocks noChangeArrowheads="1"/>
          </p:cNvSpPr>
          <p:nvPr/>
        </p:nvSpPr>
        <p:spPr bwMode="auto">
          <a:xfrm>
            <a:off x="3973513" y="3398838"/>
            <a:ext cx="1981200" cy="488950"/>
          </a:xfrm>
          <a:prstGeom prst="rect">
            <a:avLst/>
          </a:prstGeom>
          <a:noFill/>
          <a:ln w="9525">
            <a:noFill/>
            <a:round/>
            <a:headEnd/>
            <a:tailEnd/>
          </a:ln>
        </p:spPr>
        <p:txBody>
          <a:bodyPr lIns="90000" tIns="46800" rIns="90000" bIns="46800">
            <a:spAutoFit/>
          </a:bodyP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Strategic Intelligence</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Level 1</a:t>
            </a:r>
          </a:p>
        </p:txBody>
      </p:sp>
      <p:sp>
        <p:nvSpPr>
          <p:cNvPr id="25609" name="Text Box 8"/>
          <p:cNvSpPr txBox="1">
            <a:spLocks noChangeArrowheads="1"/>
          </p:cNvSpPr>
          <p:nvPr/>
        </p:nvSpPr>
        <p:spPr bwMode="auto">
          <a:xfrm>
            <a:off x="3897313" y="4313238"/>
            <a:ext cx="2133600" cy="488950"/>
          </a:xfrm>
          <a:prstGeom prst="rect">
            <a:avLst/>
          </a:prstGeom>
          <a:noFill/>
          <a:ln w="9525">
            <a:noFill/>
            <a:round/>
            <a:headEnd/>
            <a:tailEnd/>
          </a:ln>
        </p:spPr>
        <p:txBody>
          <a:bodyPr lIns="90000" tIns="46800" rIns="90000" bIns="46800">
            <a:spAutoFit/>
          </a:bodyP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Operational Intelligence</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Level 2</a:t>
            </a:r>
          </a:p>
        </p:txBody>
      </p:sp>
      <p:sp>
        <p:nvSpPr>
          <p:cNvPr id="25610" name="Text Box 9"/>
          <p:cNvSpPr txBox="1">
            <a:spLocks noChangeArrowheads="1"/>
          </p:cNvSpPr>
          <p:nvPr/>
        </p:nvSpPr>
        <p:spPr bwMode="auto">
          <a:xfrm>
            <a:off x="4049713" y="5075238"/>
            <a:ext cx="1752600" cy="488950"/>
          </a:xfrm>
          <a:prstGeom prst="rect">
            <a:avLst/>
          </a:prstGeom>
          <a:noFill/>
          <a:ln w="9525">
            <a:noFill/>
            <a:round/>
            <a:headEnd/>
            <a:tailEnd/>
          </a:ln>
        </p:spPr>
        <p:txBody>
          <a:bodyPr lIns="90000" tIns="46800" rIns="90000" bIns="46800">
            <a:spAutoFit/>
          </a:bodyP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Tactical Intelligence</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Level 3</a:t>
            </a:r>
          </a:p>
        </p:txBody>
      </p:sp>
      <p:sp>
        <p:nvSpPr>
          <p:cNvPr id="25611" name="Text Box 10"/>
          <p:cNvSpPr txBox="1">
            <a:spLocks noChangeArrowheads="1"/>
          </p:cNvSpPr>
          <p:nvPr/>
        </p:nvSpPr>
        <p:spPr bwMode="auto">
          <a:xfrm>
            <a:off x="4354513" y="5761038"/>
            <a:ext cx="1066800" cy="885825"/>
          </a:xfrm>
          <a:prstGeom prst="rect">
            <a:avLst/>
          </a:prstGeom>
          <a:noFill/>
          <a:ln w="9525">
            <a:noFill/>
            <a:round/>
            <a:headEnd/>
            <a:tailEnd/>
          </a:ln>
        </p:spPr>
        <p:txBody>
          <a:bodyPr lIns="90000" tIns="46800" rIns="90000" bIns="46800">
            <a:spAutoFit/>
          </a:bodyP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Individual</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Unit</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Level</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a:solidFill>
                  <a:srgbClr val="000000"/>
                </a:solidFill>
                <a:ea typeface="MS Gothic" charset="0"/>
                <a:cs typeface="MS Gothic" charset="0"/>
              </a:rPr>
              <a:t>4</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What we will cover.</a:t>
            </a:r>
          </a:p>
        </p:txBody>
      </p:sp>
      <p:sp>
        <p:nvSpPr>
          <p:cNvPr id="8195"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Planning Architecture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Goals in RTS type games</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Multi-Tiered AI Framework</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Sony’s Goal Tree Implementation</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Console-Based Achievements</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Game-Based Achievements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Sony's Solution:	Goal Trees</a:t>
            </a:r>
          </a:p>
        </p:txBody>
      </p:sp>
      <p:sp>
        <p:nvSpPr>
          <p:cNvPr id="22530" name="Rectangle 2"/>
          <p:cNvSpPr>
            <a:spLocks noGrp="1" noChangeArrowheads="1"/>
          </p:cNvSpPr>
          <p:nvPr>
            <p:ph idx="1"/>
          </p:nvPr>
        </p:nvSpPr>
        <p:spPr>
          <a:xfrm>
            <a:off x="503238" y="1768475"/>
            <a:ext cx="4525962" cy="4897438"/>
          </a:xfrm>
        </p:spPr>
        <p:txBody>
          <a:bodyPr>
            <a:normAutofit fontScale="92500" lnSpcReduction="20000"/>
          </a:bodyPr>
          <a:lstStyle/>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t>Every AI action or behavior is implemented as a </a:t>
            </a:r>
            <a:r>
              <a:rPr lang="en-GB" b="1"/>
              <a:t>goal</a:t>
            </a:r>
          </a:p>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t>Any active </a:t>
            </a:r>
            <a:r>
              <a:rPr lang="en-GB" b="1"/>
              <a:t>goal </a:t>
            </a:r>
            <a:r>
              <a:rPr lang="en-GB"/>
              <a:t>can set up one or more </a:t>
            </a:r>
            <a:r>
              <a:rPr lang="en-GB" b="1"/>
              <a:t>subgoals</a:t>
            </a:r>
            <a:r>
              <a:rPr lang="en-GB"/>
              <a:t> to achieve its aim</a:t>
            </a:r>
          </a:p>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t>In this simple example, </a:t>
            </a:r>
            <a:r>
              <a:rPr lang="en-GB" b="1"/>
              <a:t>Attack</a:t>
            </a:r>
            <a:r>
              <a:rPr lang="en-GB"/>
              <a:t> is the </a:t>
            </a:r>
            <a:r>
              <a:rPr lang="en-GB" b="1"/>
              <a:t>primary goal</a:t>
            </a:r>
          </a:p>
        </p:txBody>
      </p:sp>
      <p:sp>
        <p:nvSpPr>
          <p:cNvPr id="26628" name="AutoShape 3"/>
          <p:cNvSpPr>
            <a:spLocks noChangeArrowheads="1"/>
          </p:cNvSpPr>
          <p:nvPr/>
        </p:nvSpPr>
        <p:spPr bwMode="auto">
          <a:xfrm>
            <a:off x="5257800" y="3657600"/>
            <a:ext cx="11430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Attack</a:t>
            </a:r>
          </a:p>
        </p:txBody>
      </p:sp>
      <p:sp>
        <p:nvSpPr>
          <p:cNvPr id="26629" name="AutoShape 4"/>
          <p:cNvSpPr>
            <a:spLocks noChangeArrowheads="1"/>
          </p:cNvSpPr>
          <p:nvPr/>
        </p:nvSpPr>
        <p:spPr bwMode="auto">
          <a:xfrm>
            <a:off x="6858000" y="2743200"/>
            <a:ext cx="11430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Move</a:t>
            </a:r>
          </a:p>
        </p:txBody>
      </p:sp>
      <p:sp>
        <p:nvSpPr>
          <p:cNvPr id="26630" name="AutoShape 5"/>
          <p:cNvSpPr>
            <a:spLocks noChangeArrowheads="1"/>
          </p:cNvSpPr>
          <p:nvPr/>
        </p:nvSpPr>
        <p:spPr bwMode="auto">
          <a:xfrm>
            <a:off x="6858000" y="4572000"/>
            <a:ext cx="11430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Shoot</a:t>
            </a:r>
          </a:p>
        </p:txBody>
      </p:sp>
      <p:sp>
        <p:nvSpPr>
          <p:cNvPr id="26631" name="AutoShape 6"/>
          <p:cNvSpPr>
            <a:spLocks noChangeArrowheads="1"/>
          </p:cNvSpPr>
          <p:nvPr/>
        </p:nvSpPr>
        <p:spPr bwMode="auto">
          <a:xfrm>
            <a:off x="8458200" y="2743200"/>
            <a:ext cx="11430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Vault</a:t>
            </a:r>
          </a:p>
        </p:txBody>
      </p:sp>
      <p:sp>
        <p:nvSpPr>
          <p:cNvPr id="26632" name="Line 7"/>
          <p:cNvSpPr>
            <a:spLocks noChangeShapeType="1"/>
          </p:cNvSpPr>
          <p:nvPr/>
        </p:nvSpPr>
        <p:spPr bwMode="auto">
          <a:xfrm>
            <a:off x="6400800" y="4114800"/>
            <a:ext cx="457200" cy="914400"/>
          </a:xfrm>
          <a:prstGeom prst="line">
            <a:avLst/>
          </a:prstGeom>
          <a:noFill/>
          <a:ln w="9525">
            <a:solidFill>
              <a:srgbClr val="000000"/>
            </a:solidFill>
            <a:round/>
            <a:headEnd/>
            <a:tailEnd/>
          </a:ln>
        </p:spPr>
        <p:txBody>
          <a:bodyPr/>
          <a:lstStyle/>
          <a:p>
            <a:endParaRPr lang="en-US"/>
          </a:p>
        </p:txBody>
      </p:sp>
      <p:sp>
        <p:nvSpPr>
          <p:cNvPr id="26633" name="Line 8"/>
          <p:cNvSpPr>
            <a:spLocks noChangeShapeType="1"/>
          </p:cNvSpPr>
          <p:nvPr/>
        </p:nvSpPr>
        <p:spPr bwMode="auto">
          <a:xfrm flipH="1">
            <a:off x="6399213" y="3200400"/>
            <a:ext cx="460375" cy="685800"/>
          </a:xfrm>
          <a:prstGeom prst="line">
            <a:avLst/>
          </a:prstGeom>
          <a:noFill/>
          <a:ln w="9525">
            <a:solidFill>
              <a:srgbClr val="000000"/>
            </a:solidFill>
            <a:round/>
            <a:headEnd/>
            <a:tailEnd/>
          </a:ln>
        </p:spPr>
        <p:txBody>
          <a:bodyPr/>
          <a:lstStyle/>
          <a:p>
            <a:endParaRPr lang="en-US"/>
          </a:p>
        </p:txBody>
      </p:sp>
      <p:sp>
        <p:nvSpPr>
          <p:cNvPr id="26634" name="Line 9"/>
          <p:cNvSpPr>
            <a:spLocks noChangeShapeType="1"/>
          </p:cNvSpPr>
          <p:nvPr/>
        </p:nvSpPr>
        <p:spPr bwMode="auto">
          <a:xfrm>
            <a:off x="8001000" y="3200400"/>
            <a:ext cx="457200" cy="1588"/>
          </a:xfrm>
          <a:prstGeom prst="line">
            <a:avLst/>
          </a:prstGeom>
          <a:noFill/>
          <a:ln w="9525">
            <a:solidFill>
              <a:srgbClr val="000000"/>
            </a:solidFill>
            <a:round/>
            <a:headEnd/>
            <a:tailEnd/>
          </a:ln>
        </p:spPr>
        <p:txBody>
          <a:bodyPr/>
          <a:lstStyle/>
          <a:p>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Primary Goals</a:t>
            </a:r>
          </a:p>
        </p:txBody>
      </p:sp>
      <p:sp>
        <p:nvSpPr>
          <p:cNvPr id="23554" name="Rectangle 2"/>
          <p:cNvSpPr>
            <a:spLocks noGrp="1" noChangeArrowheads="1"/>
          </p:cNvSpPr>
          <p:nvPr>
            <p:ph idx="1"/>
          </p:nvPr>
        </p:nvSpPr>
        <p:spPr>
          <a:xfrm>
            <a:off x="503238" y="1768475"/>
            <a:ext cx="4983162" cy="5230813"/>
          </a:xfrm>
        </p:spPr>
        <p:txBody>
          <a:bodyPr>
            <a:normAutofit fontScale="92500" lnSpcReduction="20000"/>
          </a:bodyPr>
          <a:lstStyle/>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800"/>
              <a:t>Each class of agent will have a different set of primary goals (Sony's way of creating an ego)‏</a:t>
            </a:r>
          </a:p>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800"/>
              <a:t>An agent's available primary goals are grouped by common selection criteria into </a:t>
            </a:r>
            <a:r>
              <a:rPr lang="en-GB" sz="2800" b="1"/>
              <a:t>selection groups</a:t>
            </a:r>
          </a:p>
          <a:p>
            <a:pPr marL="796275" lvl="1" indent="-302383"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t>Each primary goal within a group also has specific expertise about when it is appropriate and can assign a current score to itself to reflect this </a:t>
            </a:r>
          </a:p>
        </p:txBody>
      </p:sp>
      <p:sp>
        <p:nvSpPr>
          <p:cNvPr id="27652" name="Rectangle 3"/>
          <p:cNvSpPr>
            <a:spLocks noChangeArrowheads="1"/>
          </p:cNvSpPr>
          <p:nvPr/>
        </p:nvSpPr>
        <p:spPr bwMode="auto">
          <a:xfrm>
            <a:off x="5715000" y="2743200"/>
            <a:ext cx="1143000" cy="13716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Selection</a:t>
            </a:r>
            <a:br>
              <a:rPr lang="en-GB">
                <a:solidFill>
                  <a:srgbClr val="000000"/>
                </a:solidFill>
                <a:ea typeface="MS Gothic" charset="0"/>
                <a:cs typeface="MS Gothic" charset="0"/>
              </a:rPr>
            </a:br>
            <a:r>
              <a:rPr lang="en-GB">
                <a:solidFill>
                  <a:srgbClr val="000000"/>
                </a:solidFill>
                <a:ea typeface="MS Gothic" charset="0"/>
                <a:cs typeface="MS Gothic" charset="0"/>
              </a:rPr>
              <a:t>Group</a:t>
            </a:r>
          </a:p>
        </p:txBody>
      </p:sp>
      <p:sp>
        <p:nvSpPr>
          <p:cNvPr id="27653" name="AutoShape 4"/>
          <p:cNvSpPr>
            <a:spLocks noChangeArrowheads="1"/>
          </p:cNvSpPr>
          <p:nvPr/>
        </p:nvSpPr>
        <p:spPr bwMode="auto">
          <a:xfrm>
            <a:off x="5715000" y="4572000"/>
            <a:ext cx="1143000" cy="1371600"/>
          </a:xfrm>
          <a:prstGeom prst="roundRect">
            <a:avLst>
              <a:gd name="adj" fmla="val 139"/>
            </a:avLst>
          </a:prstGeom>
          <a:solidFill>
            <a:srgbClr val="99CCFF"/>
          </a:solidFill>
          <a:ln w="9525">
            <a:solidFill>
              <a:srgbClr val="000000"/>
            </a:solidFill>
            <a:round/>
            <a:headEnd/>
            <a:tailEnd/>
          </a:ln>
        </p:spPr>
        <p:txBody>
          <a:bodyPr lIns="90000" tIns="45000" rIns="90000" bIns="45000" anchor="ctr" anchorCtr="1"/>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Selection</a:t>
            </a:r>
            <a:br>
              <a:rPr lang="en-GB">
                <a:solidFill>
                  <a:srgbClr val="000000"/>
                </a:solidFill>
                <a:ea typeface="MS Gothic" charset="0"/>
                <a:cs typeface="MS Gothic" charset="0"/>
              </a:rPr>
            </a:br>
            <a:r>
              <a:rPr lang="en-GB">
                <a:solidFill>
                  <a:srgbClr val="000000"/>
                </a:solidFill>
                <a:ea typeface="MS Gothic" charset="0"/>
                <a:cs typeface="MS Gothic" charset="0"/>
              </a:rPr>
              <a:t>Group</a:t>
            </a:r>
          </a:p>
        </p:txBody>
      </p:sp>
      <p:sp>
        <p:nvSpPr>
          <p:cNvPr id="27654" name="Rectangle 5"/>
          <p:cNvSpPr>
            <a:spLocks noChangeArrowheads="1"/>
          </p:cNvSpPr>
          <p:nvPr/>
        </p:nvSpPr>
        <p:spPr bwMode="auto">
          <a:xfrm>
            <a:off x="7315200" y="2514600"/>
            <a:ext cx="2286000" cy="6858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Nearby Enemies</a:t>
            </a:r>
          </a:p>
        </p:txBody>
      </p:sp>
      <p:sp>
        <p:nvSpPr>
          <p:cNvPr id="27655" name="AutoShape 6"/>
          <p:cNvSpPr>
            <a:spLocks noChangeArrowheads="1"/>
          </p:cNvSpPr>
          <p:nvPr/>
        </p:nvSpPr>
        <p:spPr bwMode="auto">
          <a:xfrm>
            <a:off x="7315200" y="3657600"/>
            <a:ext cx="9144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Attack</a:t>
            </a:r>
          </a:p>
        </p:txBody>
      </p:sp>
      <p:sp>
        <p:nvSpPr>
          <p:cNvPr id="27656" name="AutoShape 7"/>
          <p:cNvSpPr>
            <a:spLocks noChangeArrowheads="1"/>
          </p:cNvSpPr>
          <p:nvPr/>
        </p:nvSpPr>
        <p:spPr bwMode="auto">
          <a:xfrm>
            <a:off x="8686800" y="3657600"/>
            <a:ext cx="9144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Retreat</a:t>
            </a:r>
          </a:p>
        </p:txBody>
      </p:sp>
      <p:sp>
        <p:nvSpPr>
          <p:cNvPr id="27657" name="AutoShape 8"/>
          <p:cNvSpPr>
            <a:spLocks noChangeArrowheads="1"/>
          </p:cNvSpPr>
          <p:nvPr/>
        </p:nvSpPr>
        <p:spPr bwMode="auto">
          <a:xfrm>
            <a:off x="7315200" y="5486400"/>
            <a:ext cx="9144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Patrol</a:t>
            </a:r>
          </a:p>
        </p:txBody>
      </p:sp>
      <p:sp>
        <p:nvSpPr>
          <p:cNvPr id="27658" name="AutoShape 9"/>
          <p:cNvSpPr>
            <a:spLocks noChangeArrowheads="1"/>
          </p:cNvSpPr>
          <p:nvPr/>
        </p:nvSpPr>
        <p:spPr bwMode="auto">
          <a:xfrm>
            <a:off x="8686800" y="5486400"/>
            <a:ext cx="914400" cy="685800"/>
          </a:xfrm>
          <a:prstGeom prst="roundRect">
            <a:avLst>
              <a:gd name="adj" fmla="val 16667"/>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Idle</a:t>
            </a:r>
          </a:p>
        </p:txBody>
      </p:sp>
      <p:sp>
        <p:nvSpPr>
          <p:cNvPr id="27659" name="Line 10"/>
          <p:cNvSpPr>
            <a:spLocks noChangeShapeType="1"/>
          </p:cNvSpPr>
          <p:nvPr/>
        </p:nvSpPr>
        <p:spPr bwMode="auto">
          <a:xfrm>
            <a:off x="6172200" y="2057400"/>
            <a:ext cx="1588" cy="685800"/>
          </a:xfrm>
          <a:prstGeom prst="line">
            <a:avLst/>
          </a:prstGeom>
          <a:noFill/>
          <a:ln w="9525">
            <a:solidFill>
              <a:srgbClr val="000000"/>
            </a:solidFill>
            <a:round/>
            <a:headEnd/>
            <a:tailEnd type="triangle" w="med" len="med"/>
          </a:ln>
        </p:spPr>
        <p:txBody>
          <a:bodyPr/>
          <a:lstStyle/>
          <a:p>
            <a:endParaRPr lang="en-US"/>
          </a:p>
        </p:txBody>
      </p:sp>
      <p:sp>
        <p:nvSpPr>
          <p:cNvPr id="27660" name="Line 11"/>
          <p:cNvSpPr>
            <a:spLocks noChangeShapeType="1"/>
          </p:cNvSpPr>
          <p:nvPr/>
        </p:nvSpPr>
        <p:spPr bwMode="auto">
          <a:xfrm>
            <a:off x="6172200" y="4114800"/>
            <a:ext cx="1588" cy="457200"/>
          </a:xfrm>
          <a:prstGeom prst="line">
            <a:avLst/>
          </a:prstGeom>
          <a:noFill/>
          <a:ln w="9525">
            <a:solidFill>
              <a:srgbClr val="000000"/>
            </a:solidFill>
            <a:round/>
            <a:headEnd/>
            <a:tailEnd type="triangle" w="med" len="med"/>
          </a:ln>
        </p:spPr>
        <p:txBody>
          <a:bodyPr/>
          <a:lstStyle/>
          <a:p>
            <a:endParaRPr lang="en-US"/>
          </a:p>
        </p:txBody>
      </p:sp>
      <p:sp>
        <p:nvSpPr>
          <p:cNvPr id="27661" name="Line 12"/>
          <p:cNvSpPr>
            <a:spLocks noChangeShapeType="1"/>
          </p:cNvSpPr>
          <p:nvPr/>
        </p:nvSpPr>
        <p:spPr bwMode="auto">
          <a:xfrm>
            <a:off x="6172200" y="5943600"/>
            <a:ext cx="1588" cy="457200"/>
          </a:xfrm>
          <a:prstGeom prst="line">
            <a:avLst/>
          </a:prstGeom>
          <a:noFill/>
          <a:ln w="9525">
            <a:solidFill>
              <a:srgbClr val="000000"/>
            </a:solidFill>
            <a:round/>
            <a:headEnd/>
            <a:tailEnd type="triangle" w="med" len="med"/>
          </a:ln>
        </p:spPr>
        <p:txBody>
          <a:bodyPr/>
          <a:lstStyle/>
          <a:p>
            <a:endParaRPr lang="en-US"/>
          </a:p>
        </p:txBody>
      </p:sp>
      <p:sp>
        <p:nvSpPr>
          <p:cNvPr id="27662" name="Line 13"/>
          <p:cNvSpPr>
            <a:spLocks noChangeShapeType="1"/>
          </p:cNvSpPr>
          <p:nvPr/>
        </p:nvSpPr>
        <p:spPr bwMode="auto">
          <a:xfrm>
            <a:off x="6858000" y="5715000"/>
            <a:ext cx="457200" cy="1588"/>
          </a:xfrm>
          <a:prstGeom prst="line">
            <a:avLst/>
          </a:prstGeom>
          <a:noFill/>
          <a:ln w="9525">
            <a:solidFill>
              <a:srgbClr val="000000"/>
            </a:solidFill>
            <a:round/>
            <a:headEnd/>
            <a:tailEnd type="triangle" w="med" len="med"/>
          </a:ln>
        </p:spPr>
        <p:txBody>
          <a:bodyPr/>
          <a:lstStyle/>
          <a:p>
            <a:endParaRPr lang="en-US"/>
          </a:p>
        </p:txBody>
      </p:sp>
      <p:sp>
        <p:nvSpPr>
          <p:cNvPr id="27663" name="Line 14"/>
          <p:cNvSpPr>
            <a:spLocks noChangeShapeType="1"/>
          </p:cNvSpPr>
          <p:nvPr/>
        </p:nvSpPr>
        <p:spPr bwMode="auto">
          <a:xfrm>
            <a:off x="8229600" y="5715000"/>
            <a:ext cx="457200" cy="1588"/>
          </a:xfrm>
          <a:prstGeom prst="line">
            <a:avLst/>
          </a:prstGeom>
          <a:noFill/>
          <a:ln w="9525">
            <a:solidFill>
              <a:srgbClr val="000000"/>
            </a:solidFill>
            <a:round/>
            <a:headEnd/>
            <a:tailEnd type="triangle" w="med" len="med"/>
          </a:ln>
        </p:spPr>
        <p:txBody>
          <a:bodyPr/>
          <a:lstStyle/>
          <a:p>
            <a:endParaRPr lang="en-US"/>
          </a:p>
        </p:txBody>
      </p:sp>
      <p:sp>
        <p:nvSpPr>
          <p:cNvPr id="27664" name="Line 15"/>
          <p:cNvSpPr>
            <a:spLocks noChangeShapeType="1"/>
          </p:cNvSpPr>
          <p:nvPr/>
        </p:nvSpPr>
        <p:spPr bwMode="auto">
          <a:xfrm>
            <a:off x="6858000" y="3886200"/>
            <a:ext cx="457200" cy="1588"/>
          </a:xfrm>
          <a:prstGeom prst="line">
            <a:avLst/>
          </a:prstGeom>
          <a:noFill/>
          <a:ln w="9525">
            <a:solidFill>
              <a:srgbClr val="000000"/>
            </a:solidFill>
            <a:round/>
            <a:headEnd/>
            <a:tailEnd type="triangle" w="med" len="med"/>
          </a:ln>
        </p:spPr>
        <p:txBody>
          <a:bodyPr/>
          <a:lstStyle/>
          <a:p>
            <a:endParaRPr lang="en-US"/>
          </a:p>
        </p:txBody>
      </p:sp>
      <p:sp>
        <p:nvSpPr>
          <p:cNvPr id="27665" name="Line 16"/>
          <p:cNvSpPr>
            <a:spLocks noChangeShapeType="1"/>
          </p:cNvSpPr>
          <p:nvPr/>
        </p:nvSpPr>
        <p:spPr bwMode="auto">
          <a:xfrm>
            <a:off x="8229600" y="3886200"/>
            <a:ext cx="457200" cy="1588"/>
          </a:xfrm>
          <a:prstGeom prst="line">
            <a:avLst/>
          </a:prstGeom>
          <a:noFill/>
          <a:ln w="9525">
            <a:solidFill>
              <a:srgbClr val="000000"/>
            </a:solidFill>
            <a:round/>
            <a:headEnd/>
            <a:tailEnd type="triangle" w="med" len="med"/>
          </a:ln>
        </p:spPr>
        <p:txBody>
          <a:bodyPr/>
          <a:lstStyle/>
          <a:p>
            <a:endParaRPr lang="en-US"/>
          </a:p>
        </p:txBody>
      </p:sp>
      <p:sp>
        <p:nvSpPr>
          <p:cNvPr id="27666" name="Line 17"/>
          <p:cNvSpPr>
            <a:spLocks noChangeShapeType="1"/>
          </p:cNvSpPr>
          <p:nvPr/>
        </p:nvSpPr>
        <p:spPr bwMode="auto">
          <a:xfrm>
            <a:off x="6858000" y="2971800"/>
            <a:ext cx="457200" cy="1588"/>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Attacking the “Stuck” Issue</a:t>
            </a:r>
          </a:p>
        </p:txBody>
      </p:sp>
      <p:sp>
        <p:nvSpPr>
          <p:cNvPr id="28675" name="Rectangle 2"/>
          <p:cNvSpPr>
            <a:spLocks noGrp="1" noChangeArrowheads="1"/>
          </p:cNvSpPr>
          <p:nvPr>
            <p:ph idx="1"/>
          </p:nvPr>
        </p:nvSpPr>
        <p:spPr>
          <a:xfrm>
            <a:off x="503238" y="1768475"/>
            <a:ext cx="9067800" cy="4897438"/>
          </a:xfrm>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Very common and serious issue</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Solution(?):</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A time-limited boost is given to goal selection scores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When an AI is doomed to be “stuck”, the current goal temporarily loses its dominating value and a more realistic goal takes over</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Controlling the Agent</a:t>
            </a:r>
          </a:p>
        </p:txBody>
      </p:sp>
      <p:sp>
        <p:nvSpPr>
          <p:cNvPr id="25602" name="Rectangle 2"/>
          <p:cNvSpPr>
            <a:spLocks noGrp="1" noChangeArrowheads="1"/>
          </p:cNvSpPr>
          <p:nvPr>
            <p:ph idx="1"/>
          </p:nvPr>
        </p:nvSpPr>
        <p:spPr>
          <a:xfrm>
            <a:off x="503238" y="1768475"/>
            <a:ext cx="9067800" cy="5045075"/>
          </a:xfrm>
        </p:spPr>
        <p:txBody>
          <a:bodyPr>
            <a:normAutofit lnSpcReduction="10000"/>
          </a:bodyPr>
          <a:lstStyle/>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Each </a:t>
            </a:r>
            <a:r>
              <a:rPr lang="en-GB" sz="2200" b="1"/>
              <a:t>goal </a:t>
            </a:r>
            <a:r>
              <a:rPr lang="en-GB" sz="2200"/>
              <a:t>is directly responsible for changing the state of the agent</a:t>
            </a:r>
          </a:p>
          <a:p>
            <a:pPr marL="796275" lvl="1" indent="-302383"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Inducing movement, firing, and animations</a:t>
            </a:r>
          </a:p>
          <a:p>
            <a:pPr marL="463654" indent="-423336"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All </a:t>
            </a:r>
            <a:r>
              <a:rPr lang="en-GB" sz="2200" b="1"/>
              <a:t>goals</a:t>
            </a:r>
            <a:r>
              <a:rPr lang="en-GB" sz="2200"/>
              <a:t> are subclasses of a base Goal class with the following functions:</a:t>
            </a:r>
          </a:p>
          <a:p>
            <a:pPr marL="796275" lvl="1" indent="-302383"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i="1"/>
              <a:t>virtual void OnSelected() { }</a:t>
            </a:r>
          </a:p>
          <a:p>
            <a:pPr marL="1108737" lvl="2" indent="-282224" fontAlgn="auto">
              <a:spcAft>
                <a:spcPts val="0"/>
              </a:spcAft>
              <a:buFont typeface="Arial"/>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Called when the goal becomes active</a:t>
            </a:r>
          </a:p>
          <a:p>
            <a:pPr marL="1108737" lvl="2" indent="-282224" fontAlgn="auto">
              <a:spcAft>
                <a:spcPts val="0"/>
              </a:spcAft>
              <a:buFont typeface="Arial"/>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Initialize any change in the state of the agent</a:t>
            </a:r>
          </a:p>
          <a:p>
            <a:pPr marL="796275" lvl="1" indent="-302383"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i="1"/>
              <a:t>virtual void Update() { }</a:t>
            </a:r>
          </a:p>
          <a:p>
            <a:pPr marL="1108737" lvl="2" indent="-282224" fontAlgn="auto">
              <a:spcAft>
                <a:spcPts val="0"/>
              </a:spcAft>
              <a:buFont typeface="Arial"/>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Refreshes the state of the agent</a:t>
            </a:r>
          </a:p>
          <a:p>
            <a:pPr marL="1108737" lvl="2" indent="-282224" fontAlgn="auto">
              <a:spcAft>
                <a:spcPts val="0"/>
              </a:spcAft>
              <a:buFont typeface="Arial"/>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Monitors the progress of subgoals</a:t>
            </a:r>
          </a:p>
          <a:p>
            <a:pPr marL="796275" lvl="1" indent="-302383" fontAlgn="auto">
              <a:spcAft>
                <a:spcPts val="0"/>
              </a:spcAft>
              <a:buFont typeface="Wingdings 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i="1"/>
              <a:t>virtual void OnDeselected() { }</a:t>
            </a:r>
          </a:p>
          <a:p>
            <a:pPr marL="1108737" lvl="2" indent="-282224" fontAlgn="auto">
              <a:spcAft>
                <a:spcPts val="0"/>
              </a:spcAft>
              <a:buFont typeface="Arial"/>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Called when the goal becomes inactive</a:t>
            </a:r>
          </a:p>
          <a:p>
            <a:pPr marL="1108737" lvl="2" indent="-282224" fontAlgn="auto">
              <a:spcAft>
                <a:spcPts val="0"/>
              </a:spcAft>
              <a:buFont typeface="Arial"/>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a:t>Clean up any change in the state of the agent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More Controlling</a:t>
            </a:r>
          </a:p>
        </p:txBody>
      </p:sp>
      <p:sp>
        <p:nvSpPr>
          <p:cNvPr id="30723" name="Rectangle 2"/>
          <p:cNvSpPr>
            <a:spLocks noGrp="1" noChangeArrowheads="1"/>
          </p:cNvSpPr>
          <p:nvPr>
            <p:ph idx="1"/>
          </p:nvPr>
        </p:nvSpPr>
        <p:spPr>
          <a:xfrm>
            <a:off x="503238" y="1768475"/>
            <a:ext cx="9067800" cy="4897438"/>
          </a:xfrm>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The amount that the Update() function is called depends on the goal</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Movement is updated every frame for fluidity</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Attacks are updated within seconds of each other</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The game needs to recursively traverse the entire goal tree to check for goals that need updating</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Attack might not need updating, but Vault might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Subgoal Creation</a:t>
            </a:r>
          </a:p>
        </p:txBody>
      </p:sp>
      <p:sp>
        <p:nvSpPr>
          <p:cNvPr id="31747" name="Rectangle 2"/>
          <p:cNvSpPr>
            <a:spLocks noGrp="1" noChangeArrowheads="1"/>
          </p:cNvSpPr>
          <p:nvPr>
            <p:ph idx="1"/>
          </p:nvPr>
        </p:nvSpPr>
        <p:spPr>
          <a:xfrm>
            <a:off x="533400" y="1731963"/>
            <a:ext cx="9067800" cy="5145087"/>
          </a:xfrm>
        </p:spPr>
        <p:txBody>
          <a:bodyPr/>
          <a:lstStyle/>
          <a:p>
            <a:pPr>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The OnSelected() and Update() goals are both commonly used to create subgoals using the following process:</a:t>
            </a:r>
          </a:p>
          <a:p>
            <a:pPr lvl="1">
              <a:lnSpc>
                <a:spcPct val="71000"/>
              </a:lnSpc>
              <a:buSzPct val="100000"/>
              <a:buFont typeface="Times New Roman" pitchFamily="16" charset="0"/>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Choose the subgoal</a:t>
            </a:r>
          </a:p>
          <a:p>
            <a:pPr lvl="1">
              <a:lnSpc>
                <a:spcPct val="71000"/>
              </a:lnSpc>
              <a:buSzPct val="100000"/>
              <a:buFont typeface="Times New Roman" pitchFamily="16" charset="0"/>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Initialize the subgoal</a:t>
            </a:r>
          </a:p>
          <a:p>
            <a:pPr lvl="1">
              <a:lnSpc>
                <a:spcPct val="71000"/>
              </a:lnSpc>
              <a:buSzPct val="100000"/>
              <a:buFont typeface="Times New Roman" pitchFamily="16" charset="0"/>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Place subgoal in the “array” (Sony really means Linked List)</a:t>
            </a:r>
          </a:p>
          <a:p>
            <a:pPr>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Base class supplies these functions:</a:t>
            </a:r>
          </a:p>
          <a:p>
            <a:pPr lvl="1">
              <a:lnSpc>
                <a:spcPct val="71000"/>
              </a:lnSpc>
              <a:buSzPct val="45000"/>
              <a:buFont typeface="Wingdings" pitchFamily="16"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void AddSubGoal(int slot, Goal* pGoal);</a:t>
            </a:r>
          </a:p>
          <a:p>
            <a:pPr lvl="2">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pGoal is the Parent Goal</a:t>
            </a:r>
          </a:p>
          <a:p>
            <a:pPr lvl="1">
              <a:lnSpc>
                <a:spcPct val="71000"/>
              </a:lnSpc>
              <a:buSzPct val="45000"/>
              <a:buFont typeface="Wingdings" pitchFamily="16"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void RemoveSubgoal(int slot);</a:t>
            </a:r>
          </a:p>
          <a:p>
            <a:pPr lvl="2">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Removes all subgoals as well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Critical Goals</a:t>
            </a:r>
          </a:p>
        </p:txBody>
      </p:sp>
      <p:sp>
        <p:nvSpPr>
          <p:cNvPr id="32771" name="Rectangle 2"/>
          <p:cNvSpPr>
            <a:spLocks noGrp="1" noChangeArrowheads="1"/>
          </p:cNvSpPr>
          <p:nvPr>
            <p:ph idx="1"/>
          </p:nvPr>
        </p:nvSpPr>
        <p:spPr>
          <a:xfrm>
            <a:off x="503238" y="1768475"/>
            <a:ext cx="9067800" cy="4897438"/>
          </a:xfrm>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Each </a:t>
            </a:r>
            <a:r>
              <a:rPr lang="en-GB" b="1" smtClean="0"/>
              <a:t>goal</a:t>
            </a:r>
            <a:r>
              <a:rPr lang="en-GB" smtClean="0"/>
              <a:t> has a </a:t>
            </a:r>
            <a:r>
              <a:rPr lang="en-GB" b="1" smtClean="0"/>
              <a:t>critical bit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When this critical bit is set to 1, the goal cannot be interrupted</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Prevents jerky animation and sudden state changes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The RemoveSubgoal() method does nothing if any goal in the subtree being removed is critical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503238" y="346075"/>
            <a:ext cx="9067800" cy="11699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Success and Failure</a:t>
            </a:r>
          </a:p>
        </p:txBody>
      </p:sp>
      <p:sp>
        <p:nvSpPr>
          <p:cNvPr id="33795" name="Rectangle 2"/>
          <p:cNvSpPr>
            <a:spLocks noGrp="1" noChangeArrowheads="1"/>
          </p:cNvSpPr>
          <p:nvPr>
            <p:ph idx="1"/>
          </p:nvPr>
        </p:nvSpPr>
        <p:spPr>
          <a:xfrm>
            <a:off x="503238" y="1768475"/>
            <a:ext cx="9067800" cy="4897438"/>
          </a:xfrm>
        </p:spPr>
        <p:txBody>
          <a:bodyPr/>
          <a:lstStyle/>
          <a:p>
            <a:pPr>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Goal base class provides these functions for a goal to call on itself when it decides it has succeeded or failed</a:t>
            </a:r>
          </a:p>
          <a:p>
            <a:pPr lvl="1">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void SucceedAsap(Goal* pReplacement=0, short reason=0);</a:t>
            </a:r>
          </a:p>
          <a:p>
            <a:pPr lvl="1">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void FailAsap(Goal* pReplacement=0, short reason=0);</a:t>
            </a:r>
          </a:p>
          <a:p>
            <a:pPr lvl="1">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These functions stop the goal from updating but waits until it has no critical subgoals to delete itself and its subgoals</a:t>
            </a:r>
          </a:p>
          <a:p>
            <a:pPr>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When a primary goal is terminated it is quickly replaced by the previously defined routine</a:t>
            </a:r>
          </a:p>
          <a:p>
            <a:pPr>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When a subgoal is terminated, one of these functions will be called on the goal's parent</a:t>
            </a:r>
          </a:p>
          <a:p>
            <a:pPr lvl="1">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virtual void OnSubgoalSucceeded(int slot) { }</a:t>
            </a:r>
          </a:p>
          <a:p>
            <a:pPr lvl="1">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virtual void OnSubgoalFailed(int slot) { }</a:t>
            </a:r>
          </a:p>
          <a:p>
            <a:pPr lvl="1">
              <a:lnSpc>
                <a:spcPct val="71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These functions allow the parent the ability to react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503238" y="301625"/>
            <a:ext cx="9070975" cy="1262063"/>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Console-based Achievements</a:t>
            </a:r>
          </a:p>
        </p:txBody>
      </p:sp>
      <p:pic>
        <p:nvPicPr>
          <p:cNvPr id="34819" name="Picture 2"/>
          <p:cNvPicPr>
            <a:picLocks noChangeAspect="1" noChangeArrowheads="1"/>
          </p:cNvPicPr>
          <p:nvPr/>
        </p:nvPicPr>
        <p:blipFill>
          <a:blip r:embed="rId3"/>
          <a:srcRect/>
          <a:stretch>
            <a:fillRect/>
          </a:stretch>
        </p:blipFill>
        <p:spPr bwMode="auto">
          <a:xfrm>
            <a:off x="5486400" y="1600200"/>
            <a:ext cx="3200400" cy="2971800"/>
          </a:xfrm>
          <a:prstGeom prst="rect">
            <a:avLst/>
          </a:prstGeom>
          <a:noFill/>
          <a:ln w="9525">
            <a:noFill/>
            <a:round/>
            <a:headEnd/>
            <a:tailEnd/>
          </a:ln>
        </p:spPr>
      </p:pic>
      <p:sp>
        <p:nvSpPr>
          <p:cNvPr id="34820" name="Text Box 3"/>
          <p:cNvSpPr txBox="1">
            <a:spLocks noChangeArrowheads="1"/>
          </p:cNvSpPr>
          <p:nvPr/>
        </p:nvSpPr>
        <p:spPr bwMode="auto">
          <a:xfrm>
            <a:off x="960438" y="2057400"/>
            <a:ext cx="3611562" cy="382587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Microsoft's  achievement system for Xbox360</a:t>
            </a:r>
            <a:br>
              <a:rPr lang="en-GB" sz="3200">
                <a:solidFill>
                  <a:srgbClr val="000000"/>
                </a:solidFill>
                <a:ea typeface="MS Gothic" charset="0"/>
                <a:cs typeface="MS Gothic" charset="0"/>
              </a:rPr>
            </a:br>
            <a:r>
              <a:rPr lang="en-GB" sz="3200">
                <a:solidFill>
                  <a:srgbClr val="000000"/>
                </a:solidFill>
                <a:ea typeface="MS Gothic" charset="0"/>
                <a:cs typeface="MS Gothic" charset="0"/>
              </a:rPr>
              <a:t/>
            </a:r>
            <a:br>
              <a:rPr lang="en-GB" sz="3200">
                <a:solidFill>
                  <a:srgbClr val="000000"/>
                </a:solidFill>
                <a:ea typeface="MS Gothic" charset="0"/>
                <a:cs typeface="MS Gothic" charset="0"/>
              </a:rPr>
            </a:br>
            <a:endParaRPr lang="en-GB" sz="3200">
              <a:solidFill>
                <a:srgbClr val="000000"/>
              </a:solidFill>
              <a:ea typeface="MS Gothic" charset="0"/>
              <a:cs typeface="MS Gothic" charset="0"/>
            </a:endParaRP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Gamer profile</a:t>
            </a:r>
            <a:br>
              <a:rPr lang="en-GB" sz="3200">
                <a:solidFill>
                  <a:srgbClr val="000000"/>
                </a:solidFill>
                <a:ea typeface="MS Gothic" charset="0"/>
                <a:cs typeface="MS Gothic" charset="0"/>
              </a:rPr>
            </a:br>
            <a:r>
              <a:rPr lang="en-GB" sz="3200">
                <a:solidFill>
                  <a:srgbClr val="000000"/>
                </a:solidFill>
                <a:ea typeface="MS Gothic" charset="0"/>
                <a:cs typeface="MS Gothic" charset="0"/>
              </a:rPr>
              <a:t>with Gamerscore</a:t>
            </a:r>
          </a:p>
        </p:txBody>
      </p:sp>
      <p:pic>
        <p:nvPicPr>
          <p:cNvPr id="34821" name="Picture 4"/>
          <p:cNvPicPr>
            <a:picLocks noChangeAspect="1" noChangeArrowheads="1"/>
          </p:cNvPicPr>
          <p:nvPr/>
        </p:nvPicPr>
        <p:blipFill>
          <a:blip r:embed="rId4"/>
          <a:srcRect/>
          <a:stretch>
            <a:fillRect/>
          </a:stretch>
        </p:blipFill>
        <p:spPr bwMode="auto">
          <a:xfrm>
            <a:off x="5486400" y="5029200"/>
            <a:ext cx="3200400" cy="2057400"/>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28613"/>
            <a:ext cx="9069387" cy="1206500"/>
          </a:xfrm>
        </p:spPr>
        <p:txBody>
          <a:bodyPr>
            <a:normAutofit fontScale="90000"/>
          </a:bodyPr>
          <a:lstStyle/>
          <a:p>
            <a:pPr fontAlgn="auto">
              <a:lnSpc>
                <a:spcPct val="87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t>The negative effects of such a system</a:t>
            </a:r>
          </a:p>
        </p:txBody>
      </p:sp>
      <p:sp>
        <p:nvSpPr>
          <p:cNvPr id="35843" name="Rectangle 2"/>
          <p:cNvSpPr>
            <a:spLocks noGrp="1" noChangeArrowheads="1"/>
          </p:cNvSpPr>
          <p:nvPr>
            <p:ph idx="1"/>
          </p:nvPr>
        </p:nvSpPr>
        <p:spPr>
          <a:xfrm>
            <a:off x="503238" y="1768475"/>
            <a:ext cx="9069387" cy="5087938"/>
          </a:xfrm>
        </p:spPr>
        <p:txBody>
          <a:bodyPr/>
          <a:lstStyle/>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People focus more on getting achievement points rather than enjoying the game the way it was meant to be played</a:t>
            </a:r>
          </a:p>
          <a:p>
            <a:pPr lvl="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“I'm going to take 4 years to beat this game on the hardest level to get 40 more gamerscore points”</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Some games provide really easy achievements while others make players kill themselves for points</a:t>
            </a:r>
          </a:p>
          <a:p>
            <a:pPr lvl="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Mass Effect – All 1000 of its points can be achieved through playing a ridiculous amount</a:t>
            </a:r>
          </a:p>
          <a:p>
            <a:pPr lvl="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F.E.A.R. – Beating the grueling campaign on the Extreme Difficulty gets you 35 points</a:t>
            </a:r>
          </a:p>
          <a:p>
            <a:pPr lvl="2">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I feel somewhat cheated</a:t>
            </a:r>
          </a:p>
          <a:p>
            <a:pPr lvl="2">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Should be more focused on beating F.E.A.R. Yay!!!</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200" smtClean="0"/>
              <a:t>People buy really bad games called Avatar The Last Airbender: The Burning Earth just for easy achievement points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7200" y="228600"/>
            <a:ext cx="9144000" cy="1143000"/>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Planning Architecture</a:t>
            </a:r>
          </a:p>
        </p:txBody>
      </p:sp>
      <p:sp>
        <p:nvSpPr>
          <p:cNvPr id="9219" name="AutoShape 2"/>
          <p:cNvSpPr>
            <a:spLocks noChangeArrowheads="1"/>
          </p:cNvSpPr>
          <p:nvPr/>
        </p:nvSpPr>
        <p:spPr bwMode="auto">
          <a:xfrm>
            <a:off x="1371600" y="1371600"/>
            <a:ext cx="2286000" cy="1828800"/>
          </a:xfrm>
          <a:custGeom>
            <a:avLst/>
            <a:gdLst>
              <a:gd name="T0" fmla="*/ 2068778 w 884"/>
              <a:gd name="T1" fmla="*/ 1213405 h 526"/>
              <a:gd name="T2" fmla="*/ 2099810 w 884"/>
              <a:gd name="T3" fmla="*/ 1296848 h 526"/>
              <a:gd name="T4" fmla="*/ 2068778 w 884"/>
              <a:gd name="T5" fmla="*/ 1481119 h 526"/>
              <a:gd name="T6" fmla="*/ 1913620 w 884"/>
              <a:gd name="T7" fmla="*/ 1686251 h 526"/>
              <a:gd name="T8" fmla="*/ 1652437 w 884"/>
              <a:gd name="T9" fmla="*/ 1769694 h 526"/>
              <a:gd name="T10" fmla="*/ 1497278 w 884"/>
              <a:gd name="T11" fmla="*/ 1748833 h 526"/>
              <a:gd name="T12" fmla="*/ 1373152 w 884"/>
              <a:gd name="T13" fmla="*/ 1686251 h 526"/>
              <a:gd name="T14" fmla="*/ 1295572 w 884"/>
              <a:gd name="T15" fmla="*/ 1790555 h 526"/>
              <a:gd name="T16" fmla="*/ 1189547 w 884"/>
              <a:gd name="T17" fmla="*/ 1828800 h 526"/>
              <a:gd name="T18" fmla="*/ 1080937 w 884"/>
              <a:gd name="T19" fmla="*/ 1790555 h 526"/>
              <a:gd name="T20" fmla="*/ 1018873 w 884"/>
              <a:gd name="T21" fmla="*/ 1686251 h 526"/>
              <a:gd name="T22" fmla="*/ 910263 w 884"/>
              <a:gd name="T23" fmla="*/ 1727972 h 526"/>
              <a:gd name="T24" fmla="*/ 801652 w 884"/>
              <a:gd name="T25" fmla="*/ 1748833 h 526"/>
              <a:gd name="T26" fmla="*/ 571500 w 884"/>
              <a:gd name="T27" fmla="*/ 1686251 h 526"/>
              <a:gd name="T28" fmla="*/ 416342 w 884"/>
              <a:gd name="T29" fmla="*/ 1543702 h 526"/>
              <a:gd name="T30" fmla="*/ 354278 w 884"/>
              <a:gd name="T31" fmla="*/ 1439397 h 526"/>
              <a:gd name="T32" fmla="*/ 354278 w 884"/>
              <a:gd name="T33" fmla="*/ 1439397 h 526"/>
              <a:gd name="T34" fmla="*/ 232738 w 884"/>
              <a:gd name="T35" fmla="*/ 1418537 h 526"/>
              <a:gd name="T36" fmla="*/ 62063 w 884"/>
              <a:gd name="T37" fmla="*/ 1296848 h 526"/>
              <a:gd name="T38" fmla="*/ 0 w 884"/>
              <a:gd name="T39" fmla="*/ 1070856 h 526"/>
              <a:gd name="T40" fmla="*/ 77579 w 884"/>
              <a:gd name="T41" fmla="*/ 841387 h 526"/>
              <a:gd name="T42" fmla="*/ 261183 w 884"/>
              <a:gd name="T43" fmla="*/ 698838 h 526"/>
              <a:gd name="T44" fmla="*/ 261183 w 884"/>
              <a:gd name="T45" fmla="*/ 698838 h 526"/>
              <a:gd name="T46" fmla="*/ 245667 w 884"/>
              <a:gd name="T47" fmla="*/ 657116 h 526"/>
              <a:gd name="T48" fmla="*/ 201706 w 884"/>
              <a:gd name="T49" fmla="*/ 556289 h 526"/>
              <a:gd name="T50" fmla="*/ 217222 w 884"/>
              <a:gd name="T51" fmla="*/ 347681 h 526"/>
              <a:gd name="T52" fmla="*/ 385310 w 884"/>
              <a:gd name="T53" fmla="*/ 163410 h 526"/>
              <a:gd name="T54" fmla="*/ 587016 w 884"/>
              <a:gd name="T55" fmla="*/ 142549 h 526"/>
              <a:gd name="T56" fmla="*/ 711143 w 884"/>
              <a:gd name="T57" fmla="*/ 205132 h 526"/>
              <a:gd name="T58" fmla="*/ 770620 w 884"/>
              <a:gd name="T59" fmla="*/ 267714 h 526"/>
              <a:gd name="T60" fmla="*/ 786136 w 884"/>
              <a:gd name="T61" fmla="*/ 267714 h 526"/>
              <a:gd name="T62" fmla="*/ 786136 w 884"/>
              <a:gd name="T63" fmla="*/ 267714 h 526"/>
              <a:gd name="T64" fmla="*/ 801652 w 884"/>
              <a:gd name="T65" fmla="*/ 267714 h 526"/>
              <a:gd name="T66" fmla="*/ 879231 w 884"/>
              <a:gd name="T67" fmla="*/ 184271 h 526"/>
              <a:gd name="T68" fmla="*/ 987842 w 884"/>
              <a:gd name="T69" fmla="*/ 142549 h 526"/>
              <a:gd name="T70" fmla="*/ 1049905 w 884"/>
              <a:gd name="T71" fmla="*/ 163410 h 526"/>
              <a:gd name="T72" fmla="*/ 1111968 w 884"/>
              <a:gd name="T73" fmla="*/ 184271 h 526"/>
              <a:gd name="T74" fmla="*/ 1127484 w 884"/>
              <a:gd name="T75" fmla="*/ 184271 h 526"/>
              <a:gd name="T76" fmla="*/ 1127484 w 884"/>
              <a:gd name="T77" fmla="*/ 163410 h 526"/>
              <a:gd name="T78" fmla="*/ 1282642 w 884"/>
              <a:gd name="T79" fmla="*/ 41722 h 526"/>
              <a:gd name="T80" fmla="*/ 1481763 w 884"/>
              <a:gd name="T81" fmla="*/ 0 h 526"/>
              <a:gd name="T82" fmla="*/ 1730016 w 884"/>
              <a:gd name="T83" fmla="*/ 83443 h 526"/>
              <a:gd name="T84" fmla="*/ 1867073 w 884"/>
              <a:gd name="T85" fmla="*/ 267714 h 526"/>
              <a:gd name="T86" fmla="*/ 1882588 w 884"/>
              <a:gd name="T87" fmla="*/ 410263 h 526"/>
              <a:gd name="T88" fmla="*/ 1882588 w 884"/>
              <a:gd name="T89" fmla="*/ 431124 h 526"/>
              <a:gd name="T90" fmla="*/ 1898104 w 884"/>
              <a:gd name="T91" fmla="*/ 451985 h 526"/>
              <a:gd name="T92" fmla="*/ 1929136 w 884"/>
              <a:gd name="T93" fmla="*/ 451985 h 526"/>
              <a:gd name="T94" fmla="*/ 2053263 w 884"/>
              <a:gd name="T95" fmla="*/ 472846 h 526"/>
              <a:gd name="T96" fmla="*/ 2223937 w 884"/>
              <a:gd name="T97" fmla="*/ 594534 h 526"/>
              <a:gd name="T98" fmla="*/ 2286000 w 884"/>
              <a:gd name="T99" fmla="*/ 824003 h 526"/>
              <a:gd name="T100" fmla="*/ 2223937 w 884"/>
              <a:gd name="T101" fmla="*/ 1029135 h 526"/>
              <a:gd name="T102" fmla="*/ 2053263 w 884"/>
              <a:gd name="T103" fmla="*/ 1171684 h 5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84"/>
              <a:gd name="T157" fmla="*/ 0 h 526"/>
              <a:gd name="T158" fmla="*/ 884 w 884"/>
              <a:gd name="T159" fmla="*/ 526 h 52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84" h="526">
                <a:moveTo>
                  <a:pt x="794" y="337"/>
                </a:moveTo>
                <a:lnTo>
                  <a:pt x="800" y="349"/>
                </a:lnTo>
                <a:lnTo>
                  <a:pt x="806" y="361"/>
                </a:lnTo>
                <a:lnTo>
                  <a:pt x="812" y="373"/>
                </a:lnTo>
                <a:lnTo>
                  <a:pt x="812" y="390"/>
                </a:lnTo>
                <a:lnTo>
                  <a:pt x="800" y="426"/>
                </a:lnTo>
                <a:lnTo>
                  <a:pt x="776" y="461"/>
                </a:lnTo>
                <a:lnTo>
                  <a:pt x="740" y="485"/>
                </a:lnTo>
                <a:lnTo>
                  <a:pt x="693" y="503"/>
                </a:lnTo>
                <a:lnTo>
                  <a:pt x="639" y="509"/>
                </a:lnTo>
                <a:lnTo>
                  <a:pt x="609" y="503"/>
                </a:lnTo>
                <a:lnTo>
                  <a:pt x="579" y="503"/>
                </a:lnTo>
                <a:lnTo>
                  <a:pt x="555" y="497"/>
                </a:lnTo>
                <a:lnTo>
                  <a:pt x="531" y="485"/>
                </a:lnTo>
                <a:lnTo>
                  <a:pt x="519" y="503"/>
                </a:lnTo>
                <a:lnTo>
                  <a:pt x="501" y="515"/>
                </a:lnTo>
                <a:lnTo>
                  <a:pt x="484" y="521"/>
                </a:lnTo>
                <a:lnTo>
                  <a:pt x="460" y="526"/>
                </a:lnTo>
                <a:lnTo>
                  <a:pt x="442" y="521"/>
                </a:lnTo>
                <a:lnTo>
                  <a:pt x="418" y="515"/>
                </a:lnTo>
                <a:lnTo>
                  <a:pt x="406" y="503"/>
                </a:lnTo>
                <a:lnTo>
                  <a:pt x="394" y="485"/>
                </a:lnTo>
                <a:lnTo>
                  <a:pt x="376" y="491"/>
                </a:lnTo>
                <a:lnTo>
                  <a:pt x="352" y="497"/>
                </a:lnTo>
                <a:lnTo>
                  <a:pt x="334" y="497"/>
                </a:lnTo>
                <a:lnTo>
                  <a:pt x="310" y="503"/>
                </a:lnTo>
                <a:lnTo>
                  <a:pt x="263" y="497"/>
                </a:lnTo>
                <a:lnTo>
                  <a:pt x="221" y="485"/>
                </a:lnTo>
                <a:lnTo>
                  <a:pt x="185" y="467"/>
                </a:lnTo>
                <a:lnTo>
                  <a:pt x="161" y="444"/>
                </a:lnTo>
                <a:lnTo>
                  <a:pt x="143" y="414"/>
                </a:lnTo>
                <a:lnTo>
                  <a:pt x="137" y="414"/>
                </a:lnTo>
                <a:lnTo>
                  <a:pt x="131" y="414"/>
                </a:lnTo>
                <a:lnTo>
                  <a:pt x="90" y="408"/>
                </a:lnTo>
                <a:lnTo>
                  <a:pt x="54" y="390"/>
                </a:lnTo>
                <a:lnTo>
                  <a:pt x="24" y="373"/>
                </a:lnTo>
                <a:lnTo>
                  <a:pt x="6" y="343"/>
                </a:lnTo>
                <a:lnTo>
                  <a:pt x="0" y="308"/>
                </a:lnTo>
                <a:lnTo>
                  <a:pt x="6" y="272"/>
                </a:lnTo>
                <a:lnTo>
                  <a:pt x="30" y="242"/>
                </a:lnTo>
                <a:lnTo>
                  <a:pt x="60" y="219"/>
                </a:lnTo>
                <a:lnTo>
                  <a:pt x="101" y="201"/>
                </a:lnTo>
                <a:lnTo>
                  <a:pt x="107" y="201"/>
                </a:lnTo>
                <a:lnTo>
                  <a:pt x="95" y="189"/>
                </a:lnTo>
                <a:lnTo>
                  <a:pt x="84" y="177"/>
                </a:lnTo>
                <a:lnTo>
                  <a:pt x="78" y="160"/>
                </a:lnTo>
                <a:lnTo>
                  <a:pt x="78" y="142"/>
                </a:lnTo>
                <a:lnTo>
                  <a:pt x="84" y="100"/>
                </a:lnTo>
                <a:lnTo>
                  <a:pt x="113" y="71"/>
                </a:lnTo>
                <a:lnTo>
                  <a:pt x="149" y="47"/>
                </a:lnTo>
                <a:lnTo>
                  <a:pt x="197" y="35"/>
                </a:lnTo>
                <a:lnTo>
                  <a:pt x="227" y="41"/>
                </a:lnTo>
                <a:lnTo>
                  <a:pt x="251" y="47"/>
                </a:lnTo>
                <a:lnTo>
                  <a:pt x="275" y="59"/>
                </a:lnTo>
                <a:lnTo>
                  <a:pt x="293" y="77"/>
                </a:lnTo>
                <a:lnTo>
                  <a:pt x="298" y="77"/>
                </a:lnTo>
                <a:lnTo>
                  <a:pt x="304" y="77"/>
                </a:lnTo>
                <a:lnTo>
                  <a:pt x="310" y="77"/>
                </a:lnTo>
                <a:lnTo>
                  <a:pt x="322" y="59"/>
                </a:lnTo>
                <a:lnTo>
                  <a:pt x="340" y="53"/>
                </a:lnTo>
                <a:lnTo>
                  <a:pt x="358" y="47"/>
                </a:lnTo>
                <a:lnTo>
                  <a:pt x="382" y="41"/>
                </a:lnTo>
                <a:lnTo>
                  <a:pt x="394" y="41"/>
                </a:lnTo>
                <a:lnTo>
                  <a:pt x="406" y="47"/>
                </a:lnTo>
                <a:lnTo>
                  <a:pt x="418" y="53"/>
                </a:lnTo>
                <a:lnTo>
                  <a:pt x="430" y="53"/>
                </a:lnTo>
                <a:lnTo>
                  <a:pt x="436" y="53"/>
                </a:lnTo>
                <a:lnTo>
                  <a:pt x="436" y="47"/>
                </a:lnTo>
                <a:lnTo>
                  <a:pt x="466" y="29"/>
                </a:lnTo>
                <a:lnTo>
                  <a:pt x="496" y="12"/>
                </a:lnTo>
                <a:lnTo>
                  <a:pt x="531" y="6"/>
                </a:lnTo>
                <a:lnTo>
                  <a:pt x="573" y="0"/>
                </a:lnTo>
                <a:lnTo>
                  <a:pt x="621" y="6"/>
                </a:lnTo>
                <a:lnTo>
                  <a:pt x="669" y="24"/>
                </a:lnTo>
                <a:lnTo>
                  <a:pt x="699" y="47"/>
                </a:lnTo>
                <a:lnTo>
                  <a:pt x="722" y="77"/>
                </a:lnTo>
                <a:lnTo>
                  <a:pt x="728" y="112"/>
                </a:lnTo>
                <a:lnTo>
                  <a:pt x="728" y="118"/>
                </a:lnTo>
                <a:lnTo>
                  <a:pt x="728" y="124"/>
                </a:lnTo>
                <a:lnTo>
                  <a:pt x="728" y="130"/>
                </a:lnTo>
                <a:lnTo>
                  <a:pt x="734" y="130"/>
                </a:lnTo>
                <a:lnTo>
                  <a:pt x="740" y="130"/>
                </a:lnTo>
                <a:lnTo>
                  <a:pt x="746" y="130"/>
                </a:lnTo>
                <a:lnTo>
                  <a:pt x="794" y="136"/>
                </a:lnTo>
                <a:lnTo>
                  <a:pt x="830" y="148"/>
                </a:lnTo>
                <a:lnTo>
                  <a:pt x="860" y="171"/>
                </a:lnTo>
                <a:lnTo>
                  <a:pt x="878" y="201"/>
                </a:lnTo>
                <a:lnTo>
                  <a:pt x="884" y="237"/>
                </a:lnTo>
                <a:lnTo>
                  <a:pt x="878" y="272"/>
                </a:lnTo>
                <a:lnTo>
                  <a:pt x="860" y="296"/>
                </a:lnTo>
                <a:lnTo>
                  <a:pt x="830" y="319"/>
                </a:lnTo>
                <a:lnTo>
                  <a:pt x="794" y="337"/>
                </a:lnTo>
              </a:path>
            </a:pathLst>
          </a:custGeom>
          <a:solidFill>
            <a:srgbClr val="99CCFF"/>
          </a:solidFill>
          <a:ln w="9360">
            <a:solidFill>
              <a:srgbClr val="000000"/>
            </a:solidFill>
            <a:round/>
            <a:headEnd/>
            <a:tailEnd/>
          </a:ln>
        </p:spPr>
        <p:txBody>
          <a:bodyPr wrap="none" anchor="ctr"/>
          <a:lstStyle/>
          <a:p>
            <a:endParaRPr lang="en-US"/>
          </a:p>
        </p:txBody>
      </p:sp>
      <p:sp>
        <p:nvSpPr>
          <p:cNvPr id="9220" name="Line 3"/>
          <p:cNvSpPr>
            <a:spLocks noChangeShapeType="1"/>
          </p:cNvSpPr>
          <p:nvPr/>
        </p:nvSpPr>
        <p:spPr bwMode="auto">
          <a:xfrm>
            <a:off x="3886200" y="2286000"/>
            <a:ext cx="1828800" cy="1588"/>
          </a:xfrm>
          <a:prstGeom prst="line">
            <a:avLst/>
          </a:prstGeom>
          <a:noFill/>
          <a:ln w="9360">
            <a:solidFill>
              <a:srgbClr val="000000"/>
            </a:solidFill>
            <a:miter lim="800000"/>
            <a:headEnd/>
            <a:tailEnd type="triangle" w="med" len="med"/>
          </a:ln>
        </p:spPr>
        <p:txBody>
          <a:bodyPr/>
          <a:lstStyle/>
          <a:p>
            <a:endParaRPr lang="en-US"/>
          </a:p>
        </p:txBody>
      </p:sp>
      <p:sp>
        <p:nvSpPr>
          <p:cNvPr id="9221" name="AutoShape 4"/>
          <p:cNvSpPr>
            <a:spLocks noChangeArrowheads="1"/>
          </p:cNvSpPr>
          <p:nvPr/>
        </p:nvSpPr>
        <p:spPr bwMode="auto">
          <a:xfrm>
            <a:off x="5943600" y="1600200"/>
            <a:ext cx="2057400" cy="1371600"/>
          </a:xfrm>
          <a:prstGeom prst="roundRect">
            <a:avLst>
              <a:gd name="adj" fmla="val 16667"/>
            </a:avLst>
          </a:prstGeom>
          <a:solidFill>
            <a:srgbClr val="99CCFF"/>
          </a:solidFill>
          <a:ln w="9360">
            <a:solidFill>
              <a:srgbClr val="000000"/>
            </a:solidFill>
            <a:miter lim="800000"/>
            <a:headEnd/>
            <a:tailEnd/>
          </a:ln>
        </p:spPr>
        <p:txBody>
          <a:bodyPr wrap="none" lIns="90000" tIns="4500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Game Analysis</a:t>
            </a:r>
          </a:p>
        </p:txBody>
      </p:sp>
      <p:sp>
        <p:nvSpPr>
          <p:cNvPr id="9222" name="AutoShape 5"/>
          <p:cNvSpPr>
            <a:spLocks noChangeArrowheads="1"/>
          </p:cNvSpPr>
          <p:nvPr/>
        </p:nvSpPr>
        <p:spPr bwMode="auto">
          <a:xfrm>
            <a:off x="4343400" y="5715000"/>
            <a:ext cx="2057400" cy="1371600"/>
          </a:xfrm>
          <a:prstGeom prst="roundRect">
            <a:avLst>
              <a:gd name="adj" fmla="val 16667"/>
            </a:avLst>
          </a:prstGeom>
          <a:solidFill>
            <a:srgbClr val="99CCFF"/>
          </a:solidFill>
          <a:ln w="9360">
            <a:solidFill>
              <a:srgbClr val="000000"/>
            </a:solidFill>
            <a:miter lim="800000"/>
            <a:headEnd/>
            <a:tailEnd/>
          </a:ln>
        </p:spPr>
        <p:txBody>
          <a:bodyPr wrap="none" lIns="90000" tIns="4500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Plan Formation</a:t>
            </a:r>
          </a:p>
        </p:txBody>
      </p:sp>
      <p:sp>
        <p:nvSpPr>
          <p:cNvPr id="9223" name="AutoShape 6"/>
          <p:cNvSpPr>
            <a:spLocks noChangeArrowheads="1"/>
          </p:cNvSpPr>
          <p:nvPr/>
        </p:nvSpPr>
        <p:spPr bwMode="auto">
          <a:xfrm>
            <a:off x="1371600" y="4114800"/>
            <a:ext cx="2057400" cy="1371600"/>
          </a:xfrm>
          <a:prstGeom prst="roundRect">
            <a:avLst>
              <a:gd name="adj" fmla="val 16667"/>
            </a:avLst>
          </a:prstGeom>
          <a:solidFill>
            <a:srgbClr val="99CCFF"/>
          </a:solidFill>
          <a:ln w="9360">
            <a:solidFill>
              <a:srgbClr val="000000"/>
            </a:solidFill>
            <a:miter lim="800000"/>
            <a:headEnd/>
            <a:tailEnd/>
          </a:ln>
        </p:spPr>
        <p:txBody>
          <a:bodyPr wrap="none" lIns="90000" tIns="4500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Actions &amp;</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Behaviors</a:t>
            </a:r>
          </a:p>
        </p:txBody>
      </p:sp>
      <p:sp>
        <p:nvSpPr>
          <p:cNvPr id="9224" name="AutoShape 7"/>
          <p:cNvSpPr>
            <a:spLocks noChangeArrowheads="1"/>
          </p:cNvSpPr>
          <p:nvPr/>
        </p:nvSpPr>
        <p:spPr bwMode="auto">
          <a:xfrm>
            <a:off x="7315200" y="4114800"/>
            <a:ext cx="2057400" cy="1371600"/>
          </a:xfrm>
          <a:prstGeom prst="roundRect">
            <a:avLst>
              <a:gd name="adj" fmla="val 16667"/>
            </a:avLst>
          </a:prstGeom>
          <a:solidFill>
            <a:srgbClr val="99CCFF"/>
          </a:solidFill>
          <a:ln w="9360">
            <a:solidFill>
              <a:srgbClr val="000000"/>
            </a:solidFill>
            <a:miter lim="800000"/>
            <a:headEnd/>
            <a:tailEnd/>
          </a:ln>
        </p:spPr>
        <p:txBody>
          <a:bodyPr wrap="none" lIns="90000" tIns="45000" rIns="90000" bIns="4500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Goal Formation</a:t>
            </a:r>
          </a:p>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&amp; Prioritization</a:t>
            </a:r>
          </a:p>
        </p:txBody>
      </p:sp>
      <p:sp>
        <p:nvSpPr>
          <p:cNvPr id="9225" name="Line 8"/>
          <p:cNvSpPr>
            <a:spLocks noChangeShapeType="1"/>
          </p:cNvSpPr>
          <p:nvPr/>
        </p:nvSpPr>
        <p:spPr bwMode="auto">
          <a:xfrm flipV="1">
            <a:off x="2286000" y="3195638"/>
            <a:ext cx="1588" cy="695325"/>
          </a:xfrm>
          <a:prstGeom prst="line">
            <a:avLst/>
          </a:prstGeom>
          <a:noFill/>
          <a:ln w="9360">
            <a:solidFill>
              <a:srgbClr val="000000"/>
            </a:solidFill>
            <a:miter lim="800000"/>
            <a:headEnd/>
            <a:tailEnd type="triangle" w="med" len="med"/>
          </a:ln>
        </p:spPr>
        <p:txBody>
          <a:bodyPr/>
          <a:lstStyle/>
          <a:p>
            <a:endParaRPr lang="en-US"/>
          </a:p>
        </p:txBody>
      </p:sp>
      <p:sp>
        <p:nvSpPr>
          <p:cNvPr id="9226" name="Line 9"/>
          <p:cNvSpPr>
            <a:spLocks noChangeShapeType="1"/>
          </p:cNvSpPr>
          <p:nvPr/>
        </p:nvSpPr>
        <p:spPr bwMode="auto">
          <a:xfrm>
            <a:off x="8001000" y="3200400"/>
            <a:ext cx="457200" cy="685800"/>
          </a:xfrm>
          <a:prstGeom prst="line">
            <a:avLst/>
          </a:prstGeom>
          <a:noFill/>
          <a:ln w="9360">
            <a:solidFill>
              <a:srgbClr val="000000"/>
            </a:solidFill>
            <a:miter lim="800000"/>
            <a:headEnd/>
            <a:tailEnd type="triangle" w="med" len="med"/>
          </a:ln>
        </p:spPr>
        <p:txBody>
          <a:bodyPr/>
          <a:lstStyle/>
          <a:p>
            <a:endParaRPr lang="en-US"/>
          </a:p>
        </p:txBody>
      </p:sp>
      <p:sp>
        <p:nvSpPr>
          <p:cNvPr id="9227" name="Line 10"/>
          <p:cNvSpPr>
            <a:spLocks noChangeShapeType="1"/>
          </p:cNvSpPr>
          <p:nvPr/>
        </p:nvSpPr>
        <p:spPr bwMode="auto">
          <a:xfrm flipH="1">
            <a:off x="6624638" y="5715000"/>
            <a:ext cx="695325" cy="457200"/>
          </a:xfrm>
          <a:prstGeom prst="line">
            <a:avLst/>
          </a:prstGeom>
          <a:noFill/>
          <a:ln w="9360">
            <a:solidFill>
              <a:srgbClr val="000000"/>
            </a:solidFill>
            <a:miter lim="800000"/>
            <a:headEnd/>
            <a:tailEnd type="triangle" w="med" len="med"/>
          </a:ln>
        </p:spPr>
        <p:txBody>
          <a:bodyPr/>
          <a:lstStyle/>
          <a:p>
            <a:endParaRPr lang="en-US"/>
          </a:p>
        </p:txBody>
      </p:sp>
      <p:sp>
        <p:nvSpPr>
          <p:cNvPr id="9228" name="Line 11"/>
          <p:cNvSpPr>
            <a:spLocks noChangeShapeType="1"/>
          </p:cNvSpPr>
          <p:nvPr/>
        </p:nvSpPr>
        <p:spPr bwMode="auto">
          <a:xfrm flipH="1" flipV="1">
            <a:off x="2738438" y="5710238"/>
            <a:ext cx="1381125" cy="695325"/>
          </a:xfrm>
          <a:prstGeom prst="line">
            <a:avLst/>
          </a:prstGeom>
          <a:noFill/>
          <a:ln w="9360">
            <a:solidFill>
              <a:srgbClr val="000000"/>
            </a:solidFill>
            <a:miter lim="800000"/>
            <a:headEnd/>
            <a:tailEnd type="triangle" w="med" len="med"/>
          </a:ln>
        </p:spPr>
        <p:txBody>
          <a:bodyPr/>
          <a:lstStyle/>
          <a:p>
            <a:endParaRPr lang="en-US"/>
          </a:p>
        </p:txBody>
      </p:sp>
      <p:sp>
        <p:nvSpPr>
          <p:cNvPr id="9229" name="Text Box 12"/>
          <p:cNvSpPr txBox="1">
            <a:spLocks noChangeArrowheads="1"/>
          </p:cNvSpPr>
          <p:nvPr/>
        </p:nvSpPr>
        <p:spPr bwMode="auto">
          <a:xfrm>
            <a:off x="1828800" y="2168525"/>
            <a:ext cx="1371600" cy="346075"/>
          </a:xfrm>
          <a:prstGeom prst="rect">
            <a:avLst/>
          </a:prstGeom>
          <a:noFill/>
          <a:ln w="9525">
            <a:noFill/>
            <a:round/>
            <a:headEnd/>
            <a:tailEnd/>
          </a:ln>
        </p:spPr>
        <p:txBody>
          <a:bodyPr lIns="90000" tIns="4500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World State</a:t>
            </a:r>
          </a:p>
        </p:txBody>
      </p:sp>
      <p:sp>
        <p:nvSpPr>
          <p:cNvPr id="9230" name="Text Box 13"/>
          <p:cNvSpPr txBox="1">
            <a:spLocks noChangeArrowheads="1"/>
          </p:cNvSpPr>
          <p:nvPr/>
        </p:nvSpPr>
        <p:spPr bwMode="auto">
          <a:xfrm>
            <a:off x="6400800" y="3282950"/>
            <a:ext cx="1600200" cy="603250"/>
          </a:xfrm>
          <a:prstGeom prst="rect">
            <a:avLst/>
          </a:prstGeom>
          <a:noFill/>
          <a:ln w="9525">
            <a:noFill/>
            <a:round/>
            <a:headEnd/>
            <a:tailEnd/>
          </a:ln>
        </p:spPr>
        <p:txBody>
          <a:bodyPr lIns="90000" tIns="4500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Needs &amp;</a:t>
            </a:r>
          </a:p>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Opportunities</a:t>
            </a:r>
          </a:p>
        </p:txBody>
      </p:sp>
      <p:sp>
        <p:nvSpPr>
          <p:cNvPr id="9231" name="Text Box 14"/>
          <p:cNvSpPr txBox="1">
            <a:spLocks noChangeArrowheads="1"/>
          </p:cNvSpPr>
          <p:nvPr/>
        </p:nvSpPr>
        <p:spPr bwMode="auto">
          <a:xfrm>
            <a:off x="7086600" y="5943600"/>
            <a:ext cx="914400" cy="346075"/>
          </a:xfrm>
          <a:prstGeom prst="rect">
            <a:avLst/>
          </a:prstGeom>
          <a:noFill/>
          <a:ln w="9525">
            <a:noFill/>
            <a:round/>
            <a:headEnd/>
            <a:tailEnd/>
          </a:ln>
        </p:spPr>
        <p:txBody>
          <a:bodyPr lIns="90000" tIns="4500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Goals</a:t>
            </a:r>
          </a:p>
        </p:txBody>
      </p:sp>
      <p:sp>
        <p:nvSpPr>
          <p:cNvPr id="9232" name="Text Box 15"/>
          <p:cNvSpPr txBox="1">
            <a:spLocks noChangeArrowheads="1"/>
          </p:cNvSpPr>
          <p:nvPr/>
        </p:nvSpPr>
        <p:spPr bwMode="auto">
          <a:xfrm>
            <a:off x="2514600" y="6172200"/>
            <a:ext cx="914400" cy="346075"/>
          </a:xfrm>
          <a:prstGeom prst="rect">
            <a:avLst/>
          </a:prstGeom>
          <a:noFill/>
          <a:ln w="9525">
            <a:noFill/>
            <a:round/>
            <a:headEnd/>
            <a:tailEnd/>
          </a:ln>
        </p:spPr>
        <p:txBody>
          <a:bodyPr lIns="90000" tIns="45000" rIns="90000" bIns="4500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ea typeface="MS Gothic" charset="0"/>
                <a:cs typeface="MS Gothic" charset="0"/>
              </a:rPr>
              <a:t>Plans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503238" y="307975"/>
            <a:ext cx="9070975" cy="1246188"/>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The positive effects of such a system...</a:t>
            </a:r>
          </a:p>
        </p:txBody>
      </p:sp>
      <p:sp>
        <p:nvSpPr>
          <p:cNvPr id="36867"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Makes people strive for goals or use tactics that  they would not usually use.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Adds to replay value and adds a certain amount of satisfaction </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This score can be seen by your friends or anyone playing with you online, which motivates many players to “appear” better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503238" y="346075"/>
            <a:ext cx="9069387" cy="1169988"/>
          </a:xfrm>
        </p:spPr>
        <p:txBody>
          <a:bodyPr/>
          <a:lstStyle/>
          <a:p>
            <a:pPr>
              <a:lnSpc>
                <a:spcPct val="87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So addictive its catching on..</a:t>
            </a:r>
          </a:p>
        </p:txBody>
      </p:sp>
      <p:sp>
        <p:nvSpPr>
          <p:cNvPr id="33794" name="Rectangle 2"/>
          <p:cNvSpPr>
            <a:spLocks noGrp="1" noChangeArrowheads="1"/>
          </p:cNvSpPr>
          <p:nvPr>
            <p:ph idx="1"/>
          </p:nvPr>
        </p:nvSpPr>
        <p:spPr>
          <a:xfrm>
            <a:off x="503238" y="1768475"/>
            <a:ext cx="9069387" cy="5267325"/>
          </a:xfrm>
        </p:spPr>
        <p:txBody>
          <a:bodyPr>
            <a:normAutofit/>
          </a:bodyPr>
          <a:lstStyle/>
          <a:p>
            <a:pPr>
              <a:lnSpc>
                <a:spcPct val="7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This month D3 Games Publishing announced that its upcoming title “dark sector” will contain not only Xbox 360 Achievements but also PS3 Entitlements</a:t>
            </a:r>
          </a:p>
          <a:p>
            <a:pPr>
              <a:lnSpc>
                <a:spcPct val="7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Sony has taken heavy abuse for their new “word-ends-with-ments” points system</a:t>
            </a:r>
          </a:p>
          <a:p>
            <a:pPr>
              <a:lnSpc>
                <a:spcPct val="7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Achievements, if they do anything, add to player satisfaction and motivate players to go beyond their normal play</a:t>
            </a:r>
          </a:p>
          <a:p>
            <a:pPr lvl="1">
              <a:lnSpc>
                <a:spcPct val="7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This is arguably a positive for Sony and ps3 players</a:t>
            </a:r>
          </a:p>
          <a:p>
            <a:pPr lvl="1">
              <a:lnSpc>
                <a:spcPct val="7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What do YOU think?</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In-Game Rewards</a:t>
            </a:r>
          </a:p>
        </p:txBody>
      </p:sp>
      <p:sp>
        <p:nvSpPr>
          <p:cNvPr id="38915"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Offline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Ability to level-up, access new equipment, or even just advance in a level</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Used in basically any game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Online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Contains all of the above characteristics but also adds the ability to interact and see other players' achievements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503238" y="346075"/>
            <a:ext cx="9069387" cy="1169988"/>
          </a:xfrm>
        </p:spPr>
        <p:txBody>
          <a:bodyPr/>
          <a:lstStyle/>
          <a:p>
            <a:pPr>
              <a:lnSpc>
                <a:spcPct val="87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Offline (Single-Player) Rewards</a:t>
            </a:r>
          </a:p>
        </p:txBody>
      </p:sp>
      <p:sp>
        <p:nvSpPr>
          <p:cNvPr id="39939" name="Rectangle 2"/>
          <p:cNvSpPr>
            <a:spLocks noGrp="1" noChangeArrowheads="1"/>
          </p:cNvSpPr>
          <p:nvPr>
            <p:ph idx="1"/>
          </p:nvPr>
        </p:nvSpPr>
        <p:spPr>
          <a:xfrm>
            <a:off x="503238" y="1768475"/>
            <a:ext cx="9069387" cy="4899025"/>
          </a:xfrm>
        </p:spPr>
        <p:txBody>
          <a:bodyPr/>
          <a:lstStyle/>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Almost any game will have these</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Usually given when a player does something correctly or quickly</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Sometimes given when they feel bad for you</a:t>
            </a:r>
          </a:p>
          <a:p>
            <a:pPr lvl="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One of those games is Half-Life 2!</a:t>
            </a:r>
          </a:p>
          <a:p>
            <a:pPr lvl="1">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solidFill>
                  <a:srgbClr val="CCCCFF"/>
                </a:solidFill>
                <a:hlinkClick r:id="rId3"/>
              </a:rPr>
              <a:t>http://www.youtube.com/watch?v=S9c15TCvXOY&amp;feature=related</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solidFill>
                  <a:srgbClr val="CCCCFF"/>
                </a:solidFill>
              </a:rPr>
              <a:t>Cake can also be involved</a:t>
            </a:r>
            <a:endParaRPr lang="en-GB" smtClean="0">
              <a:solidFill>
                <a:srgbClr val="CCCCFF"/>
              </a:solidFill>
              <a:hlinkClick r:id="rId3"/>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503238" y="307975"/>
            <a:ext cx="9070975" cy="1250950"/>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Online (Multiplayer) Rewards: Call Of Duty 4 Challenges</a:t>
            </a:r>
          </a:p>
        </p:txBody>
      </p:sp>
      <p:sp>
        <p:nvSpPr>
          <p:cNvPr id="40963" name="Text Box 2"/>
          <p:cNvSpPr txBox="1">
            <a:spLocks noChangeArrowheads="1"/>
          </p:cNvSpPr>
          <p:nvPr/>
        </p:nvSpPr>
        <p:spPr bwMode="auto">
          <a:xfrm>
            <a:off x="503238" y="1768475"/>
            <a:ext cx="9326562" cy="53181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000000"/>
                </a:solidFill>
                <a:ea typeface="MS Gothic" charset="0"/>
                <a:cs typeface="MS Gothic" charset="0"/>
              </a:rPr>
              <a:t>Stress risky tactics and overall high stats</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000000"/>
                </a:solidFill>
                <a:ea typeface="MS Gothic" charset="0"/>
                <a:cs typeface="MS Gothic" charset="0"/>
              </a:rPr>
              <a:t>Players use several tactics that they would otherwise never try or consider rational</a:t>
            </a:r>
          </a:p>
          <a:p>
            <a:pPr marL="860425" lvl="1" indent="-2857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000000"/>
                </a:solidFill>
                <a:ea typeface="MS Gothic" charset="0"/>
                <a:cs typeface="MS Gothic" charset="0"/>
              </a:rPr>
              <a:t>Goodbye and Airborne Combination</a:t>
            </a:r>
          </a:p>
          <a:p>
            <a:pPr marL="860425" lvl="1" indent="-2857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000000"/>
                </a:solidFill>
                <a:ea typeface="MS Gothic" charset="0"/>
                <a:cs typeface="MS Gothic" charset="0"/>
              </a:rPr>
              <a:t>Misery Loves Company</a:t>
            </a:r>
          </a:p>
          <a:p>
            <a:pPr marL="860425" lvl="1" indent="-2857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000000"/>
                </a:solidFill>
                <a:ea typeface="MS Gothic" charset="0"/>
                <a:cs typeface="MS Gothic" charset="0"/>
              </a:rPr>
              <a:t>Think Fast</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000000"/>
                </a:solidFill>
                <a:ea typeface="MS Gothic" charset="0"/>
                <a:cs typeface="MS Gothic" charset="0"/>
              </a:rPr>
              <a:t>Adds to satisfaction and arguably creates a more complete experience</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CCCCFF"/>
                </a:solidFill>
                <a:ea typeface="MS Gothic" charset="0"/>
                <a:cs typeface="MS Gothic" charset="0"/>
                <a:hlinkClick r:id="rId3"/>
              </a:rPr>
              <a:t>http://www.youtube.com/watch?v=zTGbwh1ANOU</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600">
                <a:solidFill>
                  <a:srgbClr val="CCCCFF"/>
                </a:solidFill>
                <a:ea typeface="MS Gothic" charset="0"/>
                <a:cs typeface="MS Gothic" charset="0"/>
                <a:hlinkClick r:id="rId4"/>
              </a:rPr>
              <a:t>http://www.youtube.com/watch?v=PpfTEsiFQIA&amp;feature=related</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a:xfrm>
            <a:off x="503238" y="346075"/>
            <a:ext cx="9069387" cy="1169988"/>
          </a:xfrm>
        </p:spPr>
        <p:txBody>
          <a:bodyPr/>
          <a:lstStyle/>
          <a:p>
            <a:pPr>
              <a:lnSpc>
                <a:spcPct val="87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Conclusion</a:t>
            </a:r>
          </a:p>
        </p:txBody>
      </p:sp>
      <p:sp>
        <p:nvSpPr>
          <p:cNvPr id="41987" name="Rectangle 2"/>
          <p:cNvSpPr>
            <a:spLocks noGrp="1" noChangeArrowheads="1"/>
          </p:cNvSpPr>
          <p:nvPr>
            <p:ph idx="1"/>
          </p:nvPr>
        </p:nvSpPr>
        <p:spPr>
          <a:xfrm>
            <a:off x="503238" y="1768475"/>
            <a:ext cx="9069387" cy="4899025"/>
          </a:xfrm>
        </p:spPr>
        <p:txBody>
          <a:bodyPr/>
          <a:lstStyle/>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Gaming goals are used in many aspects of gaming</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On-screen and behind the scenes</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Player-controlled and AI-controlled</a:t>
            </a:r>
          </a:p>
          <a:p>
            <a:pPr>
              <a:lnSpc>
                <a:spcPct val="87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Some games (such as RTS) require several levels of goals in their framework</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762000" y="1371600"/>
            <a:ext cx="3189288" cy="833438"/>
          </a:xfrm>
          <a:prstGeom prst="rect">
            <a:avLst/>
          </a:prstGeom>
          <a:noFill/>
          <a:ln w="9525">
            <a:noFill/>
            <a:miter lim="800000"/>
            <a:headEnd/>
            <a:tailEnd/>
          </a:ln>
          <a:effectLst/>
        </p:spPr>
        <p:txBody>
          <a:bodyPr wrap="none">
            <a:spAutoFit/>
          </a:bodyPr>
          <a:lstStyle/>
          <a:p>
            <a:r>
              <a:rPr lang="en-US" sz="6000" b="1">
                <a:solidFill>
                  <a:schemeClr val="tx1"/>
                </a:solidFill>
              </a:rPr>
              <a:t>The End</a:t>
            </a:r>
          </a:p>
        </p:txBody>
      </p:sp>
      <p:pic>
        <p:nvPicPr>
          <p:cNvPr id="96259" name="Picture 3" descr="DICK"/>
          <p:cNvPicPr>
            <a:picLocks noChangeAspect="1" noChangeArrowheads="1"/>
          </p:cNvPicPr>
          <p:nvPr/>
        </p:nvPicPr>
        <p:blipFill>
          <a:blip r:embed="rId3"/>
          <a:srcRect/>
          <a:stretch>
            <a:fillRect/>
          </a:stretch>
        </p:blipFill>
        <p:spPr bwMode="auto">
          <a:xfrm>
            <a:off x="4783138" y="0"/>
            <a:ext cx="5297487" cy="76215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503238" y="301625"/>
            <a:ext cx="9070975" cy="1262063"/>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Broad to not-so-broad</a:t>
            </a:r>
          </a:p>
        </p:txBody>
      </p:sp>
      <p:sp>
        <p:nvSpPr>
          <p:cNvPr id="10243"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b="1">
                <a:solidFill>
                  <a:srgbClr val="000000"/>
                </a:solidFill>
                <a:ea typeface="MS Gothic" charset="0"/>
                <a:cs typeface="MS Gothic" charset="0"/>
              </a:rPr>
              <a:t>Needs and Opportunities</a:t>
            </a:r>
            <a:r>
              <a:rPr lang="en-GB" sz="3200">
                <a:solidFill>
                  <a:srgbClr val="000000"/>
                </a:solidFill>
                <a:ea typeface="MS Gothic" charset="0"/>
                <a:cs typeface="MS Gothic" charset="0"/>
              </a:rPr>
              <a:t> - areas of action, such as deciding an npc should or should not move out in the open and attempt a kill</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b="1">
                <a:solidFill>
                  <a:srgbClr val="000000"/>
                </a:solidFill>
                <a:ea typeface="MS Gothic" charset="0"/>
                <a:cs typeface="MS Gothic" charset="0"/>
              </a:rPr>
              <a:t>Goals</a:t>
            </a:r>
            <a:r>
              <a:rPr lang="en-GB" sz="3200">
                <a:solidFill>
                  <a:srgbClr val="000000"/>
                </a:solidFill>
                <a:ea typeface="MS Gothic" charset="0"/>
                <a:cs typeface="MS Gothic" charset="0"/>
              </a:rPr>
              <a:t> - specific objectives given such needs and oppportunities.  Above examples would produce goals like 1) seek cover and 2) attack</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b="1">
                <a:solidFill>
                  <a:srgbClr val="000000"/>
                </a:solidFill>
                <a:ea typeface="MS Gothic" charset="0"/>
                <a:cs typeface="MS Gothic" charset="0"/>
              </a:rPr>
              <a:t>Plans</a:t>
            </a:r>
            <a:r>
              <a:rPr lang="en-GB" sz="3200">
                <a:solidFill>
                  <a:srgbClr val="000000"/>
                </a:solidFill>
                <a:ea typeface="MS Gothic" charset="0"/>
                <a:cs typeface="MS Gothic" charset="0"/>
              </a:rPr>
              <a:t> – series of steps that an npc will carry out to achieve a goal, only will contain one element for simple goals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Game Analysis</a:t>
            </a:r>
          </a:p>
        </p:txBody>
      </p:sp>
      <p:sp>
        <p:nvSpPr>
          <p:cNvPr id="11267"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Collection of functions that analyze the world state from the perspective of a given AI agent</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One method for each item on the needs/opportunities list</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Creates a number to represent the effectiveness of a possible decision (any range, positive or negative)‏</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A good system will use the entire range (0 to 100)‏</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Two agents in the same situation should always yield the same number here (all other specialization done later)‏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Goal Formation and Prioritization</a:t>
            </a:r>
          </a:p>
        </p:txBody>
      </p:sp>
      <p:sp>
        <p:nvSpPr>
          <p:cNvPr id="12291" name="Text Box 2"/>
          <p:cNvSpPr txBox="1">
            <a:spLocks noChangeArrowheads="1"/>
          </p:cNvSpPr>
          <p:nvPr/>
        </p:nvSpPr>
        <p:spPr bwMode="auto">
          <a:xfrm>
            <a:off x="457200" y="1447800"/>
            <a:ext cx="9070975" cy="5249863"/>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Use the values from the Game Analysis to determine which goals have been satisfied, which goals need changing, and which goals should be created</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Example:  	Analysis range is 0 to 100</a:t>
            </a:r>
            <a:br>
              <a:rPr lang="en-GB" sz="2000">
                <a:solidFill>
                  <a:srgbClr val="000000"/>
                </a:solidFill>
                <a:ea typeface="MS Gothic" charset="0"/>
                <a:cs typeface="MS Gothic" charset="0"/>
              </a:rPr>
            </a:br>
            <a:r>
              <a:rPr lang="en-GB" sz="2000">
                <a:solidFill>
                  <a:srgbClr val="000000"/>
                </a:solidFill>
                <a:ea typeface="MS Gothic" charset="0"/>
                <a:cs typeface="MS Gothic" charset="0"/>
              </a:rPr>
              <a:t>				+	Current goal is to find cover</a:t>
            </a:r>
            <a:br>
              <a:rPr lang="en-GB" sz="2000">
                <a:solidFill>
                  <a:srgbClr val="000000"/>
                </a:solidFill>
                <a:ea typeface="MS Gothic" charset="0"/>
                <a:cs typeface="MS Gothic" charset="0"/>
              </a:rPr>
            </a:br>
            <a:r>
              <a:rPr lang="en-GB" sz="2000">
                <a:solidFill>
                  <a:srgbClr val="000000"/>
                </a:solidFill>
                <a:ea typeface="MS Gothic" charset="0"/>
                <a:cs typeface="MS Gothic" charset="0"/>
              </a:rPr>
              <a:t>				+	Current cover rating is 5</a:t>
            </a:r>
            <a:br>
              <a:rPr lang="en-GB" sz="2000">
                <a:solidFill>
                  <a:srgbClr val="000000"/>
                </a:solidFill>
                <a:ea typeface="MS Gothic" charset="0"/>
                <a:cs typeface="MS Gothic" charset="0"/>
              </a:rPr>
            </a:br>
            <a:r>
              <a:rPr lang="en-GB" sz="2000">
                <a:solidFill>
                  <a:srgbClr val="000000"/>
                </a:solidFill>
                <a:ea typeface="MS Gothic" charset="0"/>
                <a:cs typeface="MS Gothic" charset="0"/>
              </a:rPr>
              <a:t>				=	I think we are in cover, move on</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This is where goals can be customized (value bias added) to specialized agents</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F.E.A.R. difficulty disparity</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Sensible cutoffs should be made to decide if a goal is satisfied</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Certain goals should not be repeated if the value is not changing and appears to be “stuck”</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000000"/>
                </a:solidFill>
                <a:ea typeface="MS Gothic" charset="0"/>
                <a:cs typeface="MS Gothic" charset="0"/>
              </a:rPr>
              <a:t>This is when AI appears to be on repeat</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000">
                <a:solidFill>
                  <a:srgbClr val="CCCCFF"/>
                </a:solidFill>
                <a:ea typeface="MS Gothic" charset="0"/>
                <a:cs typeface="MS Gothic" charset="0"/>
                <a:hlinkClick r:id="rId3"/>
              </a:rPr>
              <a:t>http://www.youtube.com/watch?v=r7ha8UEDqzM&amp;feature=related</a:t>
            </a:r>
            <a:r>
              <a:rPr lang="en-GB" sz="2000">
                <a:solidFill>
                  <a:srgbClr val="CCCCFF"/>
                </a:solidFill>
                <a:ea typeface="MS Gothic" charset="0"/>
                <a:cs typeface="MS Gothic" charset="0"/>
              </a:rPr>
              <a:t/>
            </a:r>
            <a:br>
              <a:rPr lang="en-GB" sz="2000">
                <a:solidFill>
                  <a:srgbClr val="CCCCFF"/>
                </a:solidFill>
                <a:ea typeface="MS Gothic" charset="0"/>
                <a:cs typeface="MS Gothic" charset="0"/>
              </a:rPr>
            </a:br>
            <a:r>
              <a:rPr lang="en-GB" sz="2000">
                <a:solidFill>
                  <a:srgbClr val="000000"/>
                </a:solidFill>
                <a:ea typeface="MS Gothic" charset="0"/>
                <a:cs typeface="MS Gothic" charset="0"/>
              </a:rPr>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Plan Formulation and Evaluation</a:t>
            </a:r>
          </a:p>
        </p:txBody>
      </p:sp>
      <p:sp>
        <p:nvSpPr>
          <p:cNvPr id="13315"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Plans consist of a list of specific game actions and behaviors that are necessary in order to satisfy the goal in question</a:t>
            </a:r>
          </a:p>
          <a:p>
            <a:pPr marL="860425" lvl="1" indent="-285750">
              <a:lnSpc>
                <a:spcPct val="93000"/>
              </a:lnSpc>
              <a:spcAft>
                <a:spcPts val="1138"/>
              </a:spcAft>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800">
                <a:solidFill>
                  <a:srgbClr val="000000"/>
                </a:solidFill>
                <a:ea typeface="MS Gothic" charset="0"/>
                <a:cs typeface="MS Gothic" charset="0"/>
              </a:rPr>
              <a:t>Example:  	Seeking cover</a:t>
            </a:r>
            <a:br>
              <a:rPr lang="en-GB" sz="2800">
                <a:solidFill>
                  <a:srgbClr val="000000"/>
                </a:solidFill>
                <a:ea typeface="MS Gothic" charset="0"/>
                <a:cs typeface="MS Gothic" charset="0"/>
              </a:rPr>
            </a:br>
            <a:r>
              <a:rPr lang="en-GB" sz="2800">
                <a:solidFill>
                  <a:srgbClr val="000000"/>
                </a:solidFill>
                <a:ea typeface="MS Gothic" charset="0"/>
                <a:cs typeface="MS Gothic" charset="0"/>
              </a:rPr>
              <a:t>				1)	Move to location X,Y</a:t>
            </a:r>
            <a:br>
              <a:rPr lang="en-GB" sz="2800">
                <a:solidFill>
                  <a:srgbClr val="000000"/>
                </a:solidFill>
                <a:ea typeface="MS Gothic" charset="0"/>
                <a:cs typeface="MS Gothic" charset="0"/>
              </a:rPr>
            </a:br>
            <a:r>
              <a:rPr lang="en-GB" sz="2800">
                <a:solidFill>
                  <a:srgbClr val="000000"/>
                </a:solidFill>
                <a:ea typeface="MS Gothic" charset="0"/>
                <a:cs typeface="MS Gothic" charset="0"/>
              </a:rPr>
              <a:t>				2)	Crouch</a:t>
            </a:r>
            <a:br>
              <a:rPr lang="en-GB" sz="2800">
                <a:solidFill>
                  <a:srgbClr val="000000"/>
                </a:solidFill>
                <a:ea typeface="MS Gothic" charset="0"/>
                <a:cs typeface="MS Gothic" charset="0"/>
              </a:rPr>
            </a:br>
            <a:r>
              <a:rPr lang="en-GB" sz="2800">
                <a:solidFill>
                  <a:srgbClr val="000000"/>
                </a:solidFill>
                <a:ea typeface="MS Gothic" charset="0"/>
                <a:cs typeface="MS Gothic" charset="0"/>
              </a:rPr>
              <a:t/>
            </a:r>
            <a:br>
              <a:rPr lang="en-GB" sz="2800">
                <a:solidFill>
                  <a:srgbClr val="000000"/>
                </a:solidFill>
                <a:ea typeface="MS Gothic" charset="0"/>
                <a:cs typeface="MS Gothic" charset="0"/>
              </a:rPr>
            </a:br>
            <a:r>
              <a:rPr lang="en-GB" sz="2800">
                <a:solidFill>
                  <a:srgbClr val="000000"/>
                </a:solidFill>
                <a:ea typeface="MS Gothic" charset="0"/>
                <a:cs typeface="MS Gothic" charset="0"/>
              </a:rPr>
              <a:t/>
            </a:r>
            <a:br>
              <a:rPr lang="en-GB" sz="2800">
                <a:solidFill>
                  <a:srgbClr val="000000"/>
                </a:solidFill>
                <a:ea typeface="MS Gothic" charset="0"/>
                <a:cs typeface="MS Gothic" charset="0"/>
              </a:rPr>
            </a:br>
            <a:endParaRPr lang="en-GB" sz="2800">
              <a:solidFill>
                <a:srgbClr val="000000"/>
              </a:solidFill>
              <a:ea typeface="MS Gothic" charset="0"/>
              <a:cs typeface="MS Gothic" charset="0"/>
            </a:endParaRP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3200">
                <a:solidFill>
                  <a:srgbClr val="000000"/>
                </a:solidFill>
                <a:ea typeface="MS Gothic" charset="0"/>
                <a:cs typeface="MS Gothic" charset="0"/>
              </a:rPr>
              <a:t>Moving on to a VERY important concept...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03238" y="307975"/>
            <a:ext cx="9070975" cy="1250950"/>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There is more than one way to achieve a goal</a:t>
            </a:r>
          </a:p>
        </p:txBody>
      </p:sp>
      <p:sp>
        <p:nvSpPr>
          <p:cNvPr id="14339" name="Text Box 2"/>
          <p:cNvSpPr txBox="1">
            <a:spLocks noChangeArrowheads="1"/>
          </p:cNvSpPr>
          <p:nvPr/>
        </p:nvSpPr>
        <p:spPr bwMode="auto">
          <a:xfrm>
            <a:off x="457200" y="2454275"/>
            <a:ext cx="4525963" cy="41751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Most good games have several ways of attaining the same goal</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Age Of Empires: Goal: Winning</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conquering enemy</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accumulating wealth by extensive trading and diplomacy</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building and defending wonders of the world</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We will cover RTS games</a:t>
            </a:r>
          </a:p>
        </p:txBody>
      </p:sp>
      <p:pic>
        <p:nvPicPr>
          <p:cNvPr id="14340" name="Picture 3"/>
          <p:cNvPicPr>
            <a:picLocks noChangeAspect="1" noChangeArrowheads="1"/>
          </p:cNvPicPr>
          <p:nvPr/>
        </p:nvPicPr>
        <p:blipFill>
          <a:blip r:embed="rId3"/>
          <a:srcRect/>
          <a:stretch>
            <a:fillRect/>
          </a:stretch>
        </p:blipFill>
        <p:spPr bwMode="auto">
          <a:xfrm>
            <a:off x="5429250" y="1943100"/>
            <a:ext cx="3943350" cy="4914900"/>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503238" y="346075"/>
            <a:ext cx="9070975" cy="1171575"/>
          </a:xfrm>
          <a:prstGeom prst="rect">
            <a:avLst/>
          </a:prstGeom>
          <a:noFill/>
          <a:ln w="9525">
            <a:noFill/>
            <a:round/>
            <a:headEnd/>
            <a:tailEnd/>
          </a:ln>
        </p:spPr>
        <p:txBody>
          <a:bodyPr lIns="0" tIns="0" rIns="0" bIns="0" anchor="ctr"/>
          <a:lstStyle/>
          <a:p>
            <a: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400">
                <a:solidFill>
                  <a:srgbClr val="000000"/>
                </a:solidFill>
                <a:ea typeface="MS Gothic" charset="0"/>
                <a:cs typeface="MS Gothic" charset="0"/>
              </a:rPr>
              <a:t>This applies to AI goals as well</a:t>
            </a:r>
          </a:p>
        </p:txBody>
      </p:sp>
      <p:sp>
        <p:nvSpPr>
          <p:cNvPr id="15363" name="Text Box 2"/>
          <p:cNvSpPr txBox="1">
            <a:spLocks noChangeArrowheads="1"/>
          </p:cNvSpPr>
          <p:nvPr/>
        </p:nvSpPr>
        <p:spPr bwMode="auto">
          <a:xfrm>
            <a:off x="503238" y="1768475"/>
            <a:ext cx="9070975" cy="4899025"/>
          </a:xfrm>
          <a:prstGeom prst="rect">
            <a:avLst/>
          </a:prstGeom>
          <a:noFill/>
          <a:ln w="9525">
            <a:noFill/>
            <a:round/>
            <a:headEnd/>
            <a:tailEnd/>
          </a:ln>
        </p:spPr>
        <p:txBody>
          <a:bodyPr lIns="0" tIns="0" rIns="0" bIns="0"/>
          <a:lstStyle/>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In the previous case the player thinks the situation through and comes up with a logical decision, but AI goals are also done in several methods</a:t>
            </a:r>
          </a:p>
          <a:p>
            <a:pPr marL="860425" lvl="1" indent="-285750">
              <a:lnSpc>
                <a:spcPct val="93000"/>
              </a:lnSpc>
              <a:spcAft>
                <a:spcPts val="1138"/>
              </a:spcAft>
              <a:buSzPct val="75000"/>
              <a:buFont typeface="Symbol"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Each method of achieving a goal is assigned a score based on the following</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Resources at hand</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Cost</a:t>
            </a:r>
          </a:p>
          <a:p>
            <a:pPr marL="1292225" lvl="2">
              <a:lnSpc>
                <a:spcPct val="93000"/>
              </a:lnSpc>
              <a:spcAft>
                <a:spcPts val="850"/>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Personality</a:t>
            </a:r>
          </a:p>
          <a:p>
            <a:pPr marL="428625" indent="-323850">
              <a:lnSpc>
                <a:spcPct val="93000"/>
              </a:lnSpc>
              <a:spcAft>
                <a:spcPts val="1425"/>
              </a:spcAft>
              <a:buFont typeface="Wingdings" pitchFamily="16" charset="2"/>
              <a:buChar char=""/>
              <a:tabLst>
                <a:tab pos="428625" algn="l"/>
                <a:tab pos="885825" algn="l"/>
                <a:tab pos="1343025" algn="l"/>
                <a:tab pos="1800225" algn="l"/>
                <a:tab pos="2257425" algn="l"/>
                <a:tab pos="2714625" algn="l"/>
                <a:tab pos="3171825" algn="l"/>
                <a:tab pos="3629025" algn="l"/>
                <a:tab pos="4086225" algn="l"/>
                <a:tab pos="4543425" algn="l"/>
                <a:tab pos="5000625" algn="l"/>
                <a:tab pos="5457825" algn="l"/>
                <a:tab pos="5915025" algn="l"/>
                <a:tab pos="6372225" algn="l"/>
                <a:tab pos="6829425" algn="l"/>
                <a:tab pos="7286625" algn="l"/>
                <a:tab pos="7743825" algn="l"/>
                <a:tab pos="8201025" algn="l"/>
                <a:tab pos="8658225" algn="l"/>
                <a:tab pos="9115425" algn="l"/>
                <a:tab pos="9572625" algn="l"/>
              </a:tabLst>
            </a:pPr>
            <a:r>
              <a:rPr lang="en-GB" sz="2200">
                <a:solidFill>
                  <a:srgbClr val="000000"/>
                </a:solidFill>
                <a:ea typeface="MS Gothic" charset="0"/>
                <a:cs typeface="MS Gothic" charset="0"/>
              </a:rPr>
              <a:t>The method with the highest value will be chosen, but sometimes adding randomness adds to the game's playability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1406</TotalTime>
  <Words>2077</Words>
  <PresentationFormat>Custom</PresentationFormat>
  <Paragraphs>309</Paragraphs>
  <Slides>36</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Wingdings</vt:lpstr>
      <vt:lpstr>Franklin Gothic Book</vt:lpstr>
      <vt:lpstr>Wingdings 2</vt:lpstr>
      <vt:lpstr>Times New Roman</vt:lpstr>
      <vt:lpstr>Lucida Sans Unicode</vt:lpstr>
      <vt:lpstr>MS Gothic</vt:lpstr>
      <vt:lpstr>Symbol</vt:lpstr>
      <vt:lpstr>Lucida Grande</vt:lpstr>
      <vt:lpstr>Technic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Sony's Solution: Goal Trees</vt:lpstr>
      <vt:lpstr>Primary Goals</vt:lpstr>
      <vt:lpstr>Attacking the “Stuck” Issue</vt:lpstr>
      <vt:lpstr>Controlling the Agent</vt:lpstr>
      <vt:lpstr>More Controlling</vt:lpstr>
      <vt:lpstr>Subgoal Creation</vt:lpstr>
      <vt:lpstr>Critical Goals</vt:lpstr>
      <vt:lpstr>Success and Failure</vt:lpstr>
      <vt:lpstr>Slide 28</vt:lpstr>
      <vt:lpstr>The negative effects of such a system</vt:lpstr>
      <vt:lpstr>Slide 30</vt:lpstr>
      <vt:lpstr>So addictive its catching on..</vt:lpstr>
      <vt:lpstr>Slide 32</vt:lpstr>
      <vt:lpstr>Offline (Single-Player) Rewards</vt:lpstr>
      <vt:lpstr>Slide 34</vt:lpstr>
      <vt:lpstr>Conclusion</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Kellen Gillespie</dc:creator>
  <cp:lastModifiedBy> </cp:lastModifiedBy>
  <cp:revision>5</cp:revision>
  <dcterms:modified xsi:type="dcterms:W3CDTF">2008-03-28T01:31:11Z</dcterms:modified>
</cp:coreProperties>
</file>