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71" r:id="rId4"/>
    <p:sldId id="274" r:id="rId5"/>
    <p:sldId id="278" r:id="rId6"/>
    <p:sldId id="257" r:id="rId7"/>
    <p:sldId id="280" r:id="rId8"/>
    <p:sldId id="283" r:id="rId9"/>
    <p:sldId id="281" r:id="rId10"/>
    <p:sldId id="266" r:id="rId11"/>
    <p:sldId id="261" r:id="rId12"/>
    <p:sldId id="277" r:id="rId13"/>
    <p:sldId id="258" r:id="rId14"/>
    <p:sldId id="275" r:id="rId15"/>
    <p:sldId id="272" r:id="rId16"/>
    <p:sldId id="284" r:id="rId17"/>
    <p:sldId id="269" r:id="rId18"/>
    <p:sldId id="282" r:id="rId19"/>
    <p:sldId id="270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60"/>
  </p:normalViewPr>
  <p:slideViewPr>
    <p:cSldViewPr>
      <p:cViewPr>
        <p:scale>
          <a:sx n="75" d="100"/>
          <a:sy n="75" d="100"/>
        </p:scale>
        <p:origin x="-58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34C0F-B0E0-4513-8196-D3CB588D23D1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D4FA3-11CD-4A0F-850B-1D168B0A74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1106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17C41-FB95-43C0-8002-A704979EC677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DCE-0FB2-4434-872B-038C85FEDC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527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1DBA1-93B4-4F3B-842C-2F2B49608595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5E7F6-A3E1-4965-8F31-29952D7128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42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1C5FB-F212-4A79-B420-EC283C19A044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A993-7D0D-42D8-A8D7-D9CB84DDCC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05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B7D8F9-E0D1-4082-8FA3-B53B882441DC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BAE50-74BF-4A1D-BC1D-207DEB3087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82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551399-4212-4694-B88A-CE8437B11CB1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A036F-3A46-43EE-A00A-96374632C92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754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01FFC8-3339-42E2-9AC5-21BB1E1FB720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85EB-9A6C-4A5D-8F97-7B49322B89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25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14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4119491-05DA-4D1E-A52F-6F5F2C15D169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14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23AAC875-B73C-4523-A187-EA90C5052B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49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fld id="{6E480ECA-7A3E-4262-862F-B4358EF22B92}" type="datetimeFigureOut">
              <a:rPr lang="zh-CN" altLang="en-US"/>
              <a:pPr/>
              <a:t>2012/1/24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B9A98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F9874CFF-C1DD-49EB-89E5-9D7FDCC2DD1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40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obowiki.net/wiki/Rada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oboco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obocode.sourceforge.ne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obocode.sourceforge.net/docs/robocode/robocode/Rul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err="1" smtClean="0"/>
              <a:t>Robocode</a:t>
            </a:r>
            <a:endParaRPr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it-IT" altLang="zh-CN" smtClean="0">
                <a:ea typeface="宋体" pitchFamily="2" charset="-122"/>
              </a:rPr>
              <a:t>CSE 348 - AI Game Programming</a:t>
            </a:r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Maximum speed of 8.0 units/tick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Accelerate at 1 unit/tick, decelerate at 2 units/tick.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example, if you are moving at an speed of 8.0 and reverse your direction your velocities will be [6.0, 4.0, 2.0, 0.0, 1.0, 2.0, 3.0, 4.0, 5.0, 6.0, 7.0, 8.0].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faster you go, the slower you turn.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See: </a:t>
            </a:r>
            <a:r>
              <a:rPr lang="en-US" dirty="0" err="1" smtClean="0"/>
              <a:t>robocode.Rules.getTurnRate</a:t>
            </a:r>
            <a:r>
              <a:rPr lang="en-US" dirty="0" smtClean="0"/>
              <a:t>(double)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Turn rate in degree: 10 - 0.75 * abs(velocity)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You lose energy when: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hit a wall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max(abs(velocity) * 0.5 - 1, 0) damage.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hit an robot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0.6 damage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hit by an bullet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4 * bullet power + 2 * max(bullet power - 1 , 0)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you fire your gun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equal to the power of the bullet fired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You get energy when: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Your bullet hit other robot.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collect back 3 * bullet power energy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moving forward hits an opponent robot (ramming)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1.2 energy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Energy (Disabled)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You can't kill yourself, so when your energy drops to zero because you hit a wall or you fire, your bot gets disabled.</a:t>
            </a:r>
          </a:p>
          <a:p>
            <a:r>
              <a:rPr lang="en-US" altLang="zh-CN" smtClean="0">
                <a:ea typeface="宋体" pitchFamily="2" charset="-122"/>
              </a:rPr>
              <a:t>Another case in which you can get disabled is throwing an exception, which may disable your bot, even if you catch the exception.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Bullet physics</a:t>
            </a:r>
            <a:endParaRPr lang="en-US" altLang="zh-CN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Bullet power: 3.0~0.1</a:t>
            </a:r>
          </a:p>
          <a:p>
            <a:r>
              <a:rPr lang="en-US" altLang="zh-CN" smtClean="0">
                <a:ea typeface="宋体" pitchFamily="2" charset="-122"/>
              </a:rPr>
              <a:t>Bullet speed:11.0 ~19.7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velocity = 20 - (3 * power).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bullet velocity is not affected by robot velocity</a:t>
            </a:r>
          </a:p>
          <a:p>
            <a:r>
              <a:rPr lang="en-US" altLang="zh-CN" smtClean="0">
                <a:ea typeface="宋体" pitchFamily="2" charset="-122"/>
              </a:rPr>
              <a:t>Heat &amp; cools down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heat: 1 + (firepower / 5)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cools down: 0.1 per turn(default)</a:t>
            </a:r>
          </a:p>
          <a:p>
            <a:pPr lvl="2"/>
            <a:r>
              <a:rPr lang="en-US" altLang="zh-CN" smtClean="0">
                <a:ea typeface="宋体" pitchFamily="2" charset="-122"/>
              </a:rPr>
              <a:t>you can fire a 3.0 power bullet every 16 ticks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Radar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pitchFamily="2" charset="-122"/>
            </a:endParaRPr>
          </a:p>
        </p:txBody>
      </p:sp>
      <p:pic>
        <p:nvPicPr>
          <p:cNvPr id="25603" name="Picture 2" descr="http://robowiki.net/w/images/a/ac/Rad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638"/>
            <a:ext cx="6248400" cy="683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Radar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  <a:hlinkClick r:id="rId2"/>
              </a:rPr>
              <a:t>http://robowiki.net/wiki/Radar</a:t>
            </a:r>
            <a:endParaRPr lang="en-US" altLang="zh-CN" sz="280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Radar is mounted on gun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setAdjustRadarForGunTurn(</a:t>
            </a:r>
            <a:r>
              <a:rPr lang="en-US" altLang="zh-CN" b="1" smtClean="0">
                <a:ea typeface="宋体" pitchFamily="2" charset="-122"/>
              </a:rPr>
              <a:t>true);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setAdjustRadarForRobotTurn(</a:t>
            </a:r>
            <a:r>
              <a:rPr lang="en-US" altLang="zh-CN" b="1" smtClean="0">
                <a:ea typeface="宋体" pitchFamily="2" charset="-122"/>
              </a:rPr>
              <a:t>true);</a:t>
            </a: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radar scans robots up to 1200 units away.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closest bot is detected first, while the furthest bot is detected last.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By default, the onScannedRobot() method is the last one to be triggered each tick.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Events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2600" smtClean="0">
                <a:latin typeface="华文新魏" pitchFamily="2" charset="-122"/>
                <a:ea typeface="华文新魏" pitchFamily="2" charset="-122"/>
              </a:rPr>
              <a:t>ScannedRobotEvent－When the radar scanned another robot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zh-CN" altLang="en-US" sz="260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2600" smtClean="0">
                <a:latin typeface="华文新魏" pitchFamily="2" charset="-122"/>
                <a:ea typeface="华文新魏" pitchFamily="2" charset="-122"/>
              </a:rPr>
              <a:t>HitByBulletEvent － When your robot is hitted by bullet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zh-CN" altLang="en-US" sz="260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2600" smtClean="0">
                <a:latin typeface="华文新魏" pitchFamily="2" charset="-122"/>
                <a:ea typeface="华文新魏" pitchFamily="2" charset="-122"/>
              </a:rPr>
              <a:t>HitRobotEvent －When your robot hit another robot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zh-CN" altLang="en-US" sz="260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2600" smtClean="0">
                <a:latin typeface="华文新魏" pitchFamily="2" charset="-122"/>
                <a:ea typeface="华文新魏" pitchFamily="2" charset="-122"/>
              </a:rPr>
              <a:t>HitWallEvent －when your robot hit the wall</a:t>
            </a:r>
            <a:endParaRPr lang="zh-CN" altLang="en-US" sz="2600" smtClean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Robot, </a:t>
            </a:r>
            <a:r>
              <a:rPr lang="en-US" dirty="0" err="1" smtClean="0"/>
              <a:t>AdvancedRobot</a:t>
            </a:r>
            <a:r>
              <a:rPr lang="en-US" dirty="0" smtClean="0"/>
              <a:t> &amp; </a:t>
            </a:r>
            <a:r>
              <a:rPr lang="en-US" dirty="0" err="1" smtClean="0"/>
              <a:t>TeamRobot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AdvancedRobot is a more advanced type of robot than Robot that allows non-blocking calls, custom events, and writes to the filesystem. </a:t>
            </a:r>
          </a:p>
          <a:p>
            <a:r>
              <a:rPr lang="en-US" altLang="zh-CN" smtClean="0">
                <a:ea typeface="宋体" pitchFamily="2" charset="-122"/>
              </a:rPr>
              <a:t>TeamRobot gives robot the tools to distinguish friend from enemy, as well as communicate with their teammates.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Advices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Friendly Fire!</a:t>
            </a:r>
          </a:p>
          <a:p>
            <a:r>
              <a:rPr lang="en-US" altLang="zh-CN" smtClean="0">
                <a:ea typeface="宋体" pitchFamily="2" charset="-122"/>
              </a:rPr>
              <a:t>Please Use AdvancedRobot</a:t>
            </a:r>
          </a:p>
          <a:p>
            <a:r>
              <a:rPr lang="en-US" altLang="zh-CN" smtClean="0">
                <a:ea typeface="宋体" pitchFamily="2" charset="-122"/>
              </a:rPr>
              <a:t>Artificial Intelligence</a:t>
            </a:r>
          </a:p>
          <a:p>
            <a:r>
              <a:rPr lang="en-US" altLang="zh-CN" smtClean="0">
                <a:ea typeface="宋体" pitchFamily="2" charset="-122"/>
              </a:rPr>
              <a:t>Be a Team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Further reading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  <a:hlinkClick r:id="rId2"/>
              </a:rPr>
              <a:t>http://en.wikipedia.org/wiki/Robocode</a:t>
            </a:r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Installation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  <a:hlinkClick r:id="rId2"/>
              </a:rPr>
              <a:t>http://robocode.sourceforge.net/</a:t>
            </a:r>
            <a:endParaRPr lang="en-US" altLang="zh-CN" smtClean="0">
              <a:ea typeface="宋体" pitchFamily="2" charset="-122"/>
            </a:endParaRPr>
          </a:p>
          <a:p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altLang="zh-CN" smtClean="0"/>
              <a:t>Hope you enjoy Robocode!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6513"/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First robot!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simple robot can be written in just a few minutes - but perfecting a robot can take months or more</a:t>
            </a:r>
          </a:p>
          <a:p>
            <a:r>
              <a:rPr lang="en-US" altLang="zh-CN" smtClean="0">
                <a:ea typeface="宋体" pitchFamily="2" charset="-122"/>
              </a:rPr>
              <a:t>You have two weeks!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Work in Eclipse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First add jars from “C:\robocode\libs\”</a:t>
            </a:r>
          </a:p>
          <a:p>
            <a:pPr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Add VM arguments: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-Xmx512M -Dsun.io.useCanonCaches=false -Ddebug=true</a:t>
            </a:r>
          </a:p>
          <a:p>
            <a:pPr lvl="2">
              <a:lnSpc>
                <a:spcPct val="90000"/>
              </a:lnSpc>
            </a:pPr>
            <a:r>
              <a:rPr lang="en-US" altLang="zh-CN" sz="2200" smtClean="0">
                <a:ea typeface="宋体" pitchFamily="2" charset="-122"/>
              </a:rPr>
              <a:t>-Xmx512M: tells the Java VM that Robocode can use up to maximum 512 MB RAM</a:t>
            </a:r>
          </a:p>
          <a:p>
            <a:pPr lvl="2">
              <a:lnSpc>
                <a:spcPct val="90000"/>
              </a:lnSpc>
            </a:pPr>
            <a:r>
              <a:rPr lang="en-US" altLang="zh-CN" sz="2200" smtClean="0">
                <a:ea typeface="宋体" pitchFamily="2" charset="-122"/>
              </a:rPr>
              <a:t>-Dsun.io.useCanonCaches=false: to prevent SecurityExceptions to occur when robots try to access a file</a:t>
            </a:r>
          </a:p>
          <a:p>
            <a:pPr lvl="2">
              <a:lnSpc>
                <a:spcPct val="90000"/>
              </a:lnSpc>
            </a:pPr>
            <a:r>
              <a:rPr lang="en-US" altLang="zh-CN" sz="2200" smtClean="0">
                <a:ea typeface="宋体" pitchFamily="2" charset="-122"/>
              </a:rPr>
              <a:t>-Ddebug=true: tells Robocode that it should not give you skipped turns just because you paused robot in debugger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Work in Eclipse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Add a robot project from another IDE into </a:t>
            </a:r>
            <a:r>
              <a:rPr lang="en-US" dirty="0" err="1" smtClean="0"/>
              <a:t>Robocode</a:t>
            </a: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Select Preferences from the Options menu, select the Development Options tab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Useful shortcut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Ctrl+space</a:t>
            </a:r>
            <a:r>
              <a:rPr lang="en-US" dirty="0" smtClean="0"/>
              <a:t> : invoke the content assistant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Ctrl+shift+G</a:t>
            </a:r>
            <a:r>
              <a:rPr lang="en-US" dirty="0" smtClean="0"/>
              <a:t> : find references in workspace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Ctrl+shift+T</a:t>
            </a:r>
            <a:r>
              <a:rPr lang="en-US" dirty="0" smtClean="0"/>
              <a:t> : open type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Ctrl+T</a:t>
            </a:r>
            <a:r>
              <a:rPr lang="en-US" dirty="0" smtClean="0"/>
              <a:t> : Open hierarchy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Drop to frame : re-enter the currently stack frame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Skip All Breakpoint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Frames and ticks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tick = turn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gun turns at 20 degrees per tick.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radar turns 45 degrees per tick.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You can control the frame rate. If too fast, you will miss some frames of animation. This won't affect the robots' behavior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During one turn, you may perform one action as a Robot, or multiple (independent) actions as an </a:t>
            </a:r>
            <a:r>
              <a:rPr lang="en-US" dirty="0" err="1" smtClean="0"/>
              <a:t>AdvancedRobot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Rules.java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  <a:hlinkClick r:id="rId2"/>
              </a:rPr>
              <a:t>http://robocode.sourceforge.net/docs/robocode/robocode/Rules.html</a:t>
            </a:r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Basic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Body</a:t>
            </a:r>
          </a:p>
          <a:p>
            <a:r>
              <a:rPr lang="en-US" altLang="zh-CN" smtClean="0">
                <a:ea typeface="宋体" pitchFamily="2" charset="-122"/>
              </a:rPr>
              <a:t>Gun</a:t>
            </a:r>
          </a:p>
          <a:p>
            <a:r>
              <a:rPr lang="en-US" altLang="zh-CN" smtClean="0">
                <a:ea typeface="宋体" pitchFamily="2" charset="-122"/>
              </a:rPr>
              <a:t>Radar</a:t>
            </a:r>
          </a:p>
        </p:txBody>
      </p:sp>
      <p:pic>
        <p:nvPicPr>
          <p:cNvPr id="44036" name="Picture 4" descr="t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238601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Coords</a:t>
            </a:r>
            <a:r>
              <a:rPr lang="en-US" dirty="0" smtClean="0"/>
              <a:t>. are (</a:t>
            </a:r>
            <a:r>
              <a:rPr lang="en-US" dirty="0" err="1" smtClean="0"/>
              <a:t>x,y</a:t>
            </a:r>
            <a:r>
              <a:rPr lang="en-US" dirty="0" smtClean="0"/>
              <a:t>), with bottom left as (0,0)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robocode.Robot.getX</a:t>
            </a:r>
            <a:r>
              <a:rPr lang="en-US" dirty="0" smtClean="0"/>
              <a:t>()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robocode.Robot.getY</a:t>
            </a:r>
            <a:r>
              <a:rPr lang="en-US" dirty="0" smtClean="0"/>
              <a:t>()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Heading: degrees, straight up = 0, pos. clockwise (0 &lt;= heading &lt;= 360)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Note that the heading in </a:t>
            </a:r>
            <a:r>
              <a:rPr lang="en-US" dirty="0" err="1" smtClean="0"/>
              <a:t>Robocode</a:t>
            </a:r>
            <a:r>
              <a:rPr lang="en-US" dirty="0" smtClean="0"/>
              <a:t> is like a compass, where 0 means North, PI / 2 means East, PI means South, and 3 * PI / 2 means West.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Bearing: relative angle from your heading, pos. clockwise (-180 &lt;= bearing &lt;= 180)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Hitting a wall or another </a:t>
            </a:r>
            <a:r>
              <a:rPr lang="en-US" dirty="0" err="1" smtClean="0"/>
              <a:t>bot</a:t>
            </a:r>
            <a:r>
              <a:rPr lang="en-US" dirty="0" smtClean="0"/>
              <a:t> ends turn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923925"/>
            <a:ext cx="59245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Quad Arrow 4"/>
          <p:cNvSpPr/>
          <p:nvPr/>
        </p:nvSpPr>
        <p:spPr>
          <a:xfrm>
            <a:off x="7010400" y="0"/>
            <a:ext cx="2133600" cy="2057400"/>
          </a:xfrm>
          <a:prstGeom prst="quadArrow">
            <a:avLst>
              <a:gd name="adj1" fmla="val 11393"/>
              <a:gd name="adj2" fmla="val 13376"/>
              <a:gd name="adj3" fmla="val 10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CN">
                <a:solidFill>
                  <a:srgbClr val="FFFFFF"/>
                </a:solidFill>
                <a:ea typeface="宋体" pitchFamily="2" charset="-122"/>
              </a:rPr>
              <a:t>             0</a:t>
            </a:r>
          </a:p>
          <a:p>
            <a:endParaRPr lang="en-US" altLang="zh-CN">
              <a:solidFill>
                <a:srgbClr val="FFFFFF"/>
              </a:solidFill>
              <a:ea typeface="宋体" pitchFamily="2" charset="-122"/>
            </a:endParaRPr>
          </a:p>
          <a:p>
            <a:endParaRPr lang="en-US" altLang="zh-CN">
              <a:solidFill>
                <a:srgbClr val="FFFFFF"/>
              </a:solidFill>
              <a:ea typeface="宋体" pitchFamily="2" charset="-122"/>
            </a:endParaRPr>
          </a:p>
          <a:p>
            <a:r>
              <a:rPr lang="en-US" altLang="zh-CN">
                <a:solidFill>
                  <a:srgbClr val="FFFFFF"/>
                </a:solidFill>
                <a:ea typeface="宋体" pitchFamily="2" charset="-122"/>
              </a:rPr>
              <a:t>1.5*Pi       0.5*Pi           </a:t>
            </a:r>
          </a:p>
          <a:p>
            <a:endParaRPr lang="en-US" altLang="zh-CN">
              <a:solidFill>
                <a:srgbClr val="FFFFFF"/>
              </a:solidFill>
              <a:ea typeface="宋体" pitchFamily="2" charset="-122"/>
            </a:endParaRPr>
          </a:p>
          <a:p>
            <a:endParaRPr lang="en-US" altLang="zh-CN">
              <a:solidFill>
                <a:srgbClr val="FFFFFF"/>
              </a:solidFill>
              <a:ea typeface="宋体" pitchFamily="2" charset="-122"/>
            </a:endParaRPr>
          </a:p>
          <a:p>
            <a:r>
              <a:rPr lang="en-US" altLang="zh-CN">
                <a:solidFill>
                  <a:srgbClr val="FFFFFF"/>
                </a:solidFill>
                <a:ea typeface="宋体" pitchFamily="2" charset="-122"/>
              </a:rPr>
              <a:t>             Pi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1849</TotalTime>
  <Words>498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宋体</vt:lpstr>
      <vt:lpstr>Franklin Gothic Book</vt:lpstr>
      <vt:lpstr>Wingdings 2</vt:lpstr>
      <vt:lpstr>Calibri</vt:lpstr>
      <vt:lpstr>Times New Roman</vt:lpstr>
      <vt:lpstr>华文新魏</vt:lpstr>
      <vt:lpstr>Wingdings</vt:lpstr>
      <vt:lpstr>Technic</vt:lpstr>
      <vt:lpstr>Robocode</vt:lpstr>
      <vt:lpstr>Installation</vt:lpstr>
      <vt:lpstr>First robot!</vt:lpstr>
      <vt:lpstr>Work in Eclipse</vt:lpstr>
      <vt:lpstr>Work in Eclipse 2</vt:lpstr>
      <vt:lpstr>Frames and ticks</vt:lpstr>
      <vt:lpstr>Rules.java</vt:lpstr>
      <vt:lpstr>Basic</vt:lpstr>
      <vt:lpstr>Basic</vt:lpstr>
      <vt:lpstr>Move</vt:lpstr>
      <vt:lpstr>Energy</vt:lpstr>
      <vt:lpstr>Energy (Disabled)</vt:lpstr>
      <vt:lpstr>Bullet physics</vt:lpstr>
      <vt:lpstr>Radar</vt:lpstr>
      <vt:lpstr>Radar</vt:lpstr>
      <vt:lpstr>Events</vt:lpstr>
      <vt:lpstr>Robot, AdvancedRobot &amp; TeamRobot</vt:lpstr>
      <vt:lpstr>Advices</vt:lpstr>
      <vt:lpstr>Further reading</vt:lpstr>
      <vt:lpstr>Hope you enjoy Robocode!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</dc:creator>
  <cp:lastModifiedBy>hector</cp:lastModifiedBy>
  <cp:revision>165</cp:revision>
  <dcterms:created xsi:type="dcterms:W3CDTF">2006-08-16T00:00:00Z</dcterms:created>
  <dcterms:modified xsi:type="dcterms:W3CDTF">2012-01-24T22:00:51Z</dcterms:modified>
</cp:coreProperties>
</file>