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62" r:id="rId4"/>
    <p:sldId id="260" r:id="rId5"/>
    <p:sldId id="272" r:id="rId6"/>
    <p:sldId id="261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  <p:sldId id="257" r:id="rId16"/>
    <p:sldId id="258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9C8AB7-82A0-4DBE-B08A-1CE06AA40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0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8A81E-0D82-4E80-B71E-5206784C28AC}" type="slidenum">
              <a:rPr lang="en-US"/>
              <a:pPr/>
              <a:t>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49A7E-CAD1-40A0-8A37-B0E7FF0470F2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15212-383B-4467-BEBC-5867C8C70449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44810-95CF-4ECE-9E02-0282A40186F2}" type="slidenum">
              <a:rPr lang="en-US"/>
              <a:pPr/>
              <a:t>14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3EEBE-E6A7-4E1C-9D2D-FFF78AD9C9C8}" type="slidenum">
              <a:rPr lang="en-US"/>
              <a:pPr/>
              <a:t>15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F9787-2DFC-47EE-8964-1B332C0336C7}" type="slidenum">
              <a:rPr lang="en-US"/>
              <a:pPr/>
              <a:t>16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DBE03-6515-454C-969E-5F12EA4C8139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952A4-BECF-4A90-BDF0-C0D0B0B58769}" type="slidenum">
              <a:rPr lang="en-US"/>
              <a:pPr/>
              <a:t>3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A4A73-C2EB-4FDB-BFC7-997102EE1DC6}" type="slidenum">
              <a:rPr lang="en-US"/>
              <a:pPr/>
              <a:t>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561E1-BFB1-44D1-9183-5FED5D54F11E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4A36C-4B7C-4C30-B2C1-C90053238C46}" type="slidenum">
              <a:rPr lang="en-US"/>
              <a:pPr/>
              <a:t>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0A93A-40AE-4C53-8C53-0008E8D90E6A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7F9F0-F27C-40DF-80A3-BA0B505B27CD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18BFC-2721-45CF-A2FB-2B4BD638F9DE}" type="slidenum">
              <a:rPr lang="en-US"/>
              <a:pPr/>
              <a:t>10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7C592-BE1D-435D-BFF7-CBED84E88F3A}" type="slidenum">
              <a:rPr lang="en-US"/>
              <a:pPr/>
              <a:t>11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A8A3E-F876-4B4A-8852-1BE4A095A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DAA2D-4457-440F-8E43-872143B00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8A0AA-1A2E-4441-AD28-F53CCD62C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EF196-5728-4052-BB98-5B161D44D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AAA3-39F3-43F1-BAFC-5E8EF1B2D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8507-D7A0-49D5-AFED-9C02054AC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E359-4C47-4800-AFA7-0D0446D7BC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8C73E-7D5D-43FA-A94B-305EED61B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BF357-C3D7-443E-B129-F487D1788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44FD3-30FD-4067-BAB3-62A9DA2B6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F1C27-3B00-4A12-97B9-00232DB7E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AF2B13E-48D6-4106-9A4F-3DB4870B01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vB7WiL5lT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17Fm29Oy1x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BVgca_ggH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hyperlink" Target="http://www.youtube.com/watch?v=I6zBTOwuSh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mCufArSg-SQ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rezFjGF-K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5sqT6TulFk4" TargetMode="External"/><Relationship Id="rId3" Type="http://schemas.openxmlformats.org/officeDocument/2006/relationships/hyperlink" Target="http://www.elderscrolls.com/games/goty_overview.htm" TargetMode="External"/><Relationship Id="rId7" Type="http://schemas.openxmlformats.org/officeDocument/2006/relationships/hyperlink" Target="http://www.youtube.com/watch?v=P3ClqpitpzM&amp;feature=relat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lf-life2.com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youtube.com/watch?v=mbieiKsQAIE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lecture on game development for mobile devices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cellphones </a:t>
            </a:r>
          </a:p>
          <a:p>
            <a:pPr lvl="1"/>
            <a:endParaRPr lang="en-US" dirty="0"/>
          </a:p>
          <a:p>
            <a:r>
              <a:rPr lang="en-US" dirty="0" smtClean="0"/>
              <a:t>Online conversation with a Lehigh alumni who is a mobile games developer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But only if the class is interested</a:t>
            </a:r>
          </a:p>
          <a:p>
            <a:pPr lvl="1"/>
            <a:r>
              <a:rPr lang="en-US" dirty="0" smtClean="0"/>
              <a:t>Homework for next class: </a:t>
            </a:r>
          </a:p>
          <a:p>
            <a:pPr lvl="2"/>
            <a:r>
              <a:rPr lang="en-US" dirty="0" smtClean="0"/>
              <a:t>Email to the instructor two well-thought questions to ask</a:t>
            </a:r>
          </a:p>
          <a:p>
            <a:pPr lvl="2"/>
            <a:r>
              <a:rPr lang="en-US" dirty="0" smtClean="0"/>
              <a:t>For each question explain briefly why it is an  </a:t>
            </a:r>
            <a:r>
              <a:rPr lang="en-US" smtClean="0"/>
              <a:t>interesting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Game Design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Game designer focuses 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Game play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Internal structures (e.g., rules)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Expected player experience: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How games evoke emotional-intellectual responses from players</a:t>
            </a:r>
          </a:p>
          <a:p>
            <a:pPr>
              <a:lnSpc>
                <a:spcPct val="90000"/>
              </a:lnSpc>
            </a:pPr>
            <a:r>
              <a:rPr lang="en-US" dirty="0"/>
              <a:t>Game design is not game development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Although at points difference is unclear</a:t>
            </a:r>
          </a:p>
          <a:p>
            <a:pPr>
              <a:lnSpc>
                <a:spcPct val="90000"/>
              </a:lnSpc>
            </a:pPr>
            <a:r>
              <a:rPr lang="en-US" dirty="0"/>
              <a:t>Lessons we learned </a:t>
            </a:r>
            <a:r>
              <a:rPr lang="en-US" dirty="0" smtClean="0"/>
              <a:t>from </a:t>
            </a:r>
            <a:r>
              <a:rPr lang="en-US" dirty="0"/>
              <a:t>game design can be applied to interactive systems more broadly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Example: Intelligent Tutoring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Game?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definitions:</a:t>
            </a:r>
          </a:p>
          <a:p>
            <a:pPr lvl="1"/>
            <a:r>
              <a:rPr lang="en-US"/>
              <a:t>Games are everything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Games are an interactive storytelling medium</a:t>
            </a:r>
          </a:p>
          <a:p>
            <a:endParaRPr lang="en-US"/>
          </a:p>
          <a:p>
            <a:r>
              <a:rPr lang="en-US"/>
              <a:t>Here we try to give multiple points of understanding</a:t>
            </a:r>
          </a:p>
          <a:p>
            <a:pPr lvl="1"/>
            <a:r>
              <a:rPr lang="en-US"/>
              <a:t>A different example: Design of a kettle</a:t>
            </a:r>
          </a:p>
          <a:p>
            <a:pPr lvl="2"/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60525" y="2554288"/>
            <a:ext cx="462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War games, economy games, …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800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2057400" y="5116513"/>
            <a:ext cx="4440238" cy="1589087"/>
            <a:chOff x="1296" y="3223"/>
            <a:chExt cx="2797" cy="1001"/>
          </a:xfrm>
        </p:grpSpPr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1296" y="3223"/>
              <a:ext cx="135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2">
                <a:buFontTx/>
                <a:buChar char="•"/>
              </a:pPr>
              <a:r>
                <a:rPr lang="en-US" sz="2400"/>
                <a:t>Size</a:t>
              </a:r>
            </a:p>
            <a:p>
              <a:pPr lvl="2">
                <a:buFontTx/>
                <a:buChar char="•"/>
              </a:pPr>
              <a:r>
                <a:rPr lang="en-US" sz="2400"/>
                <a:t>Weight</a:t>
              </a:r>
            </a:p>
            <a:p>
              <a:pPr lvl="2">
                <a:buFontTx/>
                <a:buChar char="•"/>
              </a:pPr>
              <a:r>
                <a:rPr lang="en-US" sz="2400"/>
                <a:t>Shape</a:t>
              </a:r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2170" y="3246"/>
              <a:ext cx="1923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2">
                <a:buFontTx/>
                <a:buChar char="•"/>
              </a:pPr>
              <a:r>
                <a:rPr lang="en-US" sz="2400"/>
                <a:t>Cost</a:t>
              </a:r>
            </a:p>
            <a:p>
              <a:pPr lvl="2">
                <a:buFontTx/>
                <a:buChar char="•"/>
              </a:pPr>
              <a:r>
                <a:rPr lang="en-US" sz="2400"/>
                <a:t>Material</a:t>
              </a:r>
            </a:p>
            <a:p>
              <a:pPr lvl="2">
                <a:buFontTx/>
                <a:buChar char="•"/>
              </a:pPr>
              <a:r>
                <a:rPr lang="en-US" sz="2400"/>
                <a:t>Color</a:t>
              </a:r>
            </a:p>
            <a:p>
              <a:pPr lvl="2">
                <a:buFontTx/>
                <a:buChar char="•"/>
              </a:pPr>
              <a:r>
                <a:rPr lang="en-US" sz="2400"/>
                <a:t>Intended use!</a:t>
              </a:r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>
              <a:off x="2688" y="3264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Game Design Schemas and Fundamentals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Schema: a way of framing and designing knowledge</a:t>
            </a:r>
          </a:p>
          <a:p>
            <a:pPr>
              <a:lnSpc>
                <a:spcPct val="90000"/>
              </a:lnSpc>
            </a:pPr>
            <a:r>
              <a:rPr lang="en-US" dirty="0"/>
              <a:t>Primary schemas for game design: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Rules: logic of the game (Chess)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Play: experience with the game (</a:t>
            </a:r>
            <a:r>
              <a:rPr lang="en-US" dirty="0">
                <a:hlinkClick r:id="rId3"/>
              </a:rPr>
              <a:t>F.E.A.R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Culture: context of the game (</a:t>
            </a:r>
            <a:r>
              <a:rPr lang="en-US" dirty="0">
                <a:hlinkClick r:id="rId4"/>
              </a:rPr>
              <a:t>Monopoly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Factors of game design fundamentals include: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Interactivity (of the game, but also social interaction)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Player choice, action and outcome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Even in a highly-scripted game like Half-life players have choices, which?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Rule-making and rule-breaking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Design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Designing by experiencing things made</a:t>
            </a:r>
          </a:p>
          <a:p>
            <a:pPr>
              <a:lnSpc>
                <a:spcPct val="90000"/>
              </a:lnSpc>
            </a:pPr>
            <a:r>
              <a:rPr lang="en-US" dirty="0"/>
              <a:t>Iterative design is a play based design process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Playtesting</a:t>
            </a:r>
            <a:r>
              <a:rPr lang="en-US" dirty="0"/>
              <a:t> and prototyping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Prototype defines fundamental rules and core mechanics of game</a:t>
            </a:r>
          </a:p>
          <a:p>
            <a:pPr>
              <a:lnSpc>
                <a:spcPct val="90000"/>
              </a:lnSpc>
            </a:pPr>
            <a:r>
              <a:rPr lang="en-US" dirty="0"/>
              <a:t>Why is iterative design so important</a:t>
            </a:r>
            <a:r>
              <a:rPr lang="en-US" dirty="0" smtClean="0"/>
              <a:t>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prototype-test common in non electronic </a:t>
            </a:r>
            <a:r>
              <a:rPr lang="en-US" dirty="0" smtClean="0"/>
              <a:t>games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/>
              <a:t>so in digital </a:t>
            </a:r>
            <a:r>
              <a:rPr lang="en-US" dirty="0" smtClean="0"/>
              <a:t>games </a:t>
            </a:r>
            <a:r>
              <a:rPr lang="en-US" dirty="0" smtClean="0">
                <a:sym typeface="Wingdings" panose="05000000000000000000" pitchFamily="2" charset="2"/>
              </a:rPr>
              <a:t> results in many problems</a:t>
            </a:r>
            <a:endParaRPr lang="en-US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4038600"/>
            <a:ext cx="83663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buFontTx/>
              <a:buChar char="-"/>
            </a:pPr>
            <a:r>
              <a:rPr lang="en-US" sz="2400" dirty="0" smtClean="0"/>
              <a:t>Because </a:t>
            </a:r>
            <a:r>
              <a:rPr lang="en-US" sz="2400" dirty="0"/>
              <a:t>it is not possible to fully anticipate play apriori 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Think the </a:t>
            </a:r>
            <a:r>
              <a:rPr lang="en-US" sz="2400" dirty="0" smtClean="0">
                <a:hlinkClick r:id="rId3"/>
              </a:rPr>
              <a:t>Trespasser </a:t>
            </a:r>
            <a:r>
              <a:rPr lang="en-US" sz="2400" dirty="0" smtClean="0"/>
              <a:t>example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/>
              <a:t>Doesn’t have to be fully automatic</a:t>
            </a:r>
          </a:p>
          <a:p>
            <a:r>
              <a:rPr lang="en-US"/>
              <a:t>Doesn’t have to include final graphics/arts</a:t>
            </a:r>
          </a:p>
          <a:p>
            <a:r>
              <a:rPr lang="en-US"/>
              <a:t>But it is more than an slideshow!</a:t>
            </a:r>
          </a:p>
          <a:p>
            <a:pPr lvl="1"/>
            <a:r>
              <a:rPr lang="en-US"/>
              <a:t>This is why we are not going to design a game “on paper”</a:t>
            </a:r>
          </a:p>
          <a:p>
            <a:r>
              <a:rPr lang="en-US" u="sng"/>
              <a:t>Typically</a:t>
            </a:r>
            <a:r>
              <a:rPr lang="en-US"/>
              <a:t>, commercial games are pre-defined by a large spec-document…</a:t>
            </a:r>
          </a:p>
          <a:p>
            <a:pPr lvl="1"/>
            <a:r>
              <a:rPr lang="en-US"/>
              <a:t>… which becomes obsolete when game is developed</a:t>
            </a:r>
          </a:p>
          <a:p>
            <a:pPr lvl="1"/>
            <a:r>
              <a:rPr lang="en-US"/>
              <a:t>Play of a game always surprise its creators</a:t>
            </a:r>
          </a:p>
          <a:p>
            <a:pPr lvl="1"/>
            <a:r>
              <a:rPr lang="en-US"/>
              <a:t>Let your self be surprised and be flexible!</a:t>
            </a:r>
          </a:p>
        </p:txBody>
      </p: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1447800" y="3733800"/>
            <a:ext cx="7010400" cy="2971800"/>
            <a:chOff x="912" y="2352"/>
            <a:chExt cx="4416" cy="1872"/>
          </a:xfrm>
        </p:grpSpPr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912" y="2352"/>
              <a:ext cx="48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>
              <a:off x="1392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1958" y="3481"/>
              <a:ext cx="337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sz="2400" dirty="0" smtClean="0"/>
                <a:t>here </a:t>
              </a:r>
              <a:r>
                <a:rPr lang="en-US" sz="2400" dirty="0"/>
                <a:t>are companies well-known for testing and re-testing</a:t>
              </a:r>
            </a:p>
          </p:txBody>
        </p:sp>
        <p:pic>
          <p:nvPicPr>
            <p:cNvPr id="3994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4" y="3792"/>
              <a:ext cx="86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Lord of the Rings Board Game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predates the movies</a:t>
            </a:r>
          </a:p>
          <a:p>
            <a:r>
              <a:rPr lang="en-US" dirty="0" smtClean="0"/>
              <a:t>Author</a:t>
            </a:r>
            <a:r>
              <a:rPr lang="en-US" dirty="0"/>
              <a:t>: Reiner </a:t>
            </a:r>
            <a:r>
              <a:rPr lang="en-US" dirty="0" err="1"/>
              <a:t>Knizia</a:t>
            </a:r>
            <a:endParaRPr lang="en-US" dirty="0"/>
          </a:p>
          <a:p>
            <a:r>
              <a:rPr lang="en-US" dirty="0"/>
              <a:t>Team play: 4-5 players</a:t>
            </a:r>
          </a:p>
          <a:p>
            <a:r>
              <a:rPr lang="en-US" dirty="0"/>
              <a:t>Main board and four scenario boards</a:t>
            </a:r>
          </a:p>
          <a:p>
            <a:r>
              <a:rPr lang="en-US" dirty="0" smtClean="0"/>
              <a:t>Player: who </a:t>
            </a:r>
            <a:r>
              <a:rPr lang="en-US" dirty="0"/>
              <a:t>am I? what I try to </a:t>
            </a:r>
            <a:r>
              <a:rPr lang="en-US" dirty="0" smtClean="0"/>
              <a:t>achieve? </a:t>
            </a:r>
            <a:r>
              <a:rPr lang="en-US" dirty="0"/>
              <a:t>main choices? how to win?</a:t>
            </a:r>
          </a:p>
          <a:p>
            <a:r>
              <a:rPr lang="en-US" dirty="0"/>
              <a:t>sets of action and resource cards.</a:t>
            </a:r>
          </a:p>
          <a:p>
            <a:r>
              <a:rPr lang="en-US" dirty="0"/>
              <a:t>The outcome of action determines how close you move to the shadow and </a:t>
            </a:r>
            <a:r>
              <a:rPr lang="en-US" dirty="0" err="1"/>
              <a:t>Sauron</a:t>
            </a:r>
            <a:r>
              <a:rPr lang="en-US" dirty="0"/>
              <a:t> on the Main board.</a:t>
            </a:r>
          </a:p>
          <a:p>
            <a:r>
              <a:rPr lang="en-US" dirty="0"/>
              <a:t> You must keep the </a:t>
            </a:r>
            <a:r>
              <a:rPr lang="en-US" dirty="0" smtClean="0"/>
              <a:t>ring bearer </a:t>
            </a:r>
            <a:r>
              <a:rPr lang="en-US" dirty="0"/>
              <a:t>from being captured by </a:t>
            </a:r>
            <a:r>
              <a:rPr lang="en-US" dirty="0" err="1"/>
              <a:t>Sauron</a:t>
            </a:r>
            <a:endParaRPr lang="en-US" dirty="0"/>
          </a:p>
          <a:p>
            <a:r>
              <a:rPr lang="en-US" dirty="0"/>
              <a:t>Role-playing game (RPG)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752600"/>
            <a:ext cx="2124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lordring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Lord of the Rings Board Game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17907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1828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209800" y="1447800"/>
            <a:ext cx="6934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Designer studied storyline in  detail</a:t>
            </a:r>
          </a:p>
          <a:p>
            <a:pPr>
              <a:buFontTx/>
              <a:buChar char="•"/>
            </a:pPr>
            <a:r>
              <a:rPr lang="en-US" sz="2400" dirty="0"/>
              <a:t>Neat idea: not forcing collaborative play but stimulating it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Examples in </a:t>
            </a:r>
            <a:r>
              <a:rPr lang="en-US" sz="2400" dirty="0" smtClean="0"/>
              <a:t>other games</a:t>
            </a:r>
            <a:r>
              <a:rPr lang="en-US" sz="2400" dirty="0"/>
              <a:t>?</a:t>
            </a:r>
          </a:p>
          <a:p>
            <a:pPr>
              <a:buFontTx/>
              <a:buChar char="•"/>
            </a:pPr>
            <a:r>
              <a:rPr lang="en-US" sz="2400" dirty="0"/>
              <a:t>Game must be </a:t>
            </a:r>
            <a:r>
              <a:rPr lang="en-US" sz="2400" dirty="0" err="1"/>
              <a:t>replayable</a:t>
            </a:r>
            <a:r>
              <a:rPr lang="en-US" sz="2400" dirty="0"/>
              <a:t> multiple times</a:t>
            </a:r>
          </a:p>
          <a:p>
            <a:pPr>
              <a:buFontTx/>
              <a:buChar char="•"/>
            </a:pPr>
            <a:r>
              <a:rPr lang="en-US" sz="2400" dirty="0"/>
              <a:t>Another idea: designer want to entice players to do side-quests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Examples in </a:t>
            </a:r>
            <a:r>
              <a:rPr lang="en-US" sz="2400" dirty="0" smtClean="0"/>
              <a:t>other games</a:t>
            </a:r>
            <a:r>
              <a:rPr lang="en-US" sz="2400" dirty="0"/>
              <a:t>?</a:t>
            </a:r>
          </a:p>
          <a:p>
            <a:pPr>
              <a:buFontTx/>
              <a:buChar char="•"/>
            </a:pPr>
            <a:r>
              <a:rPr lang="en-US" sz="2400" dirty="0"/>
              <a:t>Shields give bonus when completing scenarios and quests</a:t>
            </a:r>
          </a:p>
          <a:p>
            <a:pPr>
              <a:buFontTx/>
              <a:buChar char="•"/>
            </a:pPr>
            <a:r>
              <a:rPr lang="en-US" sz="2400" dirty="0"/>
              <a:t>Problem: they want Gandalf but that may create game imbalance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Solution:  Gandalf deck with cards that can be bought with shields</a:t>
            </a: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636963"/>
            <a:ext cx="12192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495800"/>
            <a:ext cx="13239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58" y="2209800"/>
            <a:ext cx="1090084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Design Process</a:t>
            </a:r>
            <a:endParaRPr lang="en-US"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6248400"/>
            <a:ext cx="6400800" cy="457200"/>
          </a:xfrm>
        </p:spPr>
        <p:txBody>
          <a:bodyPr/>
          <a:lstStyle/>
          <a:p>
            <a:r>
              <a:rPr lang="en-US" sz="1800"/>
              <a:t>Dr. H</a:t>
            </a:r>
            <a:r>
              <a:rPr lang="en-US" sz="1800">
                <a:cs typeface="Arial" charset="0"/>
              </a:rPr>
              <a:t>é</a:t>
            </a:r>
            <a:r>
              <a:rPr lang="en-US" sz="1800"/>
              <a:t>ctor Mu</a:t>
            </a:r>
            <a:r>
              <a:rPr lang="en-US" sz="1800">
                <a:cs typeface="Arial" charset="0"/>
              </a:rPr>
              <a:t>ñ</a:t>
            </a:r>
            <a:r>
              <a:rPr lang="en-US" sz="1800"/>
              <a:t>oz-Avila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28800" y="3810000"/>
            <a:ext cx="7315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Assigned readings:</a:t>
            </a:r>
          </a:p>
          <a:p>
            <a:pPr lvl="1"/>
            <a:r>
              <a:rPr lang="en-US" sz="2400"/>
              <a:t>Preface, Chapters 1 &amp; 2, Lord Rings</a:t>
            </a:r>
          </a:p>
          <a:p>
            <a:endParaRPr lang="en-US" sz="240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8600" y="5791200"/>
            <a:ext cx="815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200" b="1" dirty="0"/>
              <a:t>Disclaimer</a:t>
            </a:r>
            <a:r>
              <a:rPr lang="en-US" altLang="en-US" sz="1200" dirty="0"/>
              <a:t>: I use these notes as a guide rather than a comprehensive coverage of the topic. They are </a:t>
            </a:r>
            <a:r>
              <a:rPr lang="en-US" altLang="en-US" sz="1200" dirty="0" smtClean="0"/>
              <a:t>a </a:t>
            </a:r>
            <a:r>
              <a:rPr lang="en-US" altLang="en-US" sz="1200" dirty="0" smtClean="0"/>
              <a:t>substitute </a:t>
            </a:r>
            <a:r>
              <a:rPr lang="en-US" altLang="en-US" sz="1200" dirty="0"/>
              <a:t>neither for </a:t>
            </a:r>
            <a:r>
              <a:rPr lang="en-US" altLang="en-US" sz="1200" dirty="0" smtClean="0"/>
              <a:t>attending </a:t>
            </a:r>
            <a:r>
              <a:rPr lang="en-US" altLang="en-US" sz="1200" dirty="0"/>
              <a:t>the lectures </a:t>
            </a:r>
            <a:r>
              <a:rPr lang="en-US" altLang="en-US" sz="1200" dirty="0" smtClean="0"/>
              <a:t>nor for reading </a:t>
            </a:r>
            <a:r>
              <a:rPr lang="en-US" altLang="en-US" sz="1200" dirty="0"/>
              <a:t>the assigned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/>
              <a:t>Two Notes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52578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dirty="0"/>
              <a:t>In class we will cover part of the assigned chapters and some topics not in the book</a:t>
            </a:r>
          </a:p>
          <a:p>
            <a:pPr lvl="1" eaLnBrk="0" hangingPunct="0">
              <a:spcBef>
                <a:spcPct val="0"/>
              </a:spcBef>
            </a:pPr>
            <a:r>
              <a:rPr lang="en-US" dirty="0"/>
              <a:t>You are responsible for the assigned chapters + topics covered in class</a:t>
            </a:r>
          </a:p>
          <a:p>
            <a:pPr lvl="1" eaLnBrk="0" hangingPunct="0">
              <a:spcBef>
                <a:spcPct val="0"/>
              </a:spcBef>
              <a:buFontTx/>
              <a:buNone/>
            </a:pPr>
            <a:endParaRPr lang="en-US" dirty="0"/>
          </a:p>
          <a:p>
            <a:pPr eaLnBrk="0" hangingPunct="0">
              <a:spcBef>
                <a:spcPct val="0"/>
              </a:spcBef>
            </a:pPr>
            <a:r>
              <a:rPr lang="en-US" dirty="0"/>
              <a:t>The book take on game design can be controversial at times</a:t>
            </a:r>
          </a:p>
          <a:p>
            <a:pPr lvl="1" eaLnBrk="0" hangingPunct="0">
              <a:spcBef>
                <a:spcPct val="0"/>
              </a:spcBef>
            </a:pPr>
            <a:r>
              <a:rPr lang="en-US" dirty="0"/>
              <a:t>We will disagree with the book from time to time</a:t>
            </a:r>
          </a:p>
          <a:p>
            <a:pPr lvl="1" eaLnBrk="0" hangingPunct="0">
              <a:spcBef>
                <a:spcPct val="0"/>
              </a:spcBef>
            </a:pPr>
            <a:r>
              <a:rPr lang="en-US" dirty="0"/>
              <a:t>We </a:t>
            </a:r>
            <a:r>
              <a:rPr lang="en-US" dirty="0" smtClean="0"/>
              <a:t>can be </a:t>
            </a:r>
            <a:r>
              <a:rPr lang="en-US" dirty="0"/>
              <a:t>critical based on your own experience</a:t>
            </a:r>
          </a:p>
          <a:p>
            <a:pPr lvl="2" eaLnBrk="0" hangingPunct="0">
              <a:spcBef>
                <a:spcPct val="0"/>
              </a:spcBef>
            </a:pPr>
            <a:r>
              <a:rPr lang="en-US" dirty="0"/>
              <a:t>After all you are “gamers”</a:t>
            </a:r>
          </a:p>
          <a:p>
            <a:pPr lvl="1" eaLnBrk="0" hangingPunct="0">
              <a:spcBef>
                <a:spcPct val="0"/>
              </a:spcBef>
            </a:pPr>
            <a:endParaRPr lang="en-US" dirty="0"/>
          </a:p>
          <a:p>
            <a:pPr eaLnBrk="0" hangingPunct="0">
              <a:spcBef>
                <a:spcPct val="0"/>
              </a:spcBef>
            </a:pPr>
            <a:r>
              <a:rPr lang="en-US" dirty="0"/>
              <a:t>However, the book </a:t>
            </a:r>
            <a:r>
              <a:rPr lang="en-US" dirty="0" smtClean="0"/>
              <a:t>presents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way of thinking </a:t>
            </a:r>
            <a:r>
              <a:rPr lang="en-US" b="1" dirty="0"/>
              <a:t>about the process </a:t>
            </a:r>
            <a:r>
              <a:rPr lang="en-US" dirty="0"/>
              <a:t>of designing </a:t>
            </a:r>
            <a:r>
              <a:rPr lang="en-US" dirty="0" smtClean="0"/>
              <a:t>games</a:t>
            </a:r>
          </a:p>
          <a:p>
            <a:pPr lvl="1" eaLnBrk="0" hangingPunct="0">
              <a:spcBef>
                <a:spcPct val="0"/>
              </a:spcBef>
            </a:pPr>
            <a:r>
              <a:rPr lang="en-US" dirty="0" smtClean="0"/>
              <a:t> </a:t>
            </a:r>
            <a:r>
              <a:rPr lang="en-US" dirty="0"/>
              <a:t>describes a theory for </a:t>
            </a:r>
            <a:r>
              <a:rPr lang="en-US" u="sng" dirty="0"/>
              <a:t>aesthetics of game design</a:t>
            </a:r>
            <a:r>
              <a:rPr lang="en-US" dirty="0"/>
              <a:t> and </a:t>
            </a:r>
            <a:r>
              <a:rPr lang="en-US" dirty="0" smtClean="0"/>
              <a:t>a conceptual framework </a:t>
            </a:r>
            <a:r>
              <a:rPr lang="en-US" dirty="0"/>
              <a:t>for this topic</a:t>
            </a:r>
          </a:p>
          <a:p>
            <a:endParaRPr lang="en-US" dirty="0"/>
          </a:p>
        </p:txBody>
      </p: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4495800" y="5791200"/>
            <a:ext cx="3654425" cy="828675"/>
            <a:chOff x="2832" y="3648"/>
            <a:chExt cx="2302" cy="522"/>
          </a:xfrm>
        </p:grpSpPr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2832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2832" y="408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3456" y="3920"/>
              <a:ext cx="16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When</a:t>
              </a:r>
              <a:r>
                <a:rPr lang="en-US"/>
                <a:t> is a game “cool”?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Game Design: preliminaries (1)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4563"/>
            <a:ext cx="8229600" cy="5227637"/>
          </a:xfrm>
        </p:spPr>
        <p:txBody>
          <a:bodyPr/>
          <a:lstStyle/>
          <a:p>
            <a:r>
              <a:rPr lang="en-US" dirty="0"/>
              <a:t>Games: have been there for a long time</a:t>
            </a:r>
          </a:p>
          <a:p>
            <a:pPr lvl="1"/>
            <a:r>
              <a:rPr lang="en-US" dirty="0"/>
              <a:t>Think: Chess (2BC?)</a:t>
            </a:r>
          </a:p>
          <a:p>
            <a:r>
              <a:rPr lang="en-US" dirty="0"/>
              <a:t>But only with advent of computer technology more attention has been given to game design</a:t>
            </a:r>
          </a:p>
          <a:p>
            <a:pPr lvl="1"/>
            <a:r>
              <a:rPr lang="en-US" dirty="0"/>
              <a:t>For no small reason because of revenue!</a:t>
            </a:r>
          </a:p>
          <a:p>
            <a:r>
              <a:rPr lang="en-US" dirty="0"/>
              <a:t>Current state of the art: </a:t>
            </a:r>
          </a:p>
          <a:p>
            <a:pPr lvl="1"/>
            <a:r>
              <a:rPr lang="en-US" dirty="0"/>
              <a:t>“build a cathedral with a tooth brush”</a:t>
            </a:r>
          </a:p>
          <a:p>
            <a:r>
              <a:rPr lang="en-US" dirty="0"/>
              <a:t>Two aspects of complexity:</a:t>
            </a:r>
          </a:p>
          <a:p>
            <a:pPr lvl="1"/>
            <a:r>
              <a:rPr lang="en-US" dirty="0"/>
              <a:t>Internal structure of the game</a:t>
            </a:r>
          </a:p>
          <a:p>
            <a:pPr lvl="1"/>
            <a:r>
              <a:rPr lang="en-US" dirty="0"/>
              <a:t>Player experience</a:t>
            </a:r>
          </a:p>
          <a:p>
            <a:pPr lvl="2"/>
            <a:r>
              <a:rPr lang="en-US" dirty="0"/>
              <a:t>The “forgotten” aspect</a:t>
            </a:r>
          </a:p>
          <a:p>
            <a:pPr lvl="3"/>
            <a:r>
              <a:rPr lang="en-US" dirty="0"/>
              <a:t>Game can be boring</a:t>
            </a:r>
          </a:p>
        </p:txBody>
      </p:sp>
      <p:pic>
        <p:nvPicPr>
          <p:cNvPr id="30753" name="Picture 33" descr="MCj008906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0"/>
            <a:ext cx="1127125" cy="12715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729138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Game Design: preliminaries (2</a:t>
            </a:r>
            <a:r>
              <a:rPr lang="en-US" dirty="0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963"/>
            <a:ext cx="8229600" cy="1600200"/>
          </a:xfrm>
        </p:spPr>
        <p:txBody>
          <a:bodyPr/>
          <a:lstStyle/>
          <a:p>
            <a:r>
              <a:rPr lang="en-US" dirty="0"/>
              <a:t>A general </a:t>
            </a:r>
            <a:r>
              <a:rPr lang="en-US" dirty="0" smtClean="0"/>
              <a:t>conceptual framework is </a:t>
            </a:r>
            <a:r>
              <a:rPr lang="en-US" dirty="0"/>
              <a:t>need. Or does it?</a:t>
            </a:r>
          </a:p>
          <a:p>
            <a:r>
              <a:rPr lang="en-US" dirty="0"/>
              <a:t>Do you see any benefits of such </a:t>
            </a:r>
            <a:r>
              <a:rPr lang="en-US" dirty="0" smtClean="0"/>
              <a:t>framework?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38200" y="2209800"/>
            <a:ext cx="746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/>
              <a:t>Sure: we can gain insight and understanding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/>
              <a:t>There is a sense of “boundless potential”: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/>
              <a:t>Which contrast to the reality of what </a:t>
            </a:r>
            <a:r>
              <a:rPr lang="en-US" sz="2400" dirty="0" smtClean="0"/>
              <a:t>it is </a:t>
            </a:r>
            <a:r>
              <a:rPr lang="en-US" sz="2400" dirty="0"/>
              <a:t>on the market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/>
              <a:t>What kind of potential</a:t>
            </a:r>
            <a:r>
              <a:rPr lang="en-US" sz="2400" dirty="0" smtClean="0"/>
              <a:t>? (examples)</a:t>
            </a:r>
            <a:endParaRPr lang="en-US" sz="2400" dirty="0"/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/>
              <a:t>High-level cognition and rapid response at the same time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/>
              <a:t>Open ended, collaborative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2400" y="5715000"/>
            <a:ext cx="740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But where are games that explore these possibilities?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Game Design: Preliminaries (3)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382000" cy="5380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A lot of creativity is put into many aspects of game design</a:t>
            </a:r>
          </a:p>
          <a:p>
            <a:pPr lvl="1" eaLnBrk="1" hangingPunct="1">
              <a:defRPr/>
            </a:pPr>
            <a:r>
              <a:rPr lang="en-US" altLang="en-US" dirty="0"/>
              <a:t>But a lot of repetition too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Big gap between what can be done and what it is usually done</a:t>
            </a:r>
          </a:p>
          <a:p>
            <a:pPr lvl="1"/>
            <a:r>
              <a:rPr lang="en-US" dirty="0"/>
              <a:t>Analogy between interactive systems today and mechanical systems in Victorian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When you think outside of the box: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05050"/>
            <a:ext cx="2190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228850"/>
            <a:ext cx="1512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3241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324100"/>
            <a:ext cx="2514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49530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6" name="Picture 1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5753100"/>
            <a:ext cx="11620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Pong Game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Pong </a:t>
            </a:r>
            <a:r>
              <a:rPr lang="en-US" dirty="0"/>
              <a:t>is a very simple game inspired in Ping-Pong</a:t>
            </a:r>
          </a:p>
          <a:p>
            <a:r>
              <a:rPr lang="en-US" dirty="0"/>
              <a:t>Since its inception in 1972 was a big hit and continues today</a:t>
            </a:r>
          </a:p>
          <a:p>
            <a:r>
              <a:rPr lang="en-US" dirty="0"/>
              <a:t>Why people like to play Pong?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96938" y="3352800"/>
            <a:ext cx="82692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Simple to play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Social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Every game is unique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sz="2400"/>
              <a:t>	- Controversial issue: control versus openness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Side Track: Control versus Openness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927725" y="1371600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3"/>
              </a:rPr>
              <a:t>Morrowind</a:t>
            </a:r>
            <a:endParaRPr lang="en-US" sz="2400"/>
          </a:p>
        </p:txBody>
      </p:sp>
      <p:pic>
        <p:nvPicPr>
          <p:cNvPr id="57351" name="Picture 7" descr="goty_web07B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905000"/>
            <a:ext cx="4038600" cy="3028950"/>
          </a:xfrm>
          <a:prstGeom prst="rect">
            <a:avLst/>
          </a:prstGeom>
          <a:noFill/>
        </p:spPr>
      </p:pic>
      <p:sp>
        <p:nvSpPr>
          <p:cNvPr id="57352" name="Text Box 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62000" y="1371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hlinkClick r:id="rId7"/>
              </a:rPr>
              <a:t>Half-Life</a:t>
            </a:r>
            <a:endParaRPr lang="en-US" sz="2400" dirty="0"/>
          </a:p>
        </p:txBody>
      </p:sp>
      <p:pic>
        <p:nvPicPr>
          <p:cNvPr id="57354" name="Picture 10" descr="Half%20Life%20(1)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2057400"/>
            <a:ext cx="3810000" cy="2857500"/>
          </a:xfrm>
          <a:prstGeom prst="rect">
            <a:avLst/>
          </a:prstGeom>
          <a:noFill/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974725" y="5221288"/>
            <a:ext cx="689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Lets discuss advantages and potential drawbacks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1013</Words>
  <Application>Microsoft Office PowerPoint</Application>
  <PresentationFormat>On-screen Show (4:3)</PresentationFormat>
  <Paragraphs>172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Announcements</vt:lpstr>
      <vt:lpstr>The Design Process</vt:lpstr>
      <vt:lpstr>Two Notes</vt:lpstr>
      <vt:lpstr>Game Design: preliminaries (1)</vt:lpstr>
      <vt:lpstr>PowerPoint Presentation</vt:lpstr>
      <vt:lpstr>Game Design: preliminaries (2)</vt:lpstr>
      <vt:lpstr>Game Design: Preliminaries (3)</vt:lpstr>
      <vt:lpstr>The Pong Game</vt:lpstr>
      <vt:lpstr>Side Track: Control versus Openness</vt:lpstr>
      <vt:lpstr>Game Design</vt:lpstr>
      <vt:lpstr>What is a Game?</vt:lpstr>
      <vt:lpstr>Game Design Schemas and Fundamentals</vt:lpstr>
      <vt:lpstr>Iterative Design</vt:lpstr>
      <vt:lpstr>Prototyping</vt:lpstr>
      <vt:lpstr>Lord of the Rings Board Game</vt:lpstr>
      <vt:lpstr>PowerPoint Presentation</vt:lpstr>
      <vt:lpstr>Lord of the Rings Board Game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zzzzzz</dc:creator>
  <cp:lastModifiedBy>hhhh</cp:lastModifiedBy>
  <cp:revision>259</cp:revision>
  <cp:lastPrinted>1601-01-01T00:00:00Z</cp:lastPrinted>
  <dcterms:created xsi:type="dcterms:W3CDTF">1601-01-01T00:00:00Z</dcterms:created>
  <dcterms:modified xsi:type="dcterms:W3CDTF">2013-09-05T20:19:19Z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