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4" r:id="rId3"/>
    <p:sldId id="280" r:id="rId4"/>
    <p:sldId id="282" r:id="rId5"/>
    <p:sldId id="261" r:id="rId6"/>
    <p:sldId id="258" r:id="rId7"/>
    <p:sldId id="267" r:id="rId8"/>
    <p:sldId id="278" r:id="rId9"/>
    <p:sldId id="257" r:id="rId10"/>
    <p:sldId id="273" r:id="rId11"/>
    <p:sldId id="274" r:id="rId12"/>
    <p:sldId id="265" r:id="rId13"/>
    <p:sldId id="260" r:id="rId14"/>
    <p:sldId id="268" r:id="rId15"/>
    <p:sldId id="269" r:id="rId16"/>
    <p:sldId id="262" r:id="rId17"/>
    <p:sldId id="272" r:id="rId18"/>
    <p:sldId id="270" r:id="rId19"/>
    <p:sldId id="263" r:id="rId20"/>
    <p:sldId id="266" r:id="rId21"/>
    <p:sldId id="271" r:id="rId22"/>
    <p:sldId id="26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58CC47-B00E-453A-9F8D-C7C1B1C67BAC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74F39E-106D-4BE0-BF0E-DEB95B7A4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ign.com/videos/2013/04/24/iphone-garbage-super-monster-bros-by-adventure-time-pocket-free-gam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hyperlink" Target="http://hasgraphics.com/free-sprites/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opengameart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grounds.com/audio/" TargetMode="External"/><Relationship Id="rId5" Type="http://schemas.openxmlformats.org/officeDocument/2006/relationships/hyperlink" Target="http://ccmixter.org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drpetter.se/project_sfxr.html" TargetMode="Externa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Game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Daniel </a:t>
            </a:r>
            <a:r>
              <a:rPr lang="en-US" sz="2800" dirty="0" err="1" smtClean="0"/>
              <a:t>Phang</a:t>
            </a:r>
            <a:r>
              <a:rPr lang="en-US" sz="2800" dirty="0" smtClean="0"/>
              <a:t> </a:t>
            </a:r>
            <a:r>
              <a:rPr lang="en-US" sz="2800" dirty="0" smtClean="0"/>
              <a:t> (dwp313@lehigh.edu)    </a:t>
            </a:r>
            <a:r>
              <a:rPr lang="en-US" sz="2800" dirty="0" smtClean="0"/>
              <a:t>September </a:t>
            </a:r>
            <a:r>
              <a:rPr lang="en-US" sz="2800" dirty="0" smtClean="0"/>
              <a:t>6, 2013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66800"/>
            <a:ext cx="4498481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0" y="6057900"/>
            <a:ext cx="67056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CSE 42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World of Goo</a:t>
            </a:r>
          </a:p>
          <a:p>
            <a:pPr lvl="1"/>
            <a:r>
              <a:rPr lang="en-US" dirty="0" smtClean="0"/>
              <a:t>Intuitive</a:t>
            </a:r>
          </a:p>
          <a:p>
            <a:pPr lvl="1"/>
            <a:r>
              <a:rPr lang="en-US" dirty="0" smtClean="0"/>
              <a:t>Creative visual effects</a:t>
            </a:r>
            <a:endParaRPr lang="en-US" dirty="0"/>
          </a:p>
        </p:txBody>
      </p:sp>
      <p:pic>
        <p:nvPicPr>
          <p:cNvPr id="30722" name="Picture 2" descr="http://indiegames.com/2011/09/29/world-of-g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52800"/>
            <a:ext cx="3762446" cy="25146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600200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4" name="Picture 4" descr="http://static6.businessinsider.com/image/51c0b6286bb3f70a18000003/heres-proof-that-candy-crush-influences-everything--including-relig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352799"/>
            <a:ext cx="3505200" cy="251936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7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8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724400" y="1600200"/>
            <a:ext cx="4495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Candy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Crush Saga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lang="en-US" sz="2600" dirty="0" smtClean="0"/>
              <a:t>Addicting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twist on old game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(Intentionally) Bad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http://www.ign.com/videos/2013/04/24/iphone-garbage-super-monster-bros-by-adventure-time-pocket-free-games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9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harder part is actually implementing it</a:t>
            </a:r>
            <a:endParaRPr lang="en-US" sz="2800" dirty="0" smtClean="0"/>
          </a:p>
          <a:p>
            <a:r>
              <a:rPr lang="en-US" sz="2800" dirty="0" smtClean="0"/>
              <a:t>Fortunately, you </a:t>
            </a:r>
            <a:r>
              <a:rPr lang="en-US" sz="2800" b="1" i="1" dirty="0" smtClean="0"/>
              <a:t>don’t</a:t>
            </a:r>
            <a:r>
              <a:rPr lang="en-US" sz="2800" dirty="0" smtClean="0"/>
              <a:t> </a:t>
            </a:r>
            <a:r>
              <a:rPr lang="en-US" sz="2800" b="1" dirty="0" smtClean="0"/>
              <a:t>need</a:t>
            </a:r>
            <a:r>
              <a:rPr lang="en-US" sz="2800" dirty="0" smtClean="0"/>
              <a:t> </a:t>
            </a:r>
            <a:r>
              <a:rPr lang="en-US" sz="2800" dirty="0" smtClean="0"/>
              <a:t>to be good at </a:t>
            </a:r>
            <a:r>
              <a:rPr lang="en-US" sz="2800" dirty="0" smtClean="0"/>
              <a:t>programming!</a:t>
            </a:r>
            <a:endParaRPr lang="en-US" sz="2800" dirty="0" smtClean="0"/>
          </a:p>
          <a:p>
            <a:pPr lvl="1"/>
            <a:r>
              <a:rPr lang="en-US" sz="2500" dirty="0" smtClean="0"/>
              <a:t>You just </a:t>
            </a:r>
            <a:r>
              <a:rPr lang="en-US" sz="2500" b="1" dirty="0" smtClean="0"/>
              <a:t>need</a:t>
            </a:r>
            <a:r>
              <a:rPr lang="en-US" sz="2500" dirty="0" smtClean="0"/>
              <a:t> to be slightly creative</a:t>
            </a:r>
            <a:endParaRPr lang="en-US" sz="2500" dirty="0" smtClean="0"/>
          </a:p>
          <a:p>
            <a:pPr lvl="1"/>
            <a:r>
              <a:rPr lang="en-US" sz="2500" dirty="0" smtClean="0"/>
              <a:t>Many drag-and-drop tools </a:t>
            </a:r>
            <a:r>
              <a:rPr lang="en-US" sz="2500" dirty="0" smtClean="0"/>
              <a:t>available</a:t>
            </a:r>
            <a:endParaRPr lang="en-US" sz="25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            			</a:t>
            </a:r>
            <a:endParaRPr lang="en-US" sz="24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9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292" name="Picture 4" descr="Artists Palette Cli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962400"/>
            <a:ext cx="2538413" cy="1981200"/>
          </a:xfrm>
          <a:prstGeom prst="rect">
            <a:avLst/>
          </a:prstGeom>
          <a:noFill/>
        </p:spPr>
      </p:pic>
      <p:pic>
        <p:nvPicPr>
          <p:cNvPr id="12300" name="Picture 12" descr="http://www.clker.com/cliparts/J/J/f/s/w/U/jigsaw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91000"/>
            <a:ext cx="1676400" cy="1676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67000" y="3886200"/>
            <a:ext cx="1447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B050"/>
                </a:solidFill>
              </a:rPr>
              <a:t>+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05251" y="4114800"/>
            <a:ext cx="9765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</a:rPr>
              <a:t>=</a:t>
            </a:r>
            <a:endParaRPr lang="en-US" sz="9600" dirty="0">
              <a:solidFill>
                <a:srgbClr val="00B050"/>
              </a:solidFill>
            </a:endParaRPr>
          </a:p>
        </p:txBody>
      </p:sp>
      <p:pic>
        <p:nvPicPr>
          <p:cNvPr id="12311" name="Picture 23" descr="C:\Users\Daniel\Downloads\Plants-vs-Zombies-2-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824406"/>
            <a:ext cx="1600200" cy="2347794"/>
          </a:xfrm>
          <a:prstGeom prst="rect">
            <a:avLst/>
          </a:prstGeom>
          <a:noFill/>
        </p:spPr>
      </p:pic>
      <p:pic>
        <p:nvPicPr>
          <p:cNvPr id="23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Very </a:t>
            </a:r>
            <a:r>
              <a:rPr lang="en-US" dirty="0" smtClean="0">
                <a:solidFill>
                  <a:srgbClr val="00B050"/>
                </a:solidFill>
              </a:rPr>
              <a:t>easy to </a:t>
            </a:r>
            <a:r>
              <a:rPr lang="en-US" dirty="0" smtClean="0">
                <a:solidFill>
                  <a:srgbClr val="00B050"/>
                </a:solidFill>
              </a:rPr>
              <a:t>learn</a:t>
            </a:r>
          </a:p>
          <a:p>
            <a:r>
              <a:rPr lang="en-US" dirty="0" smtClean="0"/>
              <a:t>Intuitive, drag-and-drop interface</a:t>
            </a:r>
            <a:endParaRPr lang="en-US" dirty="0" smtClean="0"/>
          </a:p>
          <a:p>
            <a:r>
              <a:rPr lang="en-US" dirty="0" smtClean="0"/>
              <a:t>Built-in </a:t>
            </a:r>
            <a:r>
              <a:rPr lang="en-US" dirty="0" smtClean="0"/>
              <a:t>event scripting </a:t>
            </a:r>
            <a:r>
              <a:rPr lang="en-US" dirty="0" smtClean="0">
                <a:solidFill>
                  <a:srgbClr val="C00000"/>
                </a:solidFill>
              </a:rPr>
              <a:t>(remember your FSMs?)</a:t>
            </a:r>
            <a:r>
              <a:rPr lang="en-US" dirty="0" smtClean="0"/>
              <a:t>, </a:t>
            </a:r>
            <a:r>
              <a:rPr lang="en-US" dirty="0" smtClean="0"/>
              <a:t>sometimes using its own language</a:t>
            </a:r>
          </a:p>
          <a:p>
            <a:r>
              <a:rPr lang="en-US" dirty="0" smtClean="0"/>
              <a:t>Usually </a:t>
            </a:r>
            <a:r>
              <a:rPr lang="en-US" dirty="0" smtClean="0">
                <a:solidFill>
                  <a:srgbClr val="00B050"/>
                </a:solidFill>
              </a:rPr>
              <a:t>free</a:t>
            </a:r>
            <a:r>
              <a:rPr lang="en-US" dirty="0" smtClean="0"/>
              <a:t> to </a:t>
            </a:r>
            <a:r>
              <a:rPr lang="en-US" dirty="0" smtClean="0"/>
              <a:t>use and publish to some platforms</a:t>
            </a:r>
          </a:p>
          <a:p>
            <a:pPr lvl="1"/>
            <a:r>
              <a:rPr lang="en-US" dirty="0" smtClean="0"/>
              <a:t>Desktop </a:t>
            </a:r>
            <a:r>
              <a:rPr lang="en-US" dirty="0" smtClean="0"/>
              <a:t>exporting </a:t>
            </a:r>
            <a:r>
              <a:rPr lang="en-US" dirty="0" smtClean="0"/>
              <a:t>is free</a:t>
            </a:r>
          </a:p>
          <a:p>
            <a:pPr lvl="1"/>
            <a:r>
              <a:rPr lang="en-US" dirty="0" smtClean="0"/>
              <a:t>Licenses for Android/</a:t>
            </a:r>
            <a:r>
              <a:rPr lang="en-US" dirty="0" err="1" smtClean="0"/>
              <a:t>iOS</a:t>
            </a:r>
            <a:r>
              <a:rPr lang="en-US" dirty="0" smtClean="0"/>
              <a:t> publishing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9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46" name="Picture 6" descr="http://stickerish.com/wp-content/uploads/2011/07/FSMBlackSS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828800"/>
            <a:ext cx="4224200" cy="3124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34000" y="4267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fair, they both have lots of wavy lines and circles.</a:t>
            </a:r>
            <a:endParaRPr lang="en-US" dirty="0"/>
          </a:p>
        </p:txBody>
      </p:sp>
      <p:pic>
        <p:nvPicPr>
          <p:cNvPr id="13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Construct 2</a:t>
            </a:r>
          </a:p>
          <a:p>
            <a:pPr lvl="1"/>
            <a:r>
              <a:rPr lang="en-US" dirty="0" smtClean="0"/>
              <a:t>HTML5-based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Only for Windows</a:t>
            </a:r>
          </a:p>
          <a:p>
            <a:pPr lvl="1"/>
            <a:r>
              <a:rPr lang="en-US" dirty="0" smtClean="0"/>
              <a:t>Chrome Store, </a:t>
            </a:r>
            <a:r>
              <a:rPr lang="en-US" dirty="0" err="1" smtClean="0"/>
              <a:t>Facebook</a:t>
            </a:r>
            <a:r>
              <a:rPr lang="en-US" dirty="0" smtClean="0"/>
              <a:t>, Web, Windows 8 Metro</a:t>
            </a:r>
          </a:p>
          <a:p>
            <a:pPr lvl="1"/>
            <a:r>
              <a:rPr lang="en-US" dirty="0" smtClean="0"/>
              <a:t>Game previews, powerful event system</a:t>
            </a:r>
          </a:p>
          <a:p>
            <a:pPr lvl="1"/>
            <a:r>
              <a:rPr lang="en-US" dirty="0" smtClean="0"/>
              <a:t>JavaScript support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2819400" cy="333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1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2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GameSalad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Windows/Mac download, better for Macs</a:t>
            </a:r>
          </a:p>
          <a:p>
            <a:pPr lvl="1"/>
            <a:r>
              <a:rPr lang="en-US" dirty="0" smtClean="0"/>
              <a:t>Free web/</a:t>
            </a:r>
            <a:r>
              <a:rPr lang="en-US" dirty="0" err="1" smtClean="0"/>
              <a:t>mac</a:t>
            </a:r>
            <a:r>
              <a:rPr lang="en-US" dirty="0" smtClean="0"/>
              <a:t>/</a:t>
            </a:r>
            <a:r>
              <a:rPr lang="en-US" dirty="0" err="1" smtClean="0"/>
              <a:t>iOS</a:t>
            </a:r>
            <a:r>
              <a:rPr lang="en-US" dirty="0" smtClean="0"/>
              <a:t> publishing</a:t>
            </a:r>
          </a:p>
          <a:p>
            <a:pPr lvl="1"/>
            <a:r>
              <a:rPr lang="en-US" dirty="0" smtClean="0"/>
              <a:t>Slightly fewer updates &amp; features than in Construct 2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7650" name="Picture 2" descr="http://ww1.prweb.com/prfiles/2011/03/09/4754474/gamesaladlogowhit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14800"/>
            <a:ext cx="6395464" cy="16764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1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smtClean="0"/>
              <a:t>you want a </a:t>
            </a:r>
            <a:r>
              <a:rPr lang="en-US" b="1" dirty="0" smtClean="0"/>
              <a:t>challenge…</a:t>
            </a:r>
            <a:endParaRPr lang="en-US" dirty="0" smtClean="0"/>
          </a:p>
          <a:p>
            <a:r>
              <a:rPr lang="en-US" dirty="0" smtClean="0"/>
              <a:t>Create a game in </a:t>
            </a:r>
            <a:r>
              <a:rPr lang="en-US" dirty="0" smtClean="0"/>
              <a:t>a </a:t>
            </a:r>
            <a:r>
              <a:rPr lang="en-US" b="1" dirty="0" smtClean="0"/>
              <a:t>programming</a:t>
            </a:r>
            <a:r>
              <a:rPr lang="en-US" dirty="0" smtClean="0"/>
              <a:t> </a:t>
            </a:r>
            <a:r>
              <a:rPr lang="en-US" b="1" dirty="0" smtClean="0"/>
              <a:t>language</a:t>
            </a:r>
            <a:r>
              <a:rPr lang="en-US" dirty="0" smtClean="0"/>
              <a:t>!</a:t>
            </a:r>
          </a:p>
          <a:p>
            <a:r>
              <a:rPr lang="en-US" dirty="0" smtClean="0"/>
              <a:t>Free, open-source, cross-platform frameworks available</a:t>
            </a:r>
          </a:p>
        </p:txBody>
      </p:sp>
      <p:pic>
        <p:nvPicPr>
          <p:cNvPr id="5122" name="Picture 2" descr="http://i.imgur.com/4C3Y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657600"/>
            <a:ext cx="3733800" cy="271549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1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2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Not for the faint of heart…</a:t>
            </a:r>
          </a:p>
          <a:p>
            <a:r>
              <a:rPr lang="en-US" dirty="0" smtClean="0"/>
              <a:t>…but very </a:t>
            </a:r>
            <a:r>
              <a:rPr lang="en-US" b="1" dirty="0" smtClean="0">
                <a:solidFill>
                  <a:srgbClr val="00B050"/>
                </a:solidFill>
              </a:rPr>
              <a:t>rewarding</a:t>
            </a:r>
          </a:p>
          <a:p>
            <a:pPr lvl="1"/>
            <a:r>
              <a:rPr lang="en-US" dirty="0" smtClean="0"/>
              <a:t>Very cool to show off in </a:t>
            </a:r>
            <a:r>
              <a:rPr lang="en-US" b="1" dirty="0" smtClean="0"/>
              <a:t>interviews</a:t>
            </a:r>
            <a:r>
              <a:rPr lang="en-US" dirty="0" smtClean="0"/>
              <a:t>, unlike that calculator program you made</a:t>
            </a:r>
            <a:endParaRPr lang="en-US" b="1" dirty="0" smtClean="0"/>
          </a:p>
          <a:p>
            <a:pPr lvl="1"/>
            <a:r>
              <a:rPr lang="en-US" dirty="0" smtClean="0"/>
              <a:t>Improve your </a:t>
            </a:r>
            <a:r>
              <a:rPr lang="en-US" b="1" dirty="0" smtClean="0"/>
              <a:t>programming </a:t>
            </a:r>
            <a:r>
              <a:rPr lang="en-US" b="1" dirty="0" smtClean="0"/>
              <a:t>skills</a:t>
            </a:r>
            <a:r>
              <a:rPr lang="en-US" dirty="0" smtClean="0"/>
              <a:t>!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9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 err="1" smtClean="0"/>
              <a:t>LibGDX</a:t>
            </a:r>
            <a:endParaRPr lang="en-US" dirty="0" smtClean="0"/>
          </a:p>
          <a:p>
            <a:pPr lvl="1"/>
            <a:r>
              <a:rPr lang="en-US" dirty="0" smtClean="0"/>
              <a:t>Java language</a:t>
            </a:r>
          </a:p>
          <a:p>
            <a:pPr lvl="1"/>
            <a:r>
              <a:rPr lang="en-US" dirty="0" smtClean="0"/>
              <a:t>Windows/Linux/Mac/</a:t>
            </a:r>
            <a:r>
              <a:rPr lang="en-US" dirty="0" err="1" smtClean="0"/>
              <a:t>iOS</a:t>
            </a:r>
            <a:r>
              <a:rPr lang="en-US" dirty="0" smtClean="0"/>
              <a:t>/Android/HTML5</a:t>
            </a:r>
          </a:p>
          <a:p>
            <a:pPr lvl="1"/>
            <a:r>
              <a:rPr lang="en-US" dirty="0" smtClean="0"/>
              <a:t>Only </a:t>
            </a:r>
            <a:r>
              <a:rPr lang="en-US" dirty="0" err="1" smtClean="0"/>
              <a:t>iOS</a:t>
            </a:r>
            <a:r>
              <a:rPr lang="en-US" dirty="0" smtClean="0"/>
              <a:t> exporting needs a license</a:t>
            </a:r>
          </a:p>
        </p:txBody>
      </p:sp>
      <p:pic>
        <p:nvPicPr>
          <p:cNvPr id="26626" name="Picture 2" descr="http://libgdx.badlogicgames.com/img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05200"/>
            <a:ext cx="4114800" cy="6858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1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err="1" smtClean="0"/>
              <a:t>Monogame</a:t>
            </a:r>
            <a:endParaRPr lang="en-US" dirty="0" smtClean="0"/>
          </a:p>
          <a:p>
            <a:pPr lvl="1"/>
            <a:r>
              <a:rPr lang="en-US" dirty="0" smtClean="0"/>
              <a:t>C# programming</a:t>
            </a:r>
          </a:p>
          <a:p>
            <a:pPr lvl="1"/>
            <a:r>
              <a:rPr lang="en-US" dirty="0" smtClean="0"/>
              <a:t>Windows/Linux/Mac/</a:t>
            </a:r>
            <a:r>
              <a:rPr lang="en-US" dirty="0" err="1" smtClean="0"/>
              <a:t>iOS</a:t>
            </a:r>
            <a:r>
              <a:rPr lang="en-US" dirty="0" smtClean="0"/>
              <a:t>/Android/Windows Phone 8</a:t>
            </a:r>
          </a:p>
          <a:p>
            <a:pPr lvl="1"/>
            <a:r>
              <a:rPr lang="en-US" dirty="0" smtClean="0"/>
              <a:t>Android/</a:t>
            </a:r>
            <a:r>
              <a:rPr lang="en-US" dirty="0" err="1" smtClean="0"/>
              <a:t>iOS</a:t>
            </a:r>
            <a:r>
              <a:rPr lang="en-US" dirty="0" smtClean="0"/>
              <a:t> exporting needs a license</a:t>
            </a:r>
          </a:p>
          <a:p>
            <a:endParaRPr lang="en-US" dirty="0"/>
          </a:p>
        </p:txBody>
      </p:sp>
      <p:pic>
        <p:nvPicPr>
          <p:cNvPr id="4100" name="Picture 4" descr="MonoGame - Write Once, Play Everyw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2286000" cy="2286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1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2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 doing an M.S. in computer science</a:t>
            </a:r>
          </a:p>
          <a:p>
            <a:pPr lvl="1"/>
            <a:r>
              <a:rPr lang="en-US" dirty="0" smtClean="0"/>
              <a:t>Focus on AI, game programming</a:t>
            </a:r>
            <a:endParaRPr lang="en-US" dirty="0" smtClean="0"/>
          </a:p>
          <a:p>
            <a:r>
              <a:rPr lang="en-US" dirty="0" smtClean="0"/>
              <a:t>Graduated in computer engineering last year</a:t>
            </a:r>
          </a:p>
          <a:p>
            <a:r>
              <a:rPr lang="en-US" dirty="0" smtClean="0"/>
              <a:t>Mobile app experience</a:t>
            </a:r>
          </a:p>
          <a:p>
            <a:pPr lvl="1"/>
            <a:r>
              <a:rPr lang="en-US" dirty="0" smtClean="0"/>
              <a:t>Interactive app for children (research)</a:t>
            </a:r>
            <a:endParaRPr lang="en-US" dirty="0" smtClean="0"/>
          </a:p>
          <a:p>
            <a:pPr lvl="1"/>
            <a:r>
              <a:rPr lang="en-US" dirty="0" smtClean="0"/>
              <a:t>Android game using </a:t>
            </a:r>
            <a:r>
              <a:rPr lang="en-US" dirty="0" err="1" smtClean="0"/>
              <a:t>libGDX</a:t>
            </a:r>
            <a:r>
              <a:rPr lang="en-US" dirty="0" smtClean="0"/>
              <a:t> (in progress)</a:t>
            </a:r>
          </a:p>
          <a:p>
            <a:r>
              <a:rPr lang="en-US" dirty="0" smtClean="0"/>
              <a:t>Game experience</a:t>
            </a:r>
          </a:p>
          <a:p>
            <a:pPr lvl="1"/>
            <a:r>
              <a:rPr lang="en-US" dirty="0" smtClean="0"/>
              <a:t>Mostly </a:t>
            </a:r>
            <a:r>
              <a:rPr lang="en-US" dirty="0" err="1" smtClean="0"/>
              <a:t>Dota</a:t>
            </a:r>
            <a:r>
              <a:rPr lang="en-US" dirty="0" smtClean="0"/>
              <a:t> 1 &amp; 2, WC3</a:t>
            </a:r>
          </a:p>
          <a:p>
            <a:pPr lvl="1"/>
            <a:r>
              <a:rPr lang="en-US" dirty="0" smtClean="0"/>
              <a:t>Scripted and created WC3 maps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4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5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438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Help! I’m not artistic.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Many </a:t>
            </a:r>
            <a:r>
              <a:rPr lang="en-US" dirty="0" smtClean="0"/>
              <a:t>online </a:t>
            </a:r>
            <a:r>
              <a:rPr lang="en-US" dirty="0" smtClean="0"/>
              <a:t>resources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Free art/sound/music</a:t>
            </a:r>
          </a:p>
          <a:p>
            <a:pPr lvl="1"/>
            <a:r>
              <a:rPr lang="en-US" dirty="0" smtClean="0">
                <a:hlinkClick r:id="rId2"/>
              </a:rPr>
              <a:t>http://opengameart.org/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http://hasgraphics.com/free-sprites/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http://www.drpetter.se/project_sfxr.html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http://ccmixter.org/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http://www.newgrounds.com/audio/</a:t>
            </a:r>
            <a:r>
              <a:rPr lang="en-US" dirty="0" smtClean="0"/>
              <a:t> (might have to ask authors first)</a:t>
            </a:r>
            <a:endParaRPr lang="en-US" dirty="0"/>
          </a:p>
        </p:txBody>
      </p:sp>
      <p:pic>
        <p:nvPicPr>
          <p:cNvPr id="1026" name="Picture 2" descr="http://t1.gstatic.com/images?q=tbn:ANd9GcSOymvQ8dha1uDpHY7pqgNktS1TL6Rk4CqznWZo2I9KJ5H6NK75g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743200"/>
            <a:ext cx="3765221" cy="2266951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1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it’s finally over…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Hard work</a:t>
            </a:r>
            <a:r>
              <a:rPr lang="en-US" dirty="0" smtClean="0"/>
              <a:t>, but </a:t>
            </a:r>
            <a:r>
              <a:rPr lang="en-US" b="1" dirty="0" smtClean="0">
                <a:solidFill>
                  <a:srgbClr val="00B050"/>
                </a:solidFill>
              </a:rPr>
              <a:t>rewarding</a:t>
            </a:r>
          </a:p>
          <a:p>
            <a:pPr lvl="1"/>
            <a:r>
              <a:rPr lang="en-US" dirty="0" smtClean="0"/>
              <a:t>You’ll experience and learn </a:t>
            </a:r>
            <a:r>
              <a:rPr lang="en-US" b="1" dirty="0" smtClean="0"/>
              <a:t>good design</a:t>
            </a:r>
          </a:p>
          <a:p>
            <a:pPr lvl="1"/>
            <a:r>
              <a:rPr lang="en-US" dirty="0" smtClean="0"/>
              <a:t>You’ll be frustrated when first implementing your game, but you’ll learn so much</a:t>
            </a:r>
          </a:p>
          <a:p>
            <a:pPr lvl="1"/>
            <a:r>
              <a:rPr lang="en-US" dirty="0" smtClean="0"/>
              <a:t>You’ll learn what people like/dislike in mobile apps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9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314" name="Picture 2" descr="http://ywmovement.org/wp-content/uploads/2012/04/cut-the-rope-cl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191000"/>
            <a:ext cx="2514600" cy="2514601"/>
          </a:xfrm>
          <a:prstGeom prst="rect">
            <a:avLst/>
          </a:prstGeom>
          <a:noFill/>
        </p:spPr>
      </p:pic>
      <p:pic>
        <p:nvPicPr>
          <p:cNvPr id="12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 smtClean="0"/>
              <a:t>people with a wide range of talents! Artists, designers, musicians, programmers are all needed</a:t>
            </a:r>
          </a:p>
          <a:p>
            <a:r>
              <a:rPr lang="en-US" dirty="0" smtClean="0"/>
              <a:t>Put your own style into your games</a:t>
            </a:r>
          </a:p>
          <a:p>
            <a:r>
              <a:rPr lang="en-US" dirty="0" smtClean="0"/>
              <a:t>Experiment with new game mechanics</a:t>
            </a:r>
          </a:p>
          <a:p>
            <a:r>
              <a:rPr lang="en-US" dirty="0" smtClean="0"/>
              <a:t>Don’t </a:t>
            </a:r>
            <a:r>
              <a:rPr lang="en-US" dirty="0" smtClean="0"/>
              <a:t>be afraid to start simple! Not all games have to be </a:t>
            </a:r>
            <a:r>
              <a:rPr lang="en-US" dirty="0" smtClean="0"/>
              <a:t>Blizzard-level to be fun</a:t>
            </a:r>
            <a:endParaRPr lang="en-US" dirty="0"/>
          </a:p>
          <a:p>
            <a:r>
              <a:rPr lang="en-US" dirty="0" smtClean="0"/>
              <a:t>Have </a:t>
            </a:r>
            <a:r>
              <a:rPr lang="en-US" dirty="0" smtClean="0"/>
              <a:t>fun, and keep practicing!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9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don’t do this, ever. I will hate you.</a:t>
            </a:r>
            <a:endParaRPr lang="en-US" dirty="0"/>
          </a:p>
        </p:txBody>
      </p:sp>
      <p:pic>
        <p:nvPicPr>
          <p:cNvPr id="31746" name="Picture 2" descr="H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2133600"/>
            <a:ext cx="3971925" cy="45339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0" y="3318808"/>
            <a:ext cx="3581400" cy="2700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Hover text:</a:t>
            </a:r>
          </a:p>
          <a:p>
            <a:r>
              <a:rPr lang="en-US" sz="2400" dirty="0" smtClean="0"/>
              <a:t>"There's also a </a:t>
            </a:r>
            <a:r>
              <a:rPr lang="en-US" sz="2400" dirty="0" err="1" smtClean="0"/>
              <a:t>Katamari</a:t>
            </a:r>
            <a:r>
              <a:rPr lang="en-US" sz="2400" dirty="0" smtClean="0"/>
              <a:t> level where everything is just slightly bigger than you, and a Mario level with a star just out of reach." 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2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3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Lastly…</a:t>
            </a:r>
            <a:endParaRPr lang="en-US" dirty="0"/>
          </a:p>
        </p:txBody>
      </p:sp>
      <p:pic>
        <p:nvPicPr>
          <p:cNvPr id="15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1371600" y="2743200"/>
            <a:ext cx="6781800" cy="167322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7100" b="1" dirty="0" smtClean="0"/>
              <a:t>Thank you!</a:t>
            </a:r>
          </a:p>
          <a:p>
            <a:pPr algn="ctr">
              <a:buNone/>
            </a:pPr>
            <a:r>
              <a:rPr lang="en-US" sz="6400" dirty="0" smtClean="0"/>
              <a:t>Questions?</a:t>
            </a:r>
            <a:endParaRPr lang="en-US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You’re all studying game design</a:t>
            </a:r>
          </a:p>
          <a:p>
            <a:pPr lvl="1"/>
            <a:r>
              <a:rPr lang="en-US" dirty="0" smtClean="0"/>
              <a:t>But more from a theoretical view</a:t>
            </a:r>
            <a:endParaRPr lang="en-US" dirty="0" smtClean="0"/>
          </a:p>
          <a:p>
            <a:r>
              <a:rPr lang="en-US" dirty="0" smtClean="0"/>
              <a:t>I’ll be talking about game development</a:t>
            </a:r>
          </a:p>
          <a:p>
            <a:pPr lvl="1"/>
            <a:r>
              <a:rPr lang="en-US" dirty="0" smtClean="0"/>
              <a:t>From a practical view</a:t>
            </a:r>
            <a:endParaRPr lang="en-US" dirty="0" smtClean="0"/>
          </a:p>
          <a:p>
            <a:pPr lvl="1"/>
            <a:r>
              <a:rPr lang="en-US" dirty="0" smtClean="0"/>
              <a:t>With a focus on mobile games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Can anyone tell me the difference?</a:t>
            </a:r>
          </a:p>
          <a:p>
            <a:pPr lvl="1"/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4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5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438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Game </a:t>
            </a:r>
            <a:r>
              <a:rPr lang="en-US" b="1" dirty="0" smtClean="0"/>
              <a:t>design: </a:t>
            </a:r>
            <a:r>
              <a:rPr lang="en-US" dirty="0" smtClean="0"/>
              <a:t>focus on </a:t>
            </a:r>
            <a:r>
              <a:rPr lang="en-US" dirty="0" err="1" smtClean="0"/>
              <a:t>gameplay</a:t>
            </a:r>
            <a:r>
              <a:rPr lang="en-US" dirty="0" smtClean="0"/>
              <a:t> elements such as level design, </a:t>
            </a:r>
            <a:r>
              <a:rPr lang="en-US" dirty="0" smtClean="0"/>
              <a:t>mechanics, balancing</a:t>
            </a:r>
            <a:endParaRPr lang="en-US" dirty="0" smtClean="0"/>
          </a:p>
          <a:p>
            <a:r>
              <a:rPr lang="en-US" b="1" dirty="0" smtClean="0"/>
              <a:t>Game development: </a:t>
            </a:r>
            <a:r>
              <a:rPr lang="en-US" dirty="0" smtClean="0"/>
              <a:t>the process of making a game from start to finish. This includes </a:t>
            </a:r>
            <a:r>
              <a:rPr lang="en-US" dirty="0" smtClean="0"/>
              <a:t>planning</a:t>
            </a:r>
            <a:r>
              <a:rPr lang="en-US" dirty="0" smtClean="0"/>
              <a:t>, </a:t>
            </a:r>
            <a:r>
              <a:rPr lang="en-US" dirty="0" smtClean="0"/>
              <a:t>designing, </a:t>
            </a:r>
            <a:r>
              <a:rPr lang="en-US" dirty="0" smtClean="0"/>
              <a:t>programming, testing, </a:t>
            </a:r>
            <a:r>
              <a:rPr lang="en-US" dirty="0" smtClean="0"/>
              <a:t>publishing </a:t>
            </a:r>
            <a:r>
              <a:rPr lang="en-US" dirty="0" smtClean="0"/>
              <a:t>etc.</a:t>
            </a:r>
          </a:p>
          <a:p>
            <a:endParaRPr lang="en-US" dirty="0"/>
          </a:p>
        </p:txBody>
      </p:sp>
      <p:grpSp>
        <p:nvGrpSpPr>
          <p:cNvPr id="4" name="Group 12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4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5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438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Game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3600" dirty="0" smtClean="0"/>
              <a:t>Impress your friends… </a:t>
            </a:r>
            <a:r>
              <a:rPr lang="en-US" sz="3600" i="1" dirty="0" smtClean="0"/>
              <a:t>and</a:t>
            </a:r>
            <a:r>
              <a:rPr lang="en-US" sz="3600" dirty="0" smtClean="0"/>
              <a:t> yourself.</a:t>
            </a: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Learn a useful skill</a:t>
            </a:r>
            <a:endParaRPr lang="en-US" dirty="0" smtClean="0"/>
          </a:p>
          <a:p>
            <a:r>
              <a:rPr lang="en-US" dirty="0" smtClean="0"/>
              <a:t>Awesome feeling when people love your game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4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5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438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Game Development?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sz="4000" dirty="0" smtClean="0"/>
              <a:t>Income</a:t>
            </a:r>
            <a:r>
              <a:rPr lang="en-US" sz="4000" dirty="0" smtClean="0"/>
              <a:t>! 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Mobile app markets are </a:t>
            </a:r>
            <a:r>
              <a:rPr lang="en-US" i="1" dirty="0" smtClean="0"/>
              <a:t>very</a:t>
            </a:r>
            <a:r>
              <a:rPr lang="en-US" dirty="0" smtClean="0"/>
              <a:t> rapidly growing</a:t>
            </a:r>
            <a:endParaRPr lang="en-US" dirty="0" smtClean="0"/>
          </a:p>
          <a:p>
            <a:r>
              <a:rPr lang="en-US" dirty="0" smtClean="0"/>
              <a:t>Companies love creative designers and developers</a:t>
            </a:r>
            <a:r>
              <a:rPr lang="en-US" dirty="0" smtClean="0"/>
              <a:t>!</a:t>
            </a: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9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0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7412" name="Picture 4" descr="http://www.clipartheaven.com/clipart/money/casual_cash_2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828800"/>
            <a:ext cx="1676400" cy="2070848"/>
          </a:xfrm>
          <a:prstGeom prst="rect">
            <a:avLst/>
          </a:prstGeom>
          <a:noFill/>
        </p:spPr>
      </p:pic>
      <p:pic>
        <p:nvPicPr>
          <p:cNvPr id="13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Planning/Designing a </a:t>
            </a:r>
            <a:r>
              <a:rPr lang="en-US" dirty="0" smtClean="0"/>
              <a:t>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It’s mostly </a:t>
            </a:r>
            <a:r>
              <a:rPr lang="en-US" dirty="0" smtClean="0"/>
              <a:t>an</a:t>
            </a:r>
            <a:r>
              <a:rPr lang="en-US" b="1" dirty="0" smtClean="0"/>
              <a:t> art</a:t>
            </a:r>
            <a:endParaRPr lang="en-US" b="1" dirty="0" smtClean="0"/>
          </a:p>
          <a:p>
            <a:pPr lvl="1"/>
            <a:r>
              <a:rPr lang="en-US" dirty="0" smtClean="0"/>
              <a:t>People </a:t>
            </a:r>
            <a:r>
              <a:rPr lang="en-US" dirty="0" smtClean="0"/>
              <a:t>love </a:t>
            </a:r>
            <a:r>
              <a:rPr lang="en-US" dirty="0" err="1" smtClean="0"/>
              <a:t>gameplay</a:t>
            </a:r>
            <a:r>
              <a:rPr lang="en-US" dirty="0" smtClean="0"/>
              <a:t>, </a:t>
            </a:r>
            <a:r>
              <a:rPr lang="en-US" dirty="0" err="1" smtClean="0"/>
              <a:t>eyecandy</a:t>
            </a:r>
            <a:r>
              <a:rPr lang="en-US" dirty="0" smtClean="0"/>
              <a:t> and visuals</a:t>
            </a:r>
          </a:p>
          <a:p>
            <a:r>
              <a:rPr lang="en-US" b="1" dirty="0" smtClean="0"/>
              <a:t>User experience </a:t>
            </a:r>
            <a:r>
              <a:rPr lang="en-US" dirty="0" smtClean="0"/>
              <a:t>is important</a:t>
            </a:r>
          </a:p>
          <a:p>
            <a:pPr lvl="1"/>
            <a:r>
              <a:rPr lang="en-US" dirty="0" smtClean="0"/>
              <a:t>Good games aren’t just about </a:t>
            </a:r>
            <a:r>
              <a:rPr lang="en-US" dirty="0" smtClean="0"/>
              <a:t>complex mechanics and </a:t>
            </a:r>
            <a:r>
              <a:rPr lang="en-US" dirty="0" err="1" smtClean="0"/>
              <a:t>gameplay</a:t>
            </a:r>
            <a:endParaRPr lang="en-US" dirty="0" smtClean="0"/>
          </a:p>
          <a:p>
            <a:pPr lvl="1"/>
            <a:r>
              <a:rPr lang="en-US" dirty="0" smtClean="0"/>
              <a:t>..but </a:t>
            </a:r>
            <a:r>
              <a:rPr lang="en-US" dirty="0" smtClean="0"/>
              <a:t>you </a:t>
            </a:r>
            <a:r>
              <a:rPr lang="en-US" dirty="0" smtClean="0"/>
              <a:t>should </a:t>
            </a:r>
            <a:r>
              <a:rPr lang="en-US" dirty="0" smtClean="0"/>
              <a:t>still </a:t>
            </a:r>
            <a:r>
              <a:rPr lang="en-US" dirty="0" smtClean="0"/>
              <a:t>learn </a:t>
            </a:r>
            <a:r>
              <a:rPr lang="en-US" b="1" dirty="0" smtClean="0"/>
              <a:t>good</a:t>
            </a:r>
            <a:r>
              <a:rPr lang="en-US" dirty="0" smtClean="0"/>
              <a:t> </a:t>
            </a:r>
            <a:r>
              <a:rPr lang="en-US" b="1" dirty="0" smtClean="0"/>
              <a:t>design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(that’s </a:t>
            </a:r>
            <a:r>
              <a:rPr lang="en-US" dirty="0" smtClean="0">
                <a:solidFill>
                  <a:srgbClr val="C00000"/>
                </a:solidFill>
              </a:rPr>
              <a:t>why you’re here, right?)</a:t>
            </a:r>
          </a:p>
        </p:txBody>
      </p:sp>
      <p:sp>
        <p:nvSpPr>
          <p:cNvPr id="28676" name="AutoShape 4" descr="data:image/jpeg;base64,/9j/4AAQSkZJRgABAQAAAQABAAD/2wCEAAkGBxQSEhQUExQWFRUUFRUXFBUVFxQYFBQUFRQWFhUUFRgYHCggGBolHRUUITEhJSkrLi4uFx8zODMsNygtLisBCgoKDg0OGhAQGywkHyQsLCwtLCwsLCwsLCwsLCwsLCwsLCwsLCwsLCwsLCwsLCwsLCwsLCwsLCwsLCwsLSwsLP/AABEIALEBHAMBIgACEQEDEQH/xAAcAAABBQEBAQAAAAAAAAAAAAAEAgMFBgcBAAj/xABEEAACAQIEAwUEBwUHBAIDAAABAgMAEQQFEiEGMUETIlFhcQcygZEUQlJyobHBI2KCktEVM0Oi0uHwRLLC8SRTFnOj/8QAGgEAAgMBAQAAAAAAAAAAAAAAAgMAAQQFBv/EAC4RAAICAQMDAwIGAgMAAAAAAAABAhEDEiExBEFREyJhFKEFUnGBsfAjkTJC0f/aAAwDAQACEQMRAD8As+mvaaXauQsTe6lbG29t/MWNeY0nYs4EpQSk4uB2WyPoPja/w8qIw8JCgE6iBuT1o1Da7B1bjYSnFSnhHS1SiUAXIbVKeVaAx2d4aBtMs8SN9lnXV/LzoiDMYpImlhdZlUMf2bK1yovp57N5HxpyxvwA5IelZUUsxCqouSeQHjTgWq5wNxX/AGh214xGYymlQxa6ODYkkDe6npSvaZE5y+Vo2ZGjKPdGZTpDgMCVPKzE/Cm+i1LS9gNe1osVq7Xz3lmc4zClJo5JQpJALl2hkI95Dq7pPjbceVbrwzmy43DRzoLahZ156HXZl+fLxBBo8nTuG/KBhkUiQtXQKXor1qVQdnAK7au2rtquiCbV1UvTix03Gsvatcr2WkaR9cN1vtyO/wAqJRsFseVLUq1dr1HRRy1ctSq9UIJpLxhhYgEeB3G3KnK9aqIMtHTTLRJ86axWGEiFW5MLHofgaFxLTGDSTTeAy8QJp1lhe93I29PAU6CDyIPob0uSoJMbIpsinWpmSVRzZR6kCgaDTEtTZpSSq3ukHzG4+dL7OluLCTGDSStElaZkNA1RaY1avWrtcoQhYFLVKUop1RTFEFsSqUqB1YBlIYHkVIIPoRzqi+1gTiKNkdhASUmRdu8fcLEblTuLXte3jXPZHm2qOTCsd4z2kf3GPfUejG/8flWtdP8A49aYh5ffpLRnvE2GwZVZ3szC4RVLNpvbUQOQ58+dj4UZluYw4uIvBIGU3XUuzIxHIg7qwuDY+VZPxHgji85eEtbXKkYPPSixKTYegY/GjMBqybMxGzEwTaQWO2qJyQkh6aka9/LV40/6eOlU/dVi/Vd/HBAcP8NticU2GaQRyDtNTMCxZ0azjmCSdzuehqY4ZWXLs1WAtcNIsMlr6ZFkA7NreRZT5bjrT3GxOAzdMSo7rFJrfa5xzIPMgH+cU5wRIcxzZ8TJZezBlCX8AI4lF9yFFiT4geNaXJuOp8V9xKVOu9j/AAMfombzYY7K/axqPuntY/8AID8603OsF2+HmiP+LFInoWQgH5msw9oDnCZvh8SNlfsZGPj2b9nKP5Av81a6Kz5d9MvgbDvEyn2XYRMZl+Lwko2MgYeKF41Cst+RDRk077EsUwOLw7fVZHt+93o3t/Inypng3HxZfmWZRzyLHHcspY2B0yF1VfFtMuwG5tSfYvd8VjZQCFZQd+hkldgPWwNNnxLxswI8o1uvaa7ags2wbyoFR+zOoEtvew6C3W9qypDgwKKUBSYksAL3IAufE9TS7VCHa4xAFzyG59K7XasoagmV1DKbqeR33+dLJpLPTdU5F0LL0xisasQu3U2A6n0/P4U6KqGc5i/bOCNSqbKBYEWG+x2N996PFDXKipy0omf/AMgFlULeRvHZb/rTc7TON3I8k7v48/xqmYvHlnjVVbWXTSLeDA32NX2WUAVtjijHsZnNsq2KyeJiSUBJ6sLm/qd6gM5ytlUlJWAUX0M7abeVztVlzTEb6V5nn5Chvoq233PjTATP484ddg1vgoPzteiYsbPKf8aT7pc/oams/wAECpNtxyqtxyuvutb01CqouyxYbKsWRcYRz5uW/VhR+Hy/HpuuGjU+OmMn5kmq9hM9xEfuyyD0YkfImprDcbYobe/96P8A0kUmcZ9q+4cXH5JqOTMbd8MAPsLDf4b1IYJZWALLMbi/fkRPwQA/OorDcV4pueFdvuo4H4qaNXiLEH/opPx/01lnCXhDoyXlkwtwLFQP4if0pJFRa5zMeeEk+Y/WnBmUh/6aQfFP61jnil8f7X/o+M1/UEYeVmLhkK6WspPJh9oU7Qy4qQ/4DD1ZP6052j/YH8/+1KlH9P8AYaZWPaLxLNhQkcKle1Unt+drGxRB0bcG56EW8Q3w3n74zLcREHIxMMLgMCQ7LpOhweerbSTzvv1FWfiPI0xkDQvsTuj9UkHusPyI6gmsWy7Gy5djO8tniYpKnR4zbWvmCtiD9010cEYTx0l7luZcjcZX2ZYuHOMA0TYTHEvBIugS7tJFfkWPNlBsQeYt1HKGynHNl+MRyQRE9nKm6yRNszLbmCh1D4VD4OAySrFGbl3CRlu7qubJfwJ2+JpvFo8btHIpR0NmVhYqfCtqhFNpd+xn1PY0PjwHBZnh8covHIUckb3KAJKB5mMqR6nwqQ9s8KSYXDzrY/tNKsOscsZbbyuimmOHFXNsqOFZgJsMQqMea2BMLHrpK6kPoaoec4nGLHHgJ1cCFyY4ypLEkEDSw99RdrW+0fKyIK5JXvHb9hknSfhmgccYc4vJ8Li7XeJI3Y9dEiqsv+bSf4apWCwUseGjzDCswMLlJre9E4IIe31o2VkuDyJI5ctmyTKgMviwsy88MsUo82Szi/jcnehckyfB5RA+qbSkjDW87rZiAQFVbAcr7AXPnQQzJJxXn7Byx27Kjxek+aZdhMUuGftRIyGNFLakcWMiDnoLIp36Hw3JfA2RZouLinxZcRKHBWWbUbGMhdKKSBvp5261e8nz/C4q4w88chHNVbvAeOk72+FSoFC8rS00TQm7soPFXs3+m4tpxOIldU1KI9TFlXTcHUANgvyqzcKcMxYCExRamLNqd3tqdrW3sLAACwA/MknKOO+PcRPiHhwsjpCjdmvZXEkzg2Lal71i2wA57c701w3xrjcvxKxYwymIle1jxGsyIjcpEL94W525EA9dw148jhTf7A6opm7gV21KUeFKC1mGiAK6BTgSkrIpcpcagAxXqFYkA+mxqEEnammNPNGa52dC2Whm1dtT3Z13s6EsAzHFdjE8mktoF9K+8fIVUc1yt55daloe0RHZCBcEruDfkdquWZY+OBbudz7qjdm9B+vKqRieMNWJAki7JLaVYtc3vca+gH9a1dMnquthOZqqDMryRIG1Eln5ajufh4UZiZa9LNegpnua3Gci8cAZCTsbCxGxtXu2cDYq3qLH5jb8KIxmFWQWNx4EbEVXsTg59XZxM0rG9kUEtYczt0qEE53jyFIIW/kxP/jTGHy4tbbCk7f9QgJ//oKbbg/MXO+Hf46B/wCVEYfgnHrv2Tr6FP8AXS3OPlBJPwSeE4fY88GHHjFiR/qNSEeQQ/WwmMj+6wYfhQWH4Zx/K7j7yRn8dRqUw/D+YLyxCL5FVv8AgDSJTX5l9xij8fwPw5JGPckxqeuofmKKXKpByxU3owQ/mKH+iZmv+NC3qP6LTivjx7yQN6MwrNNyfEl/f1Q6KS7MfGElH+OT6olOLEw5vf8AhUUwMXifrYcfwyr+opa4mQ84WH8cZ/Ws0lL4+w1NfP3CLUmuozHmpHxH6U72dJ0jLHqo3tN4W+kx/SIVvNEveA5yxjcr5su5HxHhV3rop+PI4StC5RUlTPmnA4ns5I5P/rkR/wCRg36VuvF/CMOPS5skoH7OYDe3MK/2k8unSqL7Q+BZBOJcJGzriGs0aD+7lO9/JG3NzsDfoRWp5WjpBEJbB1jjV7G416Qpseu9bM+RPTOL3EY4VcZGYeznJcbhMwdWhYR6Skz3/ZkW1RujH39wOW9mN7Vp2NzaCF0SWVEeQgRqzAMxJsLDnz61G8cZ/wDQcI8q2MhISIHlra+5HUABjbyrHeG8hxGa4hzrPMNNO9zpvy9W22Aty6AVSj63+SeyJej2x3PoMCsF46x0mOzNoku2mUYeBOgIYI1vC73JPhbwrecLGVRVLFyqgF2tqYgW1G21zzrEMwAwGea5NkGJEtzy7Ockl/4dbfy1Ol2k33ombhA3E3C2Jyl4JllBJN0lQFdEq7lCDe4I+YuCK2nJc6+l4AYhNmeF7gfVlVWVlHowP4VF+1LDK+WYgt9TQ6nwYSKBb1BI+NRfsPmLYKVTuExDW8g0cZI+dz8aKUnPHqfKZSWmdeSqexHL0kxpdgCYYSyA9HZlXUPMAn51Le3nBKJMLLtd0ljbxIQoy/LW/wA6h8hxAyjOnSXuxaniLdFhlIeJ/uiyX8N/Cke0rPv7UxsUOF76J+xiIB/aSysNbD93ZBf90nlT93kUu1C9lCjbOEpDJgcI55thoWPqY1JqZEdApLBgoIllkSNEWOJS7BQxChQBfmTblRceZQmb6P2i9toEnZ8mMZ21DxHpWar3GaqHhHXRCL3sL2tfrYchf4n50SEpQSroFzBjFSDDajdNe01HCylkAezpEtlUsdgoJJ8ABcmi42V76GDaSVNiDZhzU25EeFRnFBthMR/+ph8CLH8L0Ppu6C9Qz+fFmV+2e4Mm6hrbL0UDpYEVH5fw8cyndblIoyNbjn4BVv1Nj6UTmGG7VVuSNPK3n1qxeypUjw0q6rv276vH3V0/hW7I3GHtELd7kpFwjCkSxxl108mLFz8dXTyFqjZOEZ792WMjxKsD8hericSvma4MUPCsq9dBtxKjFwQzf3uINvCJQv8AmYn8qsWV5NDhl0xIFv7zG5dvvMdzUgJl8aUGHiPnScjyv/lZaaXAyVpDLRJFNstIY1SBXWmJFr2aJMQvYlAda6i9/c+tpsPe9ackWqGpgTimHot1ploqqgwRqTooplpthU0ksatTbNTjm1MGgZaHbV0V21cZgASTYDmTyHnREFis0zTNMRjBh5liCOnazYeMsZYpuyJWWKSM6bYmOwdR5EA3rTF3qPTh7DicYgR2lBJuGYLrZdLPoB06yptqtenY5KO7QuabKl7WcK02Wxyrc9m8cj3UqdLIULFTuu7rseVDex3FhcDihGuuaOR5OzBAaS8S9mLnlcoy1pGIwqyIyOoZHUqynkysLEGsSzLAYnIcaJYu/CxIRjfTJGdzDJbk4tz8gR1FPxNTg8fflCprTLUcwvtKxRxsc0zWhVirwJcII22a45s687nqLbXq9e1LhM42BcRhxrmiXYLuZoT3tK+JF9QHmw61RfaFxTg8fHC8UUkc6XDllQLoNyUJB73eNwbdW8a2D2bwSjLcKJgQ4j2B5hNR7K/gdGimZPYozSp8UDHe4t2YhmfHWImwC4KQDuFQ8pJ1ukZBRGBGxBAueZ0jzvrnsdycwZcjMCGndpiDz0myp8CqK38VWmfhrCSydpJhoHk562ijZiRyJJFzUykVLnlUo6Yqi0tLtspvG3AEOZBWZjFMgskqgHu7nQ6m2pbknmCLnfc0BwH7LUwE/wBIkm7eRQRF3NCJqFi1tRJa1xz2ua0RtK21EC5AFyBdjsAL8yfCnkUcxVRlPTp7AyauzNeNJZ9c0WK+iPhJe7HH2yx4pdgFePXs0mrcC46CoTJM1lkkaWHs/pTQx4ZJMS6QpHHCumSRY2Ot2Zy52FgNIve4Fm48yMQ9vicJHqx2J0IjEgtEvciZ4dXundBt9Z/kPNwk4nSFsKs+CmTD6g1tWHljiETSKb3U6UTlzt41oithbdl/yXX2EQkdZJAih5F913AszD1INHWoXLMvjw8SQxLpjjUKi+AHmeZ86LFFFb7ggsyy/VKW873oV45//RAqVr1OUUUV3C5W0QISPSGYs1iDdjzJ3pOLwjujoUazKVOx6i1WSvURDDO2nYGPTpZCUba1mU2O59K5w/EMPibSsQs1u8CQEe+xJ8L7H1FW/jLL+yxWtfdnFz4CRRZvmLH1vVPzxO0/ZBTce8bcgfD1qMhpBwOKQ7HUPPc0oJifsKPg1U7KPaBLhIxDLEZtFgrM+lggFgpup1epq3ZNx/hcQkhuY5I0Z2ie2pgoJOgjZuXr5UtORbRUuGs8x0uNnidTaMAFGACxm5ITUp06zqHM8lPhV2C4jl2P+Zf/AF+NGcL5QIMOoZR2st5cQftTSkvJueY1M1h0FNcR5vhsFHqmJ32SNWbU58FW9reewqSciFe4rwWKeE9jKEZHj91iEL9qgVHYC53te3KrLlDuyAOe+oAZeZBA33O5rLM69ouJmUpDFFDECLCxZxpYMu+wG4HSnMm9pbdqv0pVUEgGaIEafAuhJ1L42sfI0icZSW5adGtPHVTzrigQtKOz1KuHkmilDAxzNFbXF3eTC49b0dBnsuJBWCNHB2EjE6Cuso+tRumwNrm56KRes4xeTSQsqFVgl0y4oYXC91Vig23JNmkYtYEAWF9zSI4Y3uNWRmlZfmCS93ZZlSNpYtV2iMgJCt8m+VPyCq5wJhSFaVPozYeVQ8ckKOs0rEm5n1sx1AbHc3JPK1WSSlSik6Q+LtAzimnp96FmalsJDDmkUs0mksYP2rzRggggEHYg7gjzpM0qoLsbAkD4sbAfM0+q0wA4i2AA2A2HpTqrXVWn446soSiV3EYBJUMcqK6NsyuAyn1BoqOKiY4qNIFtIquW+zzL4ZBKmFTWDddRdwpG4Kq5IB87VbEip9Y6RLg0Z0ci7R6im52LDSdr2O3jTknLkQ5pcCljpwLS7UHm8sqRM0CB3HJT1HX406OGxbkVrj7AzMFkQ9xApa3NNMiuWsXs5uI7DTcFSdXIVP8ADmBeHDpG9roCAAVKqoJCImlEGkLa3dv686j894jgjgZZWtKyW7JQS6vbwNtgepIBtsarmG46xGlVWFG0i2pi1zbl18PWmvTFUyJNkzJCZswR3jNo5SkcgK6SkULsy7Nq1GWTcEaf2K9at1qyfJ8yWDEJK0Mo/aTSOEmkaImbWWKwFuzVrvzG5APU1pGFzyCRUZZFtI2hQdm1/YIO4NHFxlwU00HkeFR2RR4kI30po2cudPZAhVToN+Z51J16j0oE9Xq9XqIgDmmaxYcIZW0iRwin94qSBt46bDzIHWkLmetdUSsVIvrZSot496342+NRPtDjh+iOZkduSqU2KsT3STyADAbm+9utZRhuKJ5IGwZChLWdu8ZNIteMNfkbWubkgmhckiGiZ5neBeFhJi4iS27oRIyOPdVFUXO5F7DlflsKqUGYqy6mYA/j8udVVsLHGQQvI3B3NGOyuA6kXGzdbr/UUMZ3yUr7h2KmjmkUMhKAm/idjbbwB3qC4kwXYyAxnlZhbmpB2/KrdgIUUXXckczz/wBq9j8Gsq2I36Hwo6LHMn9sMoKriMOGASzNGSHZwuzWO1ifleqvisbPjpmmlN2Y7C/dReiKOgH+9RGNjEchXw51JZLiADzoHZEET5aQvI1AYvDWvVwnn2qJzFAVJPhQlmg+xnOkbCHDsyLJHIQouoaRGGpTbmxG6+iir9NhlLBiqlgCAxALAHmAeYBsPlXzhw3ivo+JSQDV2bK+m9r6GBter77WMkzHFz4eXA67xLYxJMqSxO2pllYagFupIvf86TKFyJGW7RpbpbYbChZVoxVbSuu2qw1afd1W71r9L3oTEG1ZJbGuLtAUxoRhRElMtSXuNQNiFaw0FQbi+oEjTfvAWI3t1pRpZpNCEPhb06i0lKIjWjQIqOOnocGO0MlzcqFtfu2BJuB478/KnIkp5Z0HM0yEW+BcpJD0cdEqlAHMQOQ+dNnMT4itUOnl3M0p2SwFdqFONP2jSDOPGtUcaQFkjjIZmkiMcirGpPaqVuzi2wVum/8A78VZzI64eZo2VZBE5Rn3RWCkqzDwBqLfFhQWubAEm3gBc1jmN4llzTEx6l0RQ6mRASd22DOerWty8/GrnJRRXdIlMDA8p1yu0jtbU7m7H/nhyqUsq7L/ALUgLpUKPjVJ4qz8ljDEfvHp8fH0+NYEnNmp1FFoxucpHuZBcdFsT/t8TV49nmW4lO1mxC9msugRxH+8suq8kngTqsBzABvzrBckwrT4vDRli2ueMMP3Q4Z7D7oavqFsQzNHo2XUe0DIxLLpawUg2U6tJub7A1rxYlHcTKbewbXq9Qua4zsIZZipYRRvIVX3m0KW0i3U2p4sKprEYhUUsxAABJJ8FFyfgATWXcC+1STFDGzYqJUw2GjEgeIOxS7WETG/fYje4A5G9hVuxzLmeAE2GW5ljfsDLdCokvG5I6d3Vbpy9aFkI/jPi6A4UpA6TPPdLCx0LbvMy9D4X679KouX5dYX2BPPqajsRg2w05imKh1AuFZWtflfSTY+RqYhxqgc/wA6W3fJYNjcvW3Oq1mGBKHUh9fP1qxYvMF8fwqIx+LBUix38apMgvJc5cR6bDumwvf5UY2Mmk2F7fuj9aNyWFFiW1rt58z/AO6kdNPKIPMeGe4GJu3MgD8L1U8VGY28PCtLHK19qq/E+AG58d/Q1TRCFwePlPLvevKu4vEv9YfAGpnJctAj5/h1pnMcvO5BBpRZWo8UxYhAxYg2031X2sRbrW/8HZLHExxkhYYrFwwfSVY9xXRADpFrgk89zy2tWRcEZQJMxjUuEsDIu6jtHR0IjW/U7mw3sprcjhZfsj5io0nyClvYdNKDyIqNx8RZWCsVJFgwAJXzAO1L+jS+A+YrhhceH41mnix/mNEJy7IjsPAyIqsxdgAGc82PU1xxRj3HhQ7t5Cs8scF/2+zHxlLwDGmYZVcXUhhci45XBsaIc+VqaVQOQt6bUhjEGxrRkS0NFT8cp1hdLEEEl/qrYiwPmf0o0Cw6JaKWMdQD601CKKWnQW5myMEwWXKi2Y9obsdTBb7kkDYAWHL4U8cBGfqj4XH5UQKVXRxrYSym+0TK8T9Cf+z1P0gsgFmAcIWGvRrNr+vS9VjhI4/AYWFMThJcZLNimVh2gZ8JEVjt2j969+8wHIb3YXAq98U8W4fAKvbMdT30RoCztbmfADcbmsTn4gx07ySviZYzJcaEYqqrvYADlYEi/Pzq5ZFEXKaiav7Sc0jwODeRUHayHsodiQHYE6j02UMd+ZAFZdwTgNCa2Hvb/wAI2UfmfjTODwcsuhJZJJI479mkhLBb+9pB8asrssMZvtYXP6KKyZcurZDsMW3qZG8SZqIYmP1mBsOtjt+PL5+FZ4q3uWO5Nz60dmuLOKlLX7qnbwJ/oBy/3oPEroG9HCOlV3Dk73JjgTOI8JmEU8i61j1BhzZVdSjSoOpUHl1BIG9q+nYZVdQykMrAFWBuGUi4II5givjTCSntkYfbA+BNj+BNbTwXxS+WYTCtPqkwU8ksOsf9HKk7oOZ/uWUBrX7pD22stakqQps2WuGkq4IBBBBFwRuCDyIoXNMSI4ZHZioVGJI5jbp50uUyUU7j/iyLLEjWBIzMSQIhYIqaQG7RV3t7thtuB0Bqi5h7TMVLEiDTCNADCLVrYi2+s+4NuQ38zUDhciNyTd3O7MdySeZNHrkPiD8qS8ifcv0m+StSZk2tiV94kk82ZjuWYnmSaPhzcW3qwQ8Og81+Yp08MR/ZH/PSq9WK2DWKlsVp8wWo3HY3VYdL1c34bQfVH50Di+HQRsBRRyxsnpsbyfOe4qsA2ncX2I9DU2M8U/VPzFU7FZNJH7tz5daZWScbFWp6nFgOLLq+dqPqn4kCq9n2dmQAWAUEE78/jUNPjmA7yt8QaBxGJLdDRAlwwOZDTyP4U7LjV86qeGxbAAWNPHGMeSk0lossvBkiyZtg1K3AkJH3lRmU/AqD8K+hzXzX7Pc6jwmOGJmQuiBkbSbtFrsO202uwA1Agb2YkXIAP0jFKrqrKQysAysCCGUi4II5giikvaQYkkbtNOg6NBPaXFtVwNGnne1zfltTEoo16EmrBkHYyFzrMosOnaStpW4F7E7nkLCm9YYAg3BAIPiDyNHYqMMLMAR4EAjbyNCyikOjSgVqbvTr00aWwyRio2Ko2OddWi41W1aeum9r+l6PhNGAyQhokUHE1FKafB0Zci3HRSqbBpQNb8c1QqjNuPkWXFEMqkxIqrsCRqAc+nMfIVBxYNB0J+Fq0TiDg/D4uQSuZI5LBS0T6SwHIMCCDa53rJvaJl8+WSjRK0kDgFWL/tEPVZFFttjZgLcxzG6Z4nKTaYyM0lwThIQXACgcyelUXivODKexiO3U/n/z+u0U+azTbaj63Jt8zTmFh0+Z6mqjjUN3yE5auBMGE0DyAobDHtjPFsS0ZKHqHjOqw/50qQlYsVTxO/oOdWDJuGjiCrxNhiYiQP2rh4ibgrIgW4PMWO3hRrJGHum6Bdt6Ymf5Xgmd1KgnvAKALlpCRoRR1JJAt519T8I5IMLgYcM4DEIe1B7ymSRi8o35jUzVU+FOGsPg2WWS00yA6CF0RRX5mNLnvW21Ek87Wub2mTP/AAFZ8v4jh4iw49LkfYAznF/2WgaBdcADM2EB/aJGttT4S/Rb3MR2tupW1mcmzqLMMtkmw5LKUuy/4iMhDPG6jk4ty9LXBFNYnNFZ1kKKXS+hiBqW4sbHpzNRWYYgBmnjKwTW70oA0uByE63AkHrZhc2Iuazvr8cttxn0k1uQOHYWutiDuD0PmDT3an0qg5pxVFrfRE0Uuo3MMp7Bzc99VIuAdjbbnUYvFM52/wDJv61pjhlLfgBzSZqOs+JpLOOv41mf9rYhubL/AJj+ZpJnmP1x8FH61fovyTX8GlfTkX66j+IUh85iHORKzYrKf8VvhYflXlikF7SHcWN99j68qv0l5Jrfg0yHMEk9xkY/ukH5gG9dnj1izAfKsq0SIbg3tUzlXE0wIQgsd+ZB5C/1vTxqPC+YsrWu5bpcojbpULmHDOm5j28jup/pTK8cr1A/lb+tczniuSML3fevbTsNrXBJv4irhDKnsRygwSOBEax1RNbrYqf6/Co/EZmgLo4YeDJtbbbY3qKxmavK4drbEHT42N7E8zUnMiSQdqoLqjkOhsHjU7ixHMeda4x8iG/ANhMMqyK0U6Nf3lfuG3UE9f6itIyXiGSDLHw/bFHgmDYZlbdoSCxRiOisW2PTSKyv6Gr37Nx92TYn0PI/hWtexhAJsS01rCKBVDW0khpDdL87AC5/e9KuclGNsiVmwpJdVJFiQDbwuL2oaY1UYM/lxObNEkn/AMbDxszBLaXYgIA7de8zEDl+zqzyyVzcuz3NGJDMxoOQ0/K9Cuazs0IYkb8eVNk17EQq1iwBKm63HI+IpJpbCQKmdLe4Xfle29vCnxnxHSqvHLanhLSm5eQ9vBao8/bwohM7aqjgsSSoLCxo5J6CetOrLSi+xZhmznrShmT/AGqrq4inBiaRJz8sNY4eEWD6c32jVI9peAieMYt2PaxdmkatujjtNRQra5Ju3ltU2MVWW+0HilppDBGf2aHvW+sw/QVo6GGSWZU+Of0E54wjBgOdzYb6QXwqskbgFoyNkf6wXy8unTalCQWquJiSBbmL3+NSWGkuoruvHSSMKY+mMRXZmOwAAA57new+dXbLThpW+k4KXssRpUSBySkyqANMqE7bKO8tiDvvWZYyReXW5JPrawphZQORt6XoMvTeotm1/H7omOahJto22HiSN9Snuyp70VwW+8h5Oh56h8bG4o/t718/yy33JNxyPUelSWW8TTwEaZGI8G3FYp/hW3sZpj1n5kbDDCVkdy1w3Q9LfGs6444oMzGGI/s1PeI+uw/SuZpx6ZYDGqFHbZmuLaetut6p/aDwp3S9JJS15OVwDmzprTE7alx032opcb6iAoJJ5Ada6Rk2JCCXzoxZR0I+dANh44z+1kYN9hBcr6nlSkwqyf3MpJsTofYn02/rQPHZeok4yfGidJ8Kr+FxTKdLCxGxHhVhw2JBFJnGhkXYhogaDmwlSzSDyNcCg9KFSotorGLw1H4X/wCRF2bEBktpvzuLi/oQbEfGjMXhRUPNHpbUpsRyIrRCdipRoCxGGZDpcEHz/MeIorJsd2MlzujDTIPFT5eI5/PxqThzFmUa1Rx1v/SxF659PEZJWBB4GyjbzsKZaB0sUcjWORpGYdio1IftX3UfD8dqHyzMQkgaRQ6E95SWFh+6Qbjag8fjGlJZz02A5D0H600DQy3VFx2NvycxRpqw40iQAkgklvC5JJNrn5mi5M1YfW+dULgHMyY2iJ9w3X7p6fOpnMc1hTaRl6bHfluNq8/kxTWVxbb/AJOnGcXBPZFhbOXps58fCq7hs2il9xwfLrTjSUOmS2dl2nwT39uDqKUM6Sq7JNemtVXT8k2AIuKcKf8AFA9VcfmtErxFhf8A74/5hWTA129dZ9Bj8sw/Uy8GsPxXhF5zA/dDt/2g0PLx3hlHdLufAIR/3WrL9VdvUX4fi72R9TMt2O46nc9zuDoBa9IwfHeIQ946x4G1VSvWp/02Kq0oD1p3dmi4n2ixtCwVJFkKkDZdIJ631X/CqCcRfc8zTBpJNTF08MV6VyVPLKfIT24o3B4jaoi9G5a/OmSWwKYjEHvH/nSmxR88QNAyAjn86uLTKaPUk0nXXdVEUdNcNe1V7WKhDlSmSTLGJJWudIVQFtqGs2LC/UVGahRGCIN47ga7AE8gwO16hApsCj3aGVWtclZO5IANyd9m6m4oOVWjexurLuPzDA9R5006tG1jdWX4EelH4PMZXtGwE4PJZNyPEh+a+t6hB7MZAzRS2AMi9632gLEn8vgKkMDuBUPi3DSBU92MW5kjnvudzUrgYjYUnKMgSDQ0qOA1xXPSu9q3hWaxojEQ7c6isRDR+IZqBlvY0yAMgbCm17kCnWxKdWHzqFxZ73ypm9P0XuAp1sSWMdLXUj0pv6QKBrtGkC5Ergc2aFi0bWJBB9DQ8uILklmuT1NB3rxNVoV2TUw/D4gowZWsR1FXbBcTQNGDJIFb6wsx38dhWcFjSCxpWXp45OQ4ZXHg0tuKMKP8X5JJ/pps8W4X7bfyP/Ss4ua5Svocfz/f2C+okOV2u16tgg8K7Xq9UIdrhrteqEEGk16vVCHaMwHWvV6hlwWuSQjofE8mr1epSDZGV2vV6nixNcNer1QhyumvV6oQneIPdi+7Xci/upf+fVNer1QhG5d/SrRheVdr1Z8w2AuLnTpr1erO+RqBsRQU/un0r1eo4gyK3ivfb4fkKbFer1bFwIZ0V2vV6rKO1416vVCCTSTXq9UIJNer1eq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xQSEhQUExQWFRUUFRUXFBUVFxQYFBQUFRQWFhUUFRgYHCggGBolHRUUITEhJSkrLi4uFx8zODMsNygtLisBCgoKDg0OGhAQGywkHyQsLCwtLCwsLCwsLCwsLCwsLCwsLCwsLCwsLCwsLCwsLCwsLCwsLCwsLCwsLCwsLSwsLP/AABEIALEBHAMBIgACEQEDEQH/xAAcAAABBQEBAQAAAAAAAAAAAAAEAgMFBgcBAAj/xABEEAACAQIEAwUEBwUHBAIDAAABAgMAEQQFEiEGMUETIlFhcQcygZEUQlJyobHBI2KCktEVM0Oi0uHwRLLC8SRTFnOj/8QAGgEAAgMBAQAAAAAAAAAAAAAAAgMAAQQFBv/EAC4RAAICAQMDAwIGAgMAAAAAAAABAhEDEiExBEFREyJhFKEFUnGBsfAjkTJC0f/aAAwDAQACEQMRAD8As+mvaaXauQsTe6lbG29t/MWNeY0nYs4EpQSk4uB2WyPoPja/w8qIw8JCgE6iBuT1o1Da7B1bjYSnFSnhHS1SiUAXIbVKeVaAx2d4aBtMs8SN9lnXV/LzoiDMYpImlhdZlUMf2bK1yovp57N5HxpyxvwA5IelZUUsxCqouSeQHjTgWq5wNxX/AGh214xGYymlQxa6ODYkkDe6npSvaZE5y+Vo2ZGjKPdGZTpDgMCVPKzE/Cm+i1LS9gNe1osVq7Xz3lmc4zClJo5JQpJALl2hkI95Dq7pPjbceVbrwzmy43DRzoLahZ156HXZl+fLxBBo8nTuG/KBhkUiQtXQKXor1qVQdnAK7au2rtquiCbV1UvTix03Gsvatcr2WkaR9cN1vtyO/wAqJRsFseVLUq1dr1HRRy1ctSq9UIJpLxhhYgEeB3G3KnK9aqIMtHTTLRJ86axWGEiFW5MLHofgaFxLTGDSTTeAy8QJp1lhe93I29PAU6CDyIPob0uSoJMbIpsinWpmSVRzZR6kCgaDTEtTZpSSq3ukHzG4+dL7OluLCTGDSStElaZkNA1RaY1avWrtcoQhYFLVKUop1RTFEFsSqUqB1YBlIYHkVIIPoRzqi+1gTiKNkdhASUmRdu8fcLEblTuLXte3jXPZHm2qOTCsd4z2kf3GPfUejG/8flWtdP8A49aYh5ffpLRnvE2GwZVZ3szC4RVLNpvbUQOQ58+dj4UZluYw4uIvBIGU3XUuzIxHIg7qwuDY+VZPxHgji85eEtbXKkYPPSixKTYegY/GjMBqybMxGzEwTaQWO2qJyQkh6aka9/LV40/6eOlU/dVi/Vd/HBAcP8NticU2GaQRyDtNTMCxZ0azjmCSdzuehqY4ZWXLs1WAtcNIsMlr6ZFkA7NreRZT5bjrT3GxOAzdMSo7rFJrfa5xzIPMgH+cU5wRIcxzZ8TJZezBlCX8AI4lF9yFFiT4geNaXJuOp8V9xKVOu9j/AAMfombzYY7K/axqPuntY/8AID8603OsF2+HmiP+LFInoWQgH5msw9oDnCZvh8SNlfsZGPj2b9nKP5Av81a6Kz5d9MvgbDvEyn2XYRMZl+Lwko2MgYeKF41Cst+RDRk077EsUwOLw7fVZHt+93o3t/Inypng3HxZfmWZRzyLHHcspY2B0yF1VfFtMuwG5tSfYvd8VjZQCFZQd+hkldgPWwNNnxLxswI8o1uvaa7ags2wbyoFR+zOoEtvew6C3W9qypDgwKKUBSYksAL3IAufE9TS7VCHa4xAFzyG59K7XasoagmV1DKbqeR33+dLJpLPTdU5F0LL0xisasQu3U2A6n0/P4U6KqGc5i/bOCNSqbKBYEWG+x2N996PFDXKipy0omf/AMgFlULeRvHZb/rTc7TON3I8k7v48/xqmYvHlnjVVbWXTSLeDA32NX2WUAVtjijHsZnNsq2KyeJiSUBJ6sLm/qd6gM5ytlUlJWAUX0M7abeVztVlzTEb6V5nn5Chvoq233PjTATP484ddg1vgoPzteiYsbPKf8aT7pc/oams/wAECpNtxyqtxyuvutb01CqouyxYbKsWRcYRz5uW/VhR+Hy/HpuuGjU+OmMn5kmq9hM9xEfuyyD0YkfImprDcbYobe/96P8A0kUmcZ9q+4cXH5JqOTMbd8MAPsLDf4b1IYJZWALLMbi/fkRPwQA/OorDcV4pueFdvuo4H4qaNXiLEH/opPx/01lnCXhDoyXlkwtwLFQP4if0pJFRa5zMeeEk+Y/WnBmUh/6aQfFP61jnil8f7X/o+M1/UEYeVmLhkK6WspPJh9oU7Qy4qQ/4DD1ZP6052j/YH8/+1KlH9P8AYaZWPaLxLNhQkcKle1Unt+drGxRB0bcG56EW8Q3w3n74zLcREHIxMMLgMCQ7LpOhweerbSTzvv1FWfiPI0xkDQvsTuj9UkHusPyI6gmsWy7Gy5djO8tniYpKnR4zbWvmCtiD9010cEYTx0l7luZcjcZX2ZYuHOMA0TYTHEvBIugS7tJFfkWPNlBsQeYt1HKGynHNl+MRyQRE9nKm6yRNszLbmCh1D4VD4OAySrFGbl3CRlu7qubJfwJ2+JpvFo8btHIpR0NmVhYqfCtqhFNpd+xn1PY0PjwHBZnh8covHIUckb3KAJKB5mMqR6nwqQ9s8KSYXDzrY/tNKsOscsZbbyuimmOHFXNsqOFZgJsMQqMea2BMLHrpK6kPoaoec4nGLHHgJ1cCFyY4ypLEkEDSw99RdrW+0fKyIK5JXvHb9hknSfhmgccYc4vJ8Li7XeJI3Y9dEiqsv+bSf4apWCwUseGjzDCswMLlJre9E4IIe31o2VkuDyJI5ctmyTKgMviwsy88MsUo82Szi/jcnehckyfB5RA+qbSkjDW87rZiAQFVbAcr7AXPnQQzJJxXn7Byx27Kjxek+aZdhMUuGftRIyGNFLakcWMiDnoLIp36Hw3JfA2RZouLinxZcRKHBWWbUbGMhdKKSBvp5261e8nz/C4q4w88chHNVbvAeOk72+FSoFC8rS00TQm7soPFXs3+m4tpxOIldU1KI9TFlXTcHUANgvyqzcKcMxYCExRamLNqd3tqdrW3sLAACwA/MknKOO+PcRPiHhwsjpCjdmvZXEkzg2Lal71i2wA57c701w3xrjcvxKxYwymIle1jxGsyIjcpEL94W525EA9dw148jhTf7A6opm7gV21KUeFKC1mGiAK6BTgSkrIpcpcagAxXqFYkA+mxqEEnammNPNGa52dC2Whm1dtT3Z13s6EsAzHFdjE8mktoF9K+8fIVUc1yt55daloe0RHZCBcEruDfkdquWZY+OBbudz7qjdm9B+vKqRieMNWJAki7JLaVYtc3vca+gH9a1dMnquthOZqqDMryRIG1Eln5ajufh4UZiZa9LNegpnua3Gci8cAZCTsbCxGxtXu2cDYq3qLH5jb8KIxmFWQWNx4EbEVXsTg59XZxM0rG9kUEtYczt0qEE53jyFIIW/kxP/jTGHy4tbbCk7f9QgJ//oKbbg/MXO+Hf46B/wCVEYfgnHrv2Tr6FP8AXS3OPlBJPwSeE4fY88GHHjFiR/qNSEeQQ/WwmMj+6wYfhQWH4Zx/K7j7yRn8dRqUw/D+YLyxCL5FVv8AgDSJTX5l9xij8fwPw5JGPckxqeuofmKKXKpByxU3owQ/mKH+iZmv+NC3qP6LTivjx7yQN6MwrNNyfEl/f1Q6KS7MfGElH+OT6olOLEw5vf8AhUUwMXifrYcfwyr+opa4mQ84WH8cZ/Ws0lL4+w1NfP3CLUmuozHmpHxH6U72dJ0jLHqo3tN4W+kx/SIVvNEveA5yxjcr5su5HxHhV3rop+PI4StC5RUlTPmnA4ns5I5P/rkR/wCRg36VuvF/CMOPS5skoH7OYDe3MK/2k8unSqL7Q+BZBOJcJGzriGs0aD+7lO9/JG3NzsDfoRWp5WjpBEJbB1jjV7G416Qpseu9bM+RPTOL3EY4VcZGYeznJcbhMwdWhYR6Skz3/ZkW1RujH39wOW9mN7Vp2NzaCF0SWVEeQgRqzAMxJsLDnz61G8cZ/wDQcI8q2MhISIHlra+5HUABjbyrHeG8hxGa4hzrPMNNO9zpvy9W22Aty6AVSj63+SeyJej2x3PoMCsF46x0mOzNoku2mUYeBOgIYI1vC73JPhbwrecLGVRVLFyqgF2tqYgW1G21zzrEMwAwGea5NkGJEtzy7Ockl/4dbfy1Ol2k33ombhA3E3C2Jyl4JllBJN0lQFdEq7lCDe4I+YuCK2nJc6+l4AYhNmeF7gfVlVWVlHowP4VF+1LDK+WYgt9TQ6nwYSKBb1BI+NRfsPmLYKVTuExDW8g0cZI+dz8aKUnPHqfKZSWmdeSqexHL0kxpdgCYYSyA9HZlXUPMAn51Le3nBKJMLLtd0ljbxIQoy/LW/wA6h8hxAyjOnSXuxaniLdFhlIeJ/uiyX8N/Cke0rPv7UxsUOF76J+xiIB/aSysNbD93ZBf90nlT93kUu1C9lCjbOEpDJgcI55thoWPqY1JqZEdApLBgoIllkSNEWOJS7BQxChQBfmTblRceZQmb6P2i9toEnZ8mMZ21DxHpWar3GaqHhHXRCL3sL2tfrYchf4n50SEpQSroFzBjFSDDajdNe01HCylkAezpEtlUsdgoJJ8ABcmi42V76GDaSVNiDZhzU25EeFRnFBthMR/+ph8CLH8L0Ppu6C9Qz+fFmV+2e4Mm6hrbL0UDpYEVH5fw8cyndblIoyNbjn4BVv1Nj6UTmGG7VVuSNPK3n1qxeypUjw0q6rv276vH3V0/hW7I3GHtELd7kpFwjCkSxxl108mLFz8dXTyFqjZOEZ792WMjxKsD8hericSvma4MUPCsq9dBtxKjFwQzf3uINvCJQv8AmYn8qsWV5NDhl0xIFv7zG5dvvMdzUgJl8aUGHiPnScjyv/lZaaXAyVpDLRJFNstIY1SBXWmJFr2aJMQvYlAda6i9/c+tpsPe9ackWqGpgTimHot1ploqqgwRqTooplpthU0ksatTbNTjm1MGgZaHbV0V21cZgASTYDmTyHnREFis0zTNMRjBh5liCOnazYeMsZYpuyJWWKSM6bYmOwdR5EA3rTF3qPTh7DicYgR2lBJuGYLrZdLPoB06yptqtenY5KO7QuabKl7WcK02Wxyrc9m8cj3UqdLIULFTuu7rseVDex3FhcDihGuuaOR5OzBAaS8S9mLnlcoy1pGIwqyIyOoZHUqynkysLEGsSzLAYnIcaJYu/CxIRjfTJGdzDJbk4tz8gR1FPxNTg8fflCprTLUcwvtKxRxsc0zWhVirwJcII22a45s687nqLbXq9e1LhM42BcRhxrmiXYLuZoT3tK+JF9QHmw61RfaFxTg8fHC8UUkc6XDllQLoNyUJB73eNwbdW8a2D2bwSjLcKJgQ4j2B5hNR7K/gdGimZPYozSp8UDHe4t2YhmfHWImwC4KQDuFQ8pJ1ukZBRGBGxBAueZ0jzvrnsdycwZcjMCGndpiDz0myp8CqK38VWmfhrCSydpJhoHk562ijZiRyJJFzUykVLnlUo6Yqi0tLtspvG3AEOZBWZjFMgskqgHu7nQ6m2pbknmCLnfc0BwH7LUwE/wBIkm7eRQRF3NCJqFi1tRJa1xz2ua0RtK21EC5AFyBdjsAL8yfCnkUcxVRlPTp7AyauzNeNJZ9c0WK+iPhJe7HH2yx4pdgFePXs0mrcC46CoTJM1lkkaWHs/pTQx4ZJMS6QpHHCumSRY2Ot2Zy52FgNIve4Fm48yMQ9vicJHqx2J0IjEgtEvciZ4dXundBt9Z/kPNwk4nSFsKs+CmTD6g1tWHljiETSKb3U6UTlzt41oithbdl/yXX2EQkdZJAih5F913AszD1INHWoXLMvjw8SQxLpjjUKi+AHmeZ86LFFFb7ggsyy/VKW873oV45//RAqVr1OUUUV3C5W0QISPSGYs1iDdjzJ3pOLwjujoUazKVOx6i1WSvURDDO2nYGPTpZCUba1mU2O59K5w/EMPibSsQs1u8CQEe+xJ8L7H1FW/jLL+yxWtfdnFz4CRRZvmLH1vVPzxO0/ZBTce8bcgfD1qMhpBwOKQ7HUPPc0oJifsKPg1U7KPaBLhIxDLEZtFgrM+lggFgpup1epq3ZNx/hcQkhuY5I0Z2ie2pgoJOgjZuXr5UtORbRUuGs8x0uNnidTaMAFGACxm5ITUp06zqHM8lPhV2C4jl2P+Zf/AF+NGcL5QIMOoZR2st5cQftTSkvJueY1M1h0FNcR5vhsFHqmJ32SNWbU58FW9reewqSciFe4rwWKeE9jKEZHj91iEL9qgVHYC53te3KrLlDuyAOe+oAZeZBA33O5rLM69ouJmUpDFFDECLCxZxpYMu+wG4HSnMm9pbdqv0pVUEgGaIEafAuhJ1L42sfI0icZSW5adGtPHVTzrigQtKOz1KuHkmilDAxzNFbXF3eTC49b0dBnsuJBWCNHB2EjE6Cuso+tRumwNrm56KRes4xeTSQsqFVgl0y4oYXC91Vig23JNmkYtYEAWF9zSI4Y3uNWRmlZfmCS93ZZlSNpYtV2iMgJCt8m+VPyCq5wJhSFaVPozYeVQ8ckKOs0rEm5n1sx1AbHc3JPK1WSSlSik6Q+LtAzimnp96FmalsJDDmkUs0mksYP2rzRggggEHYg7gjzpM0qoLsbAkD4sbAfM0+q0wA4i2AA2A2HpTqrXVWn446soSiV3EYBJUMcqK6NsyuAyn1BoqOKiY4qNIFtIquW+zzL4ZBKmFTWDddRdwpG4Kq5IB87VbEip9Y6RLg0Z0ci7R6im52LDSdr2O3jTknLkQ5pcCljpwLS7UHm8sqRM0CB3HJT1HX406OGxbkVrj7AzMFkQ9xApa3NNMiuWsXs5uI7DTcFSdXIVP8ADmBeHDpG9roCAAVKqoJCImlEGkLa3dv686j894jgjgZZWtKyW7JQS6vbwNtgepIBtsarmG46xGlVWFG0i2pi1zbl18PWmvTFUyJNkzJCZswR3jNo5SkcgK6SkULsy7Nq1GWTcEaf2K9at1qyfJ8yWDEJK0Mo/aTSOEmkaImbWWKwFuzVrvzG5APU1pGFzyCRUZZFtI2hQdm1/YIO4NHFxlwU00HkeFR2RR4kI30po2cudPZAhVToN+Z51J16j0oE9Xq9XqIgDmmaxYcIZW0iRwin94qSBt46bDzIHWkLmetdUSsVIvrZSot496342+NRPtDjh+iOZkduSqU2KsT3STyADAbm+9utZRhuKJ5IGwZChLWdu8ZNIteMNfkbWubkgmhckiGiZ5neBeFhJi4iS27oRIyOPdVFUXO5F7DlflsKqUGYqy6mYA/j8udVVsLHGQQvI3B3NGOyuA6kXGzdbr/UUMZ3yUr7h2KmjmkUMhKAm/idjbbwB3qC4kwXYyAxnlZhbmpB2/KrdgIUUXXckczz/wBq9j8Gsq2I36Hwo6LHMn9sMoKriMOGASzNGSHZwuzWO1ifleqvisbPjpmmlN2Y7C/dReiKOgH+9RGNjEchXw51JZLiADzoHZEET5aQvI1AYvDWvVwnn2qJzFAVJPhQlmg+xnOkbCHDsyLJHIQouoaRGGpTbmxG6+iir9NhlLBiqlgCAxALAHmAeYBsPlXzhw3ivo+JSQDV2bK+m9r6GBter77WMkzHFz4eXA67xLYxJMqSxO2pllYagFupIvf86TKFyJGW7RpbpbYbChZVoxVbSuu2qw1afd1W71r9L3oTEG1ZJbGuLtAUxoRhRElMtSXuNQNiFaw0FQbi+oEjTfvAWI3t1pRpZpNCEPhb06i0lKIjWjQIqOOnocGO0MlzcqFtfu2BJuB478/KnIkp5Z0HM0yEW+BcpJD0cdEqlAHMQOQ+dNnMT4itUOnl3M0p2SwFdqFONP2jSDOPGtUcaQFkjjIZmkiMcirGpPaqVuzi2wVum/8A78VZzI64eZo2VZBE5Rn3RWCkqzDwBqLfFhQWubAEm3gBc1jmN4llzTEx6l0RQ6mRASd22DOerWty8/GrnJRRXdIlMDA8p1yu0jtbU7m7H/nhyqUsq7L/ALUgLpUKPjVJ4qz8ljDEfvHp8fH0+NYEnNmp1FFoxucpHuZBcdFsT/t8TV49nmW4lO1mxC9msugRxH+8suq8kngTqsBzABvzrBckwrT4vDRli2ueMMP3Q4Z7D7oavqFsQzNHo2XUe0DIxLLpawUg2U6tJub7A1rxYlHcTKbewbXq9Qua4zsIZZipYRRvIVX3m0KW0i3U2p4sKprEYhUUsxAABJJ8FFyfgATWXcC+1STFDGzYqJUw2GjEgeIOxS7WETG/fYje4A5G9hVuxzLmeAE2GW5ljfsDLdCokvG5I6d3Vbpy9aFkI/jPi6A4UpA6TPPdLCx0LbvMy9D4X679KouX5dYX2BPPqajsRg2w05imKh1AuFZWtflfSTY+RqYhxqgc/wA6W3fJYNjcvW3Oq1mGBKHUh9fP1qxYvMF8fwqIx+LBUix38apMgvJc5cR6bDumwvf5UY2Mmk2F7fuj9aNyWFFiW1rt58z/AO6kdNPKIPMeGe4GJu3MgD8L1U8VGY28PCtLHK19qq/E+AG58d/Q1TRCFwePlPLvevKu4vEv9YfAGpnJctAj5/h1pnMcvO5BBpRZWo8UxYhAxYg2031X2sRbrW/8HZLHExxkhYYrFwwfSVY9xXRADpFrgk89zy2tWRcEZQJMxjUuEsDIu6jtHR0IjW/U7mw3sprcjhZfsj5io0nyClvYdNKDyIqNx8RZWCsVJFgwAJXzAO1L+jS+A+YrhhceH41mnix/mNEJy7IjsPAyIqsxdgAGc82PU1xxRj3HhQ7t5Cs8scF/2+zHxlLwDGmYZVcXUhhci45XBsaIc+VqaVQOQt6bUhjEGxrRkS0NFT8cp1hdLEEEl/qrYiwPmf0o0Cw6JaKWMdQD601CKKWnQW5myMEwWXKi2Y9obsdTBb7kkDYAWHL4U8cBGfqj4XH5UQKVXRxrYSym+0TK8T9Cf+z1P0gsgFmAcIWGvRrNr+vS9VjhI4/AYWFMThJcZLNimVh2gZ8JEVjt2j969+8wHIb3YXAq98U8W4fAKvbMdT30RoCztbmfADcbmsTn4gx07ySviZYzJcaEYqqrvYADlYEi/Pzq5ZFEXKaiav7Sc0jwODeRUHayHsodiQHYE6j02UMd+ZAFZdwTgNCa2Hvb/wAI2UfmfjTODwcsuhJZJJI479mkhLBb+9pB8asrssMZvtYXP6KKyZcurZDsMW3qZG8SZqIYmP1mBsOtjt+PL5+FZ4q3uWO5Nz60dmuLOKlLX7qnbwJ/oBy/3oPEroG9HCOlV3Dk73JjgTOI8JmEU8i61j1BhzZVdSjSoOpUHl1BIG9q+nYZVdQykMrAFWBuGUi4II5givjTCSntkYfbA+BNj+BNbTwXxS+WYTCtPqkwU8ksOsf9HKk7oOZ/uWUBrX7pD22stakqQps2WuGkq4IBBBBFwRuCDyIoXNMSI4ZHZioVGJI5jbp50uUyUU7j/iyLLEjWBIzMSQIhYIqaQG7RV3t7thtuB0Bqi5h7TMVLEiDTCNADCLVrYi2+s+4NuQ38zUDhciNyTd3O7MdySeZNHrkPiD8qS8ifcv0m+StSZk2tiV94kk82ZjuWYnmSaPhzcW3qwQ8Og81+Yp08MR/ZH/PSq9WK2DWKlsVp8wWo3HY3VYdL1c34bQfVH50Di+HQRsBRRyxsnpsbyfOe4qsA2ncX2I9DU2M8U/VPzFU7FZNJH7tz5daZWScbFWp6nFgOLLq+dqPqn4kCq9n2dmQAWAUEE78/jUNPjmA7yt8QaBxGJLdDRAlwwOZDTyP4U7LjV86qeGxbAAWNPHGMeSk0lossvBkiyZtg1K3AkJH3lRmU/AqD8K+hzXzX7Pc6jwmOGJmQuiBkbSbtFrsO202uwA1Agb2YkXIAP0jFKrqrKQysAysCCGUi4II5giikvaQYkkbtNOg6NBPaXFtVwNGnne1zfltTEoo16EmrBkHYyFzrMosOnaStpW4F7E7nkLCm9YYAg3BAIPiDyNHYqMMLMAR4EAjbyNCyikOjSgVqbvTr00aWwyRio2Ko2OddWi41W1aeum9r+l6PhNGAyQhokUHE1FKafB0Zci3HRSqbBpQNb8c1QqjNuPkWXFEMqkxIqrsCRqAc+nMfIVBxYNB0J+Fq0TiDg/D4uQSuZI5LBS0T6SwHIMCCDa53rJvaJl8+WSjRK0kDgFWL/tEPVZFFttjZgLcxzG6Z4nKTaYyM0lwThIQXACgcyelUXivODKexiO3U/n/z+u0U+azTbaj63Jt8zTmFh0+Z6mqjjUN3yE5auBMGE0DyAobDHtjPFsS0ZKHqHjOqw/50qQlYsVTxO/oOdWDJuGjiCrxNhiYiQP2rh4ibgrIgW4PMWO3hRrJGHum6Bdt6Ymf5Xgmd1KgnvAKALlpCRoRR1JJAt519T8I5IMLgYcM4DEIe1B7ymSRi8o35jUzVU+FOGsPg2WWS00yA6CF0RRX5mNLnvW21Ek87Wub2mTP/AAFZ8v4jh4iw49LkfYAznF/2WgaBdcADM2EB/aJGttT4S/Rb3MR2tupW1mcmzqLMMtkmw5LKUuy/4iMhDPG6jk4ty9LXBFNYnNFZ1kKKXS+hiBqW4sbHpzNRWYYgBmnjKwTW70oA0uByE63AkHrZhc2Iuazvr8cttxn0k1uQOHYWutiDuD0PmDT3an0qg5pxVFrfRE0Uuo3MMp7Bzc99VIuAdjbbnUYvFM52/wDJv61pjhlLfgBzSZqOs+JpLOOv41mf9rYhubL/AJj+ZpJnmP1x8FH61fovyTX8GlfTkX66j+IUh85iHORKzYrKf8VvhYflXlikF7SHcWN99j68qv0l5Jrfg0yHMEk9xkY/ukH5gG9dnj1izAfKsq0SIbg3tUzlXE0wIQgsd+ZB5C/1vTxqPC+YsrWu5bpcojbpULmHDOm5j28jup/pTK8cr1A/lb+tczniuSML3fevbTsNrXBJv4irhDKnsRygwSOBEax1RNbrYqf6/Co/EZmgLo4YeDJtbbbY3qKxmavK4drbEHT42N7E8zUnMiSQdqoLqjkOhsHjU7ixHMeda4x8iG/ANhMMqyK0U6Nf3lfuG3UE9f6itIyXiGSDLHw/bFHgmDYZlbdoSCxRiOisW2PTSKyv6Gr37Nx92TYn0PI/hWtexhAJsS01rCKBVDW0khpDdL87AC5/e9KuclGNsiVmwpJdVJFiQDbwuL2oaY1UYM/lxObNEkn/AMbDxszBLaXYgIA7de8zEDl+zqzyyVzcuz3NGJDMxoOQ0/K9Cuazs0IYkb8eVNk17EQq1iwBKm63HI+IpJpbCQKmdLe4Xfle29vCnxnxHSqvHLanhLSm5eQ9vBao8/bwohM7aqjgsSSoLCxo5J6CetOrLSi+xZhmznrShmT/AGqrq4inBiaRJz8sNY4eEWD6c32jVI9peAieMYt2PaxdmkatujjtNRQra5Ju3ltU2MVWW+0HilppDBGf2aHvW+sw/QVo6GGSWZU+Of0E54wjBgOdzYb6QXwqskbgFoyNkf6wXy8unTalCQWquJiSBbmL3+NSWGkuoruvHSSMKY+mMRXZmOwAAA57new+dXbLThpW+k4KXssRpUSBySkyqANMqE7bKO8tiDvvWZYyReXW5JPrawphZQORt6XoMvTeotm1/H7omOahJto22HiSN9Snuyp70VwW+8h5Oh56h8bG4o/t718/yy33JNxyPUelSWW8TTwEaZGI8G3FYp/hW3sZpj1n5kbDDCVkdy1w3Q9LfGs6444oMzGGI/s1PeI+uw/SuZpx6ZYDGqFHbZmuLaetut6p/aDwp3S9JJS15OVwDmzprTE7alx032opcb6iAoJJ5Ada6Rk2JCCXzoxZR0I+dANh44z+1kYN9hBcr6nlSkwqyf3MpJsTofYn02/rQPHZeok4yfGidJ8Kr+FxTKdLCxGxHhVhw2JBFJnGhkXYhogaDmwlSzSDyNcCg9KFSotorGLw1H4X/wCRF2bEBktpvzuLi/oQbEfGjMXhRUPNHpbUpsRyIrRCdipRoCxGGZDpcEHz/MeIorJsd2MlzujDTIPFT5eI5/PxqThzFmUa1Rx1v/SxF659PEZJWBB4GyjbzsKZaB0sUcjWORpGYdio1IftX3UfD8dqHyzMQkgaRQ6E95SWFh+6Qbjag8fjGlJZz02A5D0H600DQy3VFx2NvycxRpqw40iQAkgklvC5JJNrn5mi5M1YfW+dULgHMyY2iJ9w3X7p6fOpnMc1hTaRl6bHfluNq8/kxTWVxbb/AJOnGcXBPZFhbOXps58fCq7hs2il9xwfLrTjSUOmS2dl2nwT39uDqKUM6Sq7JNemtVXT8k2AIuKcKf8AFA9VcfmtErxFhf8A74/5hWTA129dZ9Bj8sw/Uy8GsPxXhF5zA/dDt/2g0PLx3hlHdLufAIR/3WrL9VdvUX4fi72R9TMt2O46nc9zuDoBa9IwfHeIQ946x4G1VSvWp/02Kq0oD1p3dmi4n2ixtCwVJFkKkDZdIJ631X/CqCcRfc8zTBpJNTF08MV6VyVPLKfIT24o3B4jaoi9G5a/OmSWwKYjEHvH/nSmxR88QNAyAjn86uLTKaPUk0nXXdVEUdNcNe1V7WKhDlSmSTLGJJWudIVQFtqGs2LC/UVGahRGCIN47ga7AE8gwO16hApsCj3aGVWtclZO5IANyd9m6m4oOVWjexurLuPzDA9R5006tG1jdWX4EelH4PMZXtGwE4PJZNyPEh+a+t6hB7MZAzRS2AMi9632gLEn8vgKkMDuBUPi3DSBU92MW5kjnvudzUrgYjYUnKMgSDQ0qOA1xXPSu9q3hWaxojEQ7c6isRDR+IZqBlvY0yAMgbCm17kCnWxKdWHzqFxZ73ypm9P0XuAp1sSWMdLXUj0pv6QKBrtGkC5Ergc2aFi0bWJBB9DQ8uILklmuT1NB3rxNVoV2TUw/D4gowZWsR1FXbBcTQNGDJIFb6wsx38dhWcFjSCxpWXp45OQ4ZXHg0tuKMKP8X5JJ/pps8W4X7bfyP/Ss4ua5Svocfz/f2C+okOV2u16tgg8K7Xq9UIdrhrteqEEGk16vVCHaMwHWvV6hlwWuSQjofE8mr1epSDZGV2vV6nixNcNer1QhyumvV6oQneIPdi+7Xci/upf+fVNer1QhG5d/SrRheVdr1Z8w2AuLnTpr1erO+RqBsRQU/un0r1eo4gyK3ivfb4fkKbFer1bFwIZ0V2vV6rKO1416vVCCTSTXq9UIJNer1eq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2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3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386" name="Picture 2" descr="http://images6.fanpop.com/image/photos/32000000/3D-angry-birds-angry-birds-32093008-1024-10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343400"/>
            <a:ext cx="2438400" cy="2438400"/>
          </a:xfrm>
          <a:prstGeom prst="rect">
            <a:avLst/>
          </a:prstGeom>
          <a:noFill/>
        </p:spPr>
      </p:pic>
      <p:pic>
        <p:nvPicPr>
          <p:cNvPr id="16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Planning/Designing </a:t>
            </a:r>
            <a:r>
              <a:rPr lang="en-US" dirty="0" smtClean="0"/>
              <a:t>a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For mobile games:</a:t>
            </a:r>
          </a:p>
          <a:p>
            <a:r>
              <a:rPr lang="en-US" dirty="0" smtClean="0"/>
              <a:t>D</a:t>
            </a:r>
            <a:r>
              <a:rPr lang="en-US" dirty="0" smtClean="0"/>
              <a:t>esign</a:t>
            </a:r>
            <a:r>
              <a:rPr lang="en-US" dirty="0" smtClean="0"/>
              <a:t> for </a:t>
            </a:r>
            <a:r>
              <a:rPr lang="en-US" dirty="0" smtClean="0"/>
              <a:t>the mobile market</a:t>
            </a:r>
          </a:p>
          <a:p>
            <a:pPr lvl="1"/>
            <a:r>
              <a:rPr lang="en-US" dirty="0" smtClean="0"/>
              <a:t>Users tend to like </a:t>
            </a:r>
            <a:r>
              <a:rPr lang="en-US" b="1" dirty="0" smtClean="0"/>
              <a:t>casual yet addicting </a:t>
            </a:r>
            <a:r>
              <a:rPr lang="en-US" dirty="0" smtClean="0"/>
              <a:t>games</a:t>
            </a:r>
          </a:p>
          <a:p>
            <a:pPr lvl="1"/>
            <a:r>
              <a:rPr lang="en-US" b="1" dirty="0" smtClean="0"/>
              <a:t>Why is Angry Birds so successful?</a:t>
            </a:r>
          </a:p>
          <a:p>
            <a:r>
              <a:rPr lang="en-US" dirty="0" smtClean="0"/>
              <a:t>Use mobile-specific user controls</a:t>
            </a:r>
          </a:p>
          <a:p>
            <a:pPr lvl="1"/>
            <a:r>
              <a:rPr lang="en-US" dirty="0" err="1" smtClean="0"/>
              <a:t>Touchscreen</a:t>
            </a:r>
            <a:r>
              <a:rPr lang="en-US" dirty="0" smtClean="0"/>
              <a:t>, accelerometer, gyroscope</a:t>
            </a:r>
          </a:p>
          <a:p>
            <a:pPr lvl="1"/>
            <a:r>
              <a:rPr lang="en-US" dirty="0" smtClean="0"/>
              <a:t>While fun, game genres that need virtual buttons are harder to play on phones</a:t>
            </a:r>
          </a:p>
          <a:p>
            <a:endParaRPr lang="en-US" b="1" dirty="0" smtClean="0"/>
          </a:p>
        </p:txBody>
      </p:sp>
      <p:sp>
        <p:nvSpPr>
          <p:cNvPr id="28676" name="AutoShape 4" descr="data:image/jpeg;base64,/9j/4AAQSkZJRgABAQAAAQABAAD/2wCEAAkGBxQSEhQUExQWFRUUFRUXFBUVFxQYFBQUFRQWFhUUFRgYHCggGBolHRUUITEhJSkrLi4uFx8zODMsNygtLisBCgoKDg0OGhAQGywkHyQsLCwtLCwsLCwsLCwsLCwsLCwsLCwsLCwsLCwsLCwsLCwsLCwsLCwsLCwsLCwsLSwsLP/AABEIALEBHAMBIgACEQEDEQH/xAAcAAABBQEBAQAAAAAAAAAAAAAEAgMFBgcBAAj/xABEEAACAQIEAwUEBwUHBAIDAAABAgMAEQQFEiEGMUETIlFhcQcygZEUQlJyobHBI2KCktEVM0Oi0uHwRLLC8SRTFnOj/8QAGgEAAgMBAQAAAAAAAAAAAAAAAgMAAQQFBv/EAC4RAAICAQMDAwIGAgMAAAAAAAABAhEDEiExBEFREyJhFKEFUnGBsfAjkTJC0f/aAAwDAQACEQMRAD8As+mvaaXauQsTe6lbG29t/MWNeY0nYs4EpQSk4uB2WyPoPja/w8qIw8JCgE6iBuT1o1Da7B1bjYSnFSnhHS1SiUAXIbVKeVaAx2d4aBtMs8SN9lnXV/LzoiDMYpImlhdZlUMf2bK1yovp57N5HxpyxvwA5IelZUUsxCqouSeQHjTgWq5wNxX/AGh214xGYymlQxa6ODYkkDe6npSvaZE5y+Vo2ZGjKPdGZTpDgMCVPKzE/Cm+i1LS9gNe1osVq7Xz3lmc4zClJo5JQpJALl2hkI95Dq7pPjbceVbrwzmy43DRzoLahZ156HXZl+fLxBBo8nTuG/KBhkUiQtXQKXor1qVQdnAK7au2rtquiCbV1UvTix03Gsvatcr2WkaR9cN1vtyO/wAqJRsFseVLUq1dr1HRRy1ctSq9UIJpLxhhYgEeB3G3KnK9aqIMtHTTLRJ86axWGEiFW5MLHofgaFxLTGDSTTeAy8QJp1lhe93I29PAU6CDyIPob0uSoJMbIpsinWpmSVRzZR6kCgaDTEtTZpSSq3ukHzG4+dL7OluLCTGDSStElaZkNA1RaY1avWrtcoQhYFLVKUop1RTFEFsSqUqB1YBlIYHkVIIPoRzqi+1gTiKNkdhASUmRdu8fcLEblTuLXte3jXPZHm2qOTCsd4z2kf3GPfUejG/8flWtdP8A49aYh5ffpLRnvE2GwZVZ3szC4RVLNpvbUQOQ58+dj4UZluYw4uIvBIGU3XUuzIxHIg7qwuDY+VZPxHgji85eEtbXKkYPPSixKTYegY/GjMBqybMxGzEwTaQWO2qJyQkh6aka9/LV40/6eOlU/dVi/Vd/HBAcP8NticU2GaQRyDtNTMCxZ0azjmCSdzuehqY4ZWXLs1WAtcNIsMlr6ZFkA7NreRZT5bjrT3GxOAzdMSo7rFJrfa5xzIPMgH+cU5wRIcxzZ8TJZezBlCX8AI4lF9yFFiT4geNaXJuOp8V9xKVOu9j/AAMfombzYY7K/axqPuntY/8AID8603OsF2+HmiP+LFInoWQgH5msw9oDnCZvh8SNlfsZGPj2b9nKP5Av81a6Kz5d9MvgbDvEyn2XYRMZl+Lwko2MgYeKF41Cst+RDRk077EsUwOLw7fVZHt+93o3t/Inypng3HxZfmWZRzyLHHcspY2B0yF1VfFtMuwG5tSfYvd8VjZQCFZQd+hkldgPWwNNnxLxswI8o1uvaa7ags2wbyoFR+zOoEtvew6C3W9qypDgwKKUBSYksAL3IAufE9TS7VCHa4xAFzyG59K7XasoagmV1DKbqeR33+dLJpLPTdU5F0LL0xisasQu3U2A6n0/P4U6KqGc5i/bOCNSqbKBYEWG+x2N996PFDXKipy0omf/AMgFlULeRvHZb/rTc7TON3I8k7v48/xqmYvHlnjVVbWXTSLeDA32NX2WUAVtjijHsZnNsq2KyeJiSUBJ6sLm/qd6gM5ytlUlJWAUX0M7abeVztVlzTEb6V5nn5Chvoq233PjTATP484ddg1vgoPzteiYsbPKf8aT7pc/oams/wAECpNtxyqtxyuvutb01CqouyxYbKsWRcYRz5uW/VhR+Hy/HpuuGjU+OmMn5kmq9hM9xEfuyyD0YkfImprDcbYobe/96P8A0kUmcZ9q+4cXH5JqOTMbd8MAPsLDf4b1IYJZWALLMbi/fkRPwQA/OorDcV4pueFdvuo4H4qaNXiLEH/opPx/01lnCXhDoyXlkwtwLFQP4if0pJFRa5zMeeEk+Y/WnBmUh/6aQfFP61jnil8f7X/o+M1/UEYeVmLhkK6WspPJh9oU7Qy4qQ/4DD1ZP6052j/YH8/+1KlH9P8AYaZWPaLxLNhQkcKle1Unt+drGxRB0bcG56EW8Q3w3n74zLcREHIxMMLgMCQ7LpOhweerbSTzvv1FWfiPI0xkDQvsTuj9UkHusPyI6gmsWy7Gy5djO8tniYpKnR4zbWvmCtiD9010cEYTx0l7luZcjcZX2ZYuHOMA0TYTHEvBIugS7tJFfkWPNlBsQeYt1HKGynHNl+MRyQRE9nKm6yRNszLbmCh1D4VD4OAySrFGbl3CRlu7qubJfwJ2+JpvFo8btHIpR0NmVhYqfCtqhFNpd+xn1PY0PjwHBZnh8covHIUckb3KAJKB5mMqR6nwqQ9s8KSYXDzrY/tNKsOscsZbbyuimmOHFXNsqOFZgJsMQqMea2BMLHrpK6kPoaoec4nGLHHgJ1cCFyY4ypLEkEDSw99RdrW+0fKyIK5JXvHb9hknSfhmgccYc4vJ8Li7XeJI3Y9dEiqsv+bSf4apWCwUseGjzDCswMLlJre9E4IIe31o2VkuDyJI5ctmyTKgMviwsy88MsUo82Szi/jcnehckyfB5RA+qbSkjDW87rZiAQFVbAcr7AXPnQQzJJxXn7Byx27Kjxek+aZdhMUuGftRIyGNFLakcWMiDnoLIp36Hw3JfA2RZouLinxZcRKHBWWbUbGMhdKKSBvp5261e8nz/C4q4w88chHNVbvAeOk72+FSoFC8rS00TQm7soPFXs3+m4tpxOIldU1KI9TFlXTcHUANgvyqzcKcMxYCExRamLNqd3tqdrW3sLAACwA/MknKOO+PcRPiHhwsjpCjdmvZXEkzg2Lal71i2wA57c701w3xrjcvxKxYwymIle1jxGsyIjcpEL94W525EA9dw148jhTf7A6opm7gV21KUeFKC1mGiAK6BTgSkrIpcpcagAxXqFYkA+mxqEEnammNPNGa52dC2Whm1dtT3Z13s6EsAzHFdjE8mktoF9K+8fIVUc1yt55daloe0RHZCBcEruDfkdquWZY+OBbudz7qjdm9B+vKqRieMNWJAki7JLaVYtc3vca+gH9a1dMnquthOZqqDMryRIG1Eln5ajufh4UZiZa9LNegpnua3Gci8cAZCTsbCxGxtXu2cDYq3qLH5jb8KIxmFWQWNx4EbEVXsTg59XZxM0rG9kUEtYczt0qEE53jyFIIW/kxP/jTGHy4tbbCk7f9QgJ//oKbbg/MXO+Hf46B/wCVEYfgnHrv2Tr6FP8AXS3OPlBJPwSeE4fY88GHHjFiR/qNSEeQQ/WwmMj+6wYfhQWH4Zx/K7j7yRn8dRqUw/D+YLyxCL5FVv8AgDSJTX5l9xij8fwPw5JGPckxqeuofmKKXKpByxU3owQ/mKH+iZmv+NC3qP6LTivjx7yQN6MwrNNyfEl/f1Q6KS7MfGElH+OT6olOLEw5vf8AhUUwMXifrYcfwyr+opa4mQ84WH8cZ/Ws0lL4+w1NfP3CLUmuozHmpHxH6U72dJ0jLHqo3tN4W+kx/SIVvNEveA5yxjcr5su5HxHhV3rop+PI4StC5RUlTPmnA4ns5I5P/rkR/wCRg36VuvF/CMOPS5skoH7OYDe3MK/2k8unSqL7Q+BZBOJcJGzriGs0aD+7lO9/JG3NzsDfoRWp5WjpBEJbB1jjV7G416Qpseu9bM+RPTOL3EY4VcZGYeznJcbhMwdWhYR6Skz3/ZkW1RujH39wOW9mN7Vp2NzaCF0SWVEeQgRqzAMxJsLDnz61G8cZ/wDQcI8q2MhISIHlra+5HUABjbyrHeG8hxGa4hzrPMNNO9zpvy9W22Aty6AVSj63+SeyJej2x3PoMCsF46x0mOzNoku2mUYeBOgIYI1vC73JPhbwrecLGVRVLFyqgF2tqYgW1G21zzrEMwAwGea5NkGJEtzy7Ockl/4dbfy1Ol2k33ombhA3E3C2Jyl4JllBJN0lQFdEq7lCDe4I+YuCK2nJc6+l4AYhNmeF7gfVlVWVlHowP4VF+1LDK+WYgt9TQ6nwYSKBb1BI+NRfsPmLYKVTuExDW8g0cZI+dz8aKUnPHqfKZSWmdeSqexHL0kxpdgCYYSyA9HZlXUPMAn51Le3nBKJMLLtd0ljbxIQoy/LW/wA6h8hxAyjOnSXuxaniLdFhlIeJ/uiyX8N/Cke0rPv7UxsUOF76J+xiIB/aSysNbD93ZBf90nlT93kUu1C9lCjbOEpDJgcI55thoWPqY1JqZEdApLBgoIllkSNEWOJS7BQxChQBfmTblRceZQmb6P2i9toEnZ8mMZ21DxHpWar3GaqHhHXRCL3sL2tfrYchf4n50SEpQSroFzBjFSDDajdNe01HCylkAezpEtlUsdgoJJ8ABcmi42V76GDaSVNiDZhzU25EeFRnFBthMR/+ph8CLH8L0Ppu6C9Qz+fFmV+2e4Mm6hrbL0UDpYEVH5fw8cyndblIoyNbjn4BVv1Nj6UTmGG7VVuSNPK3n1qxeypUjw0q6rv276vH3V0/hW7I3GHtELd7kpFwjCkSxxl108mLFz8dXTyFqjZOEZ792WMjxKsD8hericSvma4MUPCsq9dBtxKjFwQzf3uINvCJQv8AmYn8qsWV5NDhl0xIFv7zG5dvvMdzUgJl8aUGHiPnScjyv/lZaaXAyVpDLRJFNstIY1SBXWmJFr2aJMQvYlAda6i9/c+tpsPe9ackWqGpgTimHot1ploqqgwRqTooplpthU0ksatTbNTjm1MGgZaHbV0V21cZgASTYDmTyHnREFis0zTNMRjBh5liCOnazYeMsZYpuyJWWKSM6bYmOwdR5EA3rTF3qPTh7DicYgR2lBJuGYLrZdLPoB06yptqtenY5KO7QuabKl7WcK02Wxyrc9m8cj3UqdLIULFTuu7rseVDex3FhcDihGuuaOR5OzBAaS8S9mLnlcoy1pGIwqyIyOoZHUqynkysLEGsSzLAYnIcaJYu/CxIRjfTJGdzDJbk4tz8gR1FPxNTg8fflCprTLUcwvtKxRxsc0zWhVirwJcII22a45s687nqLbXq9e1LhM42BcRhxrmiXYLuZoT3tK+JF9QHmw61RfaFxTg8fHC8UUkc6XDllQLoNyUJB73eNwbdW8a2D2bwSjLcKJgQ4j2B5hNR7K/gdGimZPYozSp8UDHe4t2YhmfHWImwC4KQDuFQ8pJ1ukZBRGBGxBAueZ0jzvrnsdycwZcjMCGndpiDz0myp8CqK38VWmfhrCSydpJhoHk562ijZiRyJJFzUykVLnlUo6Yqi0tLtspvG3AEOZBWZjFMgskqgHu7nQ6m2pbknmCLnfc0BwH7LUwE/wBIkm7eRQRF3NCJqFi1tRJa1xz2ua0RtK21EC5AFyBdjsAL8yfCnkUcxVRlPTp7AyauzNeNJZ9c0WK+iPhJe7HH2yx4pdgFePXs0mrcC46CoTJM1lkkaWHs/pTQx4ZJMS6QpHHCumSRY2Ot2Zy52FgNIve4Fm48yMQ9vicJHqx2J0IjEgtEvciZ4dXundBt9Z/kPNwk4nSFsKs+CmTD6g1tWHljiETSKb3U6UTlzt41oithbdl/yXX2EQkdZJAih5F913AszD1INHWoXLMvjw8SQxLpjjUKi+AHmeZ86LFFFb7ggsyy/VKW873oV45//RAqVr1OUUUV3C5W0QISPSGYs1iDdjzJ3pOLwjujoUazKVOx6i1WSvURDDO2nYGPTpZCUba1mU2O59K5w/EMPibSsQs1u8CQEe+xJ8L7H1FW/jLL+yxWtfdnFz4CRRZvmLH1vVPzxO0/ZBTce8bcgfD1qMhpBwOKQ7HUPPc0oJifsKPg1U7KPaBLhIxDLEZtFgrM+lggFgpup1epq3ZNx/hcQkhuY5I0Z2ie2pgoJOgjZuXr5UtORbRUuGs8x0uNnidTaMAFGACxm5ITUp06zqHM8lPhV2C4jl2P+Zf/AF+NGcL5QIMOoZR2st5cQftTSkvJueY1M1h0FNcR5vhsFHqmJ32SNWbU58FW9reewqSciFe4rwWKeE9jKEZHj91iEL9qgVHYC53te3KrLlDuyAOe+oAZeZBA33O5rLM69ouJmUpDFFDECLCxZxpYMu+wG4HSnMm9pbdqv0pVUEgGaIEafAuhJ1L42sfI0icZSW5adGtPHVTzrigQtKOz1KuHkmilDAxzNFbXF3eTC49b0dBnsuJBWCNHB2EjE6Cuso+tRumwNrm56KRes4xeTSQsqFVgl0y4oYXC91Vig23JNmkYtYEAWF9zSI4Y3uNWRmlZfmCS93ZZlSNpYtV2iMgJCt8m+VPyCq5wJhSFaVPozYeVQ8ckKOs0rEm5n1sx1AbHc3JPK1WSSlSik6Q+LtAzimnp96FmalsJDDmkUs0mksYP2rzRggggEHYg7gjzpM0qoLsbAkD4sbAfM0+q0wA4i2AA2A2HpTqrXVWn446soSiV3EYBJUMcqK6NsyuAyn1BoqOKiY4qNIFtIquW+zzL4ZBKmFTWDddRdwpG4Kq5IB87VbEip9Y6RLg0Z0ci7R6im52LDSdr2O3jTknLkQ5pcCljpwLS7UHm8sqRM0CB3HJT1HX406OGxbkVrj7AzMFkQ9xApa3NNMiuWsXs5uI7DTcFSdXIVP8ADmBeHDpG9roCAAVKqoJCImlEGkLa3dv686j894jgjgZZWtKyW7JQS6vbwNtgepIBtsarmG46xGlVWFG0i2pi1zbl18PWmvTFUyJNkzJCZswR3jNo5SkcgK6SkULsy7Nq1GWTcEaf2K9at1qyfJ8yWDEJK0Mo/aTSOEmkaImbWWKwFuzVrvzG5APU1pGFzyCRUZZFtI2hQdm1/YIO4NHFxlwU00HkeFR2RR4kI30po2cudPZAhVToN+Z51J16j0oE9Xq9XqIgDmmaxYcIZW0iRwin94qSBt46bDzIHWkLmetdUSsVIvrZSot496342+NRPtDjh+iOZkduSqU2KsT3STyADAbm+9utZRhuKJ5IGwZChLWdu8ZNIteMNfkbWubkgmhckiGiZ5neBeFhJi4iS27oRIyOPdVFUXO5F7DlflsKqUGYqy6mYA/j8udVVsLHGQQvI3B3NGOyuA6kXGzdbr/UUMZ3yUr7h2KmjmkUMhKAm/idjbbwB3qC4kwXYyAxnlZhbmpB2/KrdgIUUXXckczz/wBq9j8Gsq2I36Hwo6LHMn9sMoKriMOGASzNGSHZwuzWO1ifleqvisbPjpmmlN2Y7C/dReiKOgH+9RGNjEchXw51JZLiADzoHZEET5aQvI1AYvDWvVwnn2qJzFAVJPhQlmg+xnOkbCHDsyLJHIQouoaRGGpTbmxG6+iir9NhlLBiqlgCAxALAHmAeYBsPlXzhw3ivo+JSQDV2bK+m9r6GBter77WMkzHFz4eXA67xLYxJMqSxO2pllYagFupIvf86TKFyJGW7RpbpbYbChZVoxVbSuu2qw1afd1W71r9L3oTEG1ZJbGuLtAUxoRhRElMtSXuNQNiFaw0FQbi+oEjTfvAWI3t1pRpZpNCEPhb06i0lKIjWjQIqOOnocGO0MlzcqFtfu2BJuB478/KnIkp5Z0HM0yEW+BcpJD0cdEqlAHMQOQ+dNnMT4itUOnl3M0p2SwFdqFONP2jSDOPGtUcaQFkjjIZmkiMcirGpPaqVuzi2wVum/8A78VZzI64eZo2VZBE5Rn3RWCkqzDwBqLfFhQWubAEm3gBc1jmN4llzTEx6l0RQ6mRASd22DOerWty8/GrnJRRXdIlMDA8p1yu0jtbU7m7H/nhyqUsq7L/ALUgLpUKPjVJ4qz8ljDEfvHp8fH0+NYEnNmp1FFoxucpHuZBcdFsT/t8TV49nmW4lO1mxC9msugRxH+8suq8kngTqsBzABvzrBckwrT4vDRli2ueMMP3Q4Z7D7oavqFsQzNHo2XUe0DIxLLpawUg2U6tJub7A1rxYlHcTKbewbXq9Qua4zsIZZipYRRvIVX3m0KW0i3U2p4sKprEYhUUsxAABJJ8FFyfgATWXcC+1STFDGzYqJUw2GjEgeIOxS7WETG/fYje4A5G9hVuxzLmeAE2GW5ljfsDLdCokvG5I6d3Vbpy9aFkI/jPi6A4UpA6TPPdLCx0LbvMy9D4X679KouX5dYX2BPPqajsRg2w05imKh1AuFZWtflfSTY+RqYhxqgc/wA6W3fJYNjcvW3Oq1mGBKHUh9fP1qxYvMF8fwqIx+LBUix38apMgvJc5cR6bDumwvf5UY2Mmk2F7fuj9aNyWFFiW1rt58z/AO6kdNPKIPMeGe4GJu3MgD8L1U8VGY28PCtLHK19qq/E+AG58d/Q1TRCFwePlPLvevKu4vEv9YfAGpnJctAj5/h1pnMcvO5BBpRZWo8UxYhAxYg2031X2sRbrW/8HZLHExxkhYYrFwwfSVY9xXRADpFrgk89zy2tWRcEZQJMxjUuEsDIu6jtHR0IjW/U7mw3sprcjhZfsj5io0nyClvYdNKDyIqNx8RZWCsVJFgwAJXzAO1L+jS+A+YrhhceH41mnix/mNEJy7IjsPAyIqsxdgAGc82PU1xxRj3HhQ7t5Cs8scF/2+zHxlLwDGmYZVcXUhhci45XBsaIc+VqaVQOQt6bUhjEGxrRkS0NFT8cp1hdLEEEl/qrYiwPmf0o0Cw6JaKWMdQD601CKKWnQW5myMEwWXKi2Y9obsdTBb7kkDYAWHL4U8cBGfqj4XH5UQKVXRxrYSym+0TK8T9Cf+z1P0gsgFmAcIWGvRrNr+vS9VjhI4/AYWFMThJcZLNimVh2gZ8JEVjt2j969+8wHIb3YXAq98U8W4fAKvbMdT30RoCztbmfADcbmsTn4gx07ySviZYzJcaEYqqrvYADlYEi/Pzq5ZFEXKaiav7Sc0jwODeRUHayHsodiQHYE6j02UMd+ZAFZdwTgNCa2Hvb/wAI2UfmfjTODwcsuhJZJJI479mkhLBb+9pB8asrssMZvtYXP6KKyZcurZDsMW3qZG8SZqIYmP1mBsOtjt+PL5+FZ4q3uWO5Nz60dmuLOKlLX7qnbwJ/oBy/3oPEroG9HCOlV3Dk73JjgTOI8JmEU8i61j1BhzZVdSjSoOpUHl1BIG9q+nYZVdQykMrAFWBuGUi4II5givjTCSntkYfbA+BNj+BNbTwXxS+WYTCtPqkwU8ksOsf9HKk7oOZ/uWUBrX7pD22stakqQps2WuGkq4IBBBBFwRuCDyIoXNMSI4ZHZioVGJI5jbp50uUyUU7j/iyLLEjWBIzMSQIhYIqaQG7RV3t7thtuB0Bqi5h7TMVLEiDTCNADCLVrYi2+s+4NuQ38zUDhciNyTd3O7MdySeZNHrkPiD8qS8ifcv0m+StSZk2tiV94kk82ZjuWYnmSaPhzcW3qwQ8Og81+Yp08MR/ZH/PSq9WK2DWKlsVp8wWo3HY3VYdL1c34bQfVH50Di+HQRsBRRyxsnpsbyfOe4qsA2ncX2I9DU2M8U/VPzFU7FZNJH7tz5daZWScbFWp6nFgOLLq+dqPqn4kCq9n2dmQAWAUEE78/jUNPjmA7yt8QaBxGJLdDRAlwwOZDTyP4U7LjV86qeGxbAAWNPHGMeSk0lossvBkiyZtg1K3AkJH3lRmU/AqD8K+hzXzX7Pc6jwmOGJmQuiBkbSbtFrsO202uwA1Agb2YkXIAP0jFKrqrKQysAysCCGUi4II5giikvaQYkkbtNOg6NBPaXFtVwNGnne1zfltTEoo16EmrBkHYyFzrMosOnaStpW4F7E7nkLCm9YYAg3BAIPiDyNHYqMMLMAR4EAjbyNCyikOjSgVqbvTr00aWwyRio2Ko2OddWi41W1aeum9r+l6PhNGAyQhokUHE1FKafB0Zci3HRSqbBpQNb8c1QqjNuPkWXFEMqkxIqrsCRqAc+nMfIVBxYNB0J+Fq0TiDg/D4uQSuZI5LBS0T6SwHIMCCDa53rJvaJl8+WSjRK0kDgFWL/tEPVZFFttjZgLcxzG6Z4nKTaYyM0lwThIQXACgcyelUXivODKexiO3U/n/z+u0U+azTbaj63Jt8zTmFh0+Z6mqjjUN3yE5auBMGE0DyAobDHtjPFsS0ZKHqHjOqw/50qQlYsVTxO/oOdWDJuGjiCrxNhiYiQP2rh4ibgrIgW4PMWO3hRrJGHum6Bdt6Ymf5Xgmd1KgnvAKALlpCRoRR1JJAt519T8I5IMLgYcM4DEIe1B7ymSRi8o35jUzVU+FOGsPg2WWS00yA6CF0RRX5mNLnvW21Ek87Wub2mTP/AAFZ8v4jh4iw49LkfYAznF/2WgaBdcADM2EB/aJGttT4S/Rb3MR2tupW1mcmzqLMMtkmw5LKUuy/4iMhDPG6jk4ty9LXBFNYnNFZ1kKKXS+hiBqW4sbHpzNRWYYgBmnjKwTW70oA0uByE63AkHrZhc2Iuazvr8cttxn0k1uQOHYWutiDuD0PmDT3an0qg5pxVFrfRE0Uuo3MMp7Bzc99VIuAdjbbnUYvFM52/wDJv61pjhlLfgBzSZqOs+JpLOOv41mf9rYhubL/AJj+ZpJnmP1x8FH61fovyTX8GlfTkX66j+IUh85iHORKzYrKf8VvhYflXlikF7SHcWN99j68qv0l5Jrfg0yHMEk9xkY/ukH5gG9dnj1izAfKsq0SIbg3tUzlXE0wIQgsd+ZB5C/1vTxqPC+YsrWu5bpcojbpULmHDOm5j28jup/pTK8cr1A/lb+tczniuSML3fevbTsNrXBJv4irhDKnsRygwSOBEax1RNbrYqf6/Co/EZmgLo4YeDJtbbbY3qKxmavK4drbEHT42N7E8zUnMiSQdqoLqjkOhsHjU7ixHMeda4x8iG/ANhMMqyK0U6Nf3lfuG3UE9f6itIyXiGSDLHw/bFHgmDYZlbdoSCxRiOisW2PTSKyv6Gr37Nx92TYn0PI/hWtexhAJsS01rCKBVDW0khpDdL87AC5/e9KuclGNsiVmwpJdVJFiQDbwuL2oaY1UYM/lxObNEkn/AMbDxszBLaXYgIA7de8zEDl+zqzyyVzcuz3NGJDMxoOQ0/K9Cuazs0IYkb8eVNk17EQq1iwBKm63HI+IpJpbCQKmdLe4Xfle29vCnxnxHSqvHLanhLSm5eQ9vBao8/bwohM7aqjgsSSoLCxo5J6CetOrLSi+xZhmznrShmT/AGqrq4inBiaRJz8sNY4eEWD6c32jVI9peAieMYt2PaxdmkatujjtNRQra5Ju3ltU2MVWW+0HilppDBGf2aHvW+sw/QVo6GGSWZU+Of0E54wjBgOdzYb6QXwqskbgFoyNkf6wXy8unTalCQWquJiSBbmL3+NSWGkuoruvHSSMKY+mMRXZmOwAAA57new+dXbLThpW+k4KXssRpUSBySkyqANMqE7bKO8tiDvvWZYyReXW5JPrawphZQORt6XoMvTeotm1/H7omOahJto22HiSN9Snuyp70VwW+8h5Oh56h8bG4o/t718/yy33JNxyPUelSWW8TTwEaZGI8G3FYp/hW3sZpj1n5kbDDCVkdy1w3Q9LfGs6444oMzGGI/s1PeI+uw/SuZpx6ZYDGqFHbZmuLaetut6p/aDwp3S9JJS15OVwDmzprTE7alx032opcb6iAoJJ5Ada6Rk2JCCXzoxZR0I+dANh44z+1kYN9hBcr6nlSkwqyf3MpJsTofYn02/rQPHZeok4yfGidJ8Kr+FxTKdLCxGxHhVhw2JBFJnGhkXYhogaDmwlSzSDyNcCg9KFSotorGLw1H4X/wCRF2bEBktpvzuLi/oQbEfGjMXhRUPNHpbUpsRyIrRCdipRoCxGGZDpcEHz/MeIorJsd2MlzujDTIPFT5eI5/PxqThzFmUa1Rx1v/SxF659PEZJWBB4GyjbzsKZaB0sUcjWORpGYdio1IftX3UfD8dqHyzMQkgaRQ6E95SWFh+6Qbjag8fjGlJZz02A5D0H600DQy3VFx2NvycxRpqw40iQAkgklvC5JJNrn5mi5M1YfW+dULgHMyY2iJ9w3X7p6fOpnMc1hTaRl6bHfluNq8/kxTWVxbb/AJOnGcXBPZFhbOXps58fCq7hs2il9xwfLrTjSUOmS2dl2nwT39uDqKUM6Sq7JNemtVXT8k2AIuKcKf8AFA9VcfmtErxFhf8A74/5hWTA129dZ9Bj8sw/Uy8GsPxXhF5zA/dDt/2g0PLx3hlHdLufAIR/3WrL9VdvUX4fi72R9TMt2O46nc9zuDoBa9IwfHeIQ946x4G1VSvWp/02Kq0oD1p3dmi4n2ixtCwVJFkKkDZdIJ631X/CqCcRfc8zTBpJNTF08MV6VyVPLKfIT24o3B4jaoi9G5a/OmSWwKYjEHvH/nSmxR88QNAyAjn86uLTKaPUk0nXXdVEUdNcNe1V7WKhDlSmSTLGJJWudIVQFtqGs2LC/UVGahRGCIN47ga7AE8gwO16hApsCj3aGVWtclZO5IANyd9m6m4oOVWjexurLuPzDA9R5006tG1jdWX4EelH4PMZXtGwE4PJZNyPEh+a+t6hB7MZAzRS2AMi9632gLEn8vgKkMDuBUPi3DSBU92MW5kjnvudzUrgYjYUnKMgSDQ0qOA1xXPSu9q3hWaxojEQ7c6isRDR+IZqBlvY0yAMgbCm17kCnWxKdWHzqFxZ73ypm9P0XuAp1sSWMdLXUj0pv6QKBrtGkC5Ergc2aFi0bWJBB9DQ8uILklmuT1NB3rxNVoV2TUw/D4gowZWsR1FXbBcTQNGDJIFb6wsx38dhWcFjSCxpWXp45OQ4ZXHg0tuKMKP8X5JJ/pps8W4X7bfyP/Ss4ua5Svocfz/f2C+okOV2u16tgg8K7Xq9UIdrhrteqEEGk16vVCHaMwHWvV6hlwWuSQjofE8mr1epSDZGV2vV6nixNcNer1QhyumvV6oQneIPdi+7Xci/upf+fVNer1QhG5d/SrRheVdr1Z8w2AuLnTpr1erO+RqBsRQU/un0r1eo4gyK3ivfb4fkKbFer1bFwIZ0V2vV6rKO1416vVCCTSTXq9UIJNer1eq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xQSEhQUExQWFRUUFRUXFBUVFxQYFBQUFRQWFhUUFRgYHCggGBolHRUUITEhJSkrLi4uFx8zODMsNygtLisBCgoKDg0OGhAQGywkHyQsLCwtLCwsLCwsLCwsLCwsLCwsLCwsLCwsLCwsLCwsLCwsLCwsLCwsLCwsLCwsLSwsLP/AABEIALEBHAMBIgACEQEDEQH/xAAcAAABBQEBAQAAAAAAAAAAAAAEAgMFBgcBAAj/xABEEAACAQIEAwUEBwUHBAIDAAABAgMAEQQFEiEGMUETIlFhcQcygZEUQlJyobHBI2KCktEVM0Oi0uHwRLLC8SRTFnOj/8QAGgEAAgMBAQAAAAAAAAAAAAAAAgMAAQQFBv/EAC4RAAICAQMDAwIGAgMAAAAAAAABAhEDEiExBEFREyJhFKEFUnGBsfAjkTJC0f/aAAwDAQACEQMRAD8As+mvaaXauQsTe6lbG29t/MWNeY0nYs4EpQSk4uB2WyPoPja/w8qIw8JCgE6iBuT1o1Da7B1bjYSnFSnhHS1SiUAXIbVKeVaAx2d4aBtMs8SN9lnXV/LzoiDMYpImlhdZlUMf2bK1yovp57N5HxpyxvwA5IelZUUsxCqouSeQHjTgWq5wNxX/AGh214xGYymlQxa6ODYkkDe6npSvaZE5y+Vo2ZGjKPdGZTpDgMCVPKzE/Cm+i1LS9gNe1osVq7Xz3lmc4zClJo5JQpJALl2hkI95Dq7pPjbceVbrwzmy43DRzoLahZ156HXZl+fLxBBo8nTuG/KBhkUiQtXQKXor1qVQdnAK7au2rtquiCbV1UvTix03Gsvatcr2WkaR9cN1vtyO/wAqJRsFseVLUq1dr1HRRy1ctSq9UIJpLxhhYgEeB3G3KnK9aqIMtHTTLRJ86axWGEiFW5MLHofgaFxLTGDSTTeAy8QJp1lhe93I29PAU6CDyIPob0uSoJMbIpsinWpmSVRzZR6kCgaDTEtTZpSSq3ukHzG4+dL7OluLCTGDSStElaZkNA1RaY1avWrtcoQhYFLVKUop1RTFEFsSqUqB1YBlIYHkVIIPoRzqi+1gTiKNkdhASUmRdu8fcLEblTuLXte3jXPZHm2qOTCsd4z2kf3GPfUejG/8flWtdP8A49aYh5ffpLRnvE2GwZVZ3szC4RVLNpvbUQOQ58+dj4UZluYw4uIvBIGU3XUuzIxHIg7qwuDY+VZPxHgji85eEtbXKkYPPSixKTYegY/GjMBqybMxGzEwTaQWO2qJyQkh6aka9/LV40/6eOlU/dVi/Vd/HBAcP8NticU2GaQRyDtNTMCxZ0azjmCSdzuehqY4ZWXLs1WAtcNIsMlr6ZFkA7NreRZT5bjrT3GxOAzdMSo7rFJrfa5xzIPMgH+cU5wRIcxzZ8TJZezBlCX8AI4lF9yFFiT4geNaXJuOp8V9xKVOu9j/AAMfombzYY7K/axqPuntY/8AID8603OsF2+HmiP+LFInoWQgH5msw9oDnCZvh8SNlfsZGPj2b9nKP5Av81a6Kz5d9MvgbDvEyn2XYRMZl+Lwko2MgYeKF41Cst+RDRk077EsUwOLw7fVZHt+93o3t/Inypng3HxZfmWZRzyLHHcspY2B0yF1VfFtMuwG5tSfYvd8VjZQCFZQd+hkldgPWwNNnxLxswI8o1uvaa7ags2wbyoFR+zOoEtvew6C3W9qypDgwKKUBSYksAL3IAufE9TS7VCHa4xAFzyG59K7XasoagmV1DKbqeR33+dLJpLPTdU5F0LL0xisasQu3U2A6n0/P4U6KqGc5i/bOCNSqbKBYEWG+x2N996PFDXKipy0omf/AMgFlULeRvHZb/rTc7TON3I8k7v48/xqmYvHlnjVVbWXTSLeDA32NX2WUAVtjijHsZnNsq2KyeJiSUBJ6sLm/qd6gM5ytlUlJWAUX0M7abeVztVlzTEb6V5nn5Chvoq233PjTATP484ddg1vgoPzteiYsbPKf8aT7pc/oams/wAECpNtxyqtxyuvutb01CqouyxYbKsWRcYRz5uW/VhR+Hy/HpuuGjU+OmMn5kmq9hM9xEfuyyD0YkfImprDcbYobe/96P8A0kUmcZ9q+4cXH5JqOTMbd8MAPsLDf4b1IYJZWALLMbi/fkRPwQA/OorDcV4pueFdvuo4H4qaNXiLEH/opPx/01lnCXhDoyXlkwtwLFQP4if0pJFRa5zMeeEk+Y/WnBmUh/6aQfFP61jnil8f7X/o+M1/UEYeVmLhkK6WspPJh9oU7Qy4qQ/4DD1ZP6052j/YH8/+1KlH9P8AYaZWPaLxLNhQkcKle1Unt+drGxRB0bcG56EW8Q3w3n74zLcREHIxMMLgMCQ7LpOhweerbSTzvv1FWfiPI0xkDQvsTuj9UkHusPyI6gmsWy7Gy5djO8tniYpKnR4zbWvmCtiD9010cEYTx0l7luZcjcZX2ZYuHOMA0TYTHEvBIugS7tJFfkWPNlBsQeYt1HKGynHNl+MRyQRE9nKm6yRNszLbmCh1D4VD4OAySrFGbl3CRlu7qubJfwJ2+JpvFo8btHIpR0NmVhYqfCtqhFNpd+xn1PY0PjwHBZnh8covHIUckb3KAJKB5mMqR6nwqQ9s8KSYXDzrY/tNKsOscsZbbyuimmOHFXNsqOFZgJsMQqMea2BMLHrpK6kPoaoec4nGLHHgJ1cCFyY4ypLEkEDSw99RdrW+0fKyIK5JXvHb9hknSfhmgccYc4vJ8Li7XeJI3Y9dEiqsv+bSf4apWCwUseGjzDCswMLlJre9E4IIe31o2VkuDyJI5ctmyTKgMviwsy88MsUo82Szi/jcnehckyfB5RA+qbSkjDW87rZiAQFVbAcr7AXPnQQzJJxXn7Byx27Kjxek+aZdhMUuGftRIyGNFLakcWMiDnoLIp36Hw3JfA2RZouLinxZcRKHBWWbUbGMhdKKSBvp5261e8nz/C4q4w88chHNVbvAeOk72+FSoFC8rS00TQm7soPFXs3+m4tpxOIldU1KI9TFlXTcHUANgvyqzcKcMxYCExRamLNqd3tqdrW3sLAACwA/MknKOO+PcRPiHhwsjpCjdmvZXEkzg2Lal71i2wA57c701w3xrjcvxKxYwymIle1jxGsyIjcpEL94W525EA9dw148jhTf7A6opm7gV21KUeFKC1mGiAK6BTgSkrIpcpcagAxXqFYkA+mxqEEnammNPNGa52dC2Whm1dtT3Z13s6EsAzHFdjE8mktoF9K+8fIVUc1yt55daloe0RHZCBcEruDfkdquWZY+OBbudz7qjdm9B+vKqRieMNWJAki7JLaVYtc3vca+gH9a1dMnquthOZqqDMryRIG1Eln5ajufh4UZiZa9LNegpnua3Gci8cAZCTsbCxGxtXu2cDYq3qLH5jb8KIxmFWQWNx4EbEVXsTg59XZxM0rG9kUEtYczt0qEE53jyFIIW/kxP/jTGHy4tbbCk7f9QgJ//oKbbg/MXO+Hf46B/wCVEYfgnHrv2Tr6FP8AXS3OPlBJPwSeE4fY88GHHjFiR/qNSEeQQ/WwmMj+6wYfhQWH4Zx/K7j7yRn8dRqUw/D+YLyxCL5FVv8AgDSJTX5l9xij8fwPw5JGPckxqeuofmKKXKpByxU3owQ/mKH+iZmv+NC3qP6LTivjx7yQN6MwrNNyfEl/f1Q6KS7MfGElH+OT6olOLEw5vf8AhUUwMXifrYcfwyr+opa4mQ84WH8cZ/Ws0lL4+w1NfP3CLUmuozHmpHxH6U72dJ0jLHqo3tN4W+kx/SIVvNEveA5yxjcr5su5HxHhV3rop+PI4StC5RUlTPmnA4ns5I5P/rkR/wCRg36VuvF/CMOPS5skoH7OYDe3MK/2k8unSqL7Q+BZBOJcJGzriGs0aD+7lO9/JG3NzsDfoRWp5WjpBEJbB1jjV7G416Qpseu9bM+RPTOL3EY4VcZGYeznJcbhMwdWhYR6Skz3/ZkW1RujH39wOW9mN7Vp2NzaCF0SWVEeQgRqzAMxJsLDnz61G8cZ/wDQcI8q2MhISIHlra+5HUABjbyrHeG8hxGa4hzrPMNNO9zpvy9W22Aty6AVSj63+SeyJej2x3PoMCsF46x0mOzNoku2mUYeBOgIYI1vC73JPhbwrecLGVRVLFyqgF2tqYgW1G21zzrEMwAwGea5NkGJEtzy7Ockl/4dbfy1Ol2k33ombhA3E3C2Jyl4JllBJN0lQFdEq7lCDe4I+YuCK2nJc6+l4AYhNmeF7gfVlVWVlHowP4VF+1LDK+WYgt9TQ6nwYSKBb1BI+NRfsPmLYKVTuExDW8g0cZI+dz8aKUnPHqfKZSWmdeSqexHL0kxpdgCYYSyA9HZlXUPMAn51Le3nBKJMLLtd0ljbxIQoy/LW/wA6h8hxAyjOnSXuxaniLdFhlIeJ/uiyX8N/Cke0rPv7UxsUOF76J+xiIB/aSysNbD93ZBf90nlT93kUu1C9lCjbOEpDJgcI55thoWPqY1JqZEdApLBgoIllkSNEWOJS7BQxChQBfmTblRceZQmb6P2i9toEnZ8mMZ21DxHpWar3GaqHhHXRCL3sL2tfrYchf4n50SEpQSroFzBjFSDDajdNe01HCylkAezpEtlUsdgoJJ8ABcmi42V76GDaSVNiDZhzU25EeFRnFBthMR/+ph8CLH8L0Ppu6C9Qz+fFmV+2e4Mm6hrbL0UDpYEVH5fw8cyndblIoyNbjn4BVv1Nj6UTmGG7VVuSNPK3n1qxeypUjw0q6rv276vH3V0/hW7I3GHtELd7kpFwjCkSxxl108mLFz8dXTyFqjZOEZ792WMjxKsD8hericSvma4MUPCsq9dBtxKjFwQzf3uINvCJQv8AmYn8qsWV5NDhl0xIFv7zG5dvvMdzUgJl8aUGHiPnScjyv/lZaaXAyVpDLRJFNstIY1SBXWmJFr2aJMQvYlAda6i9/c+tpsPe9ackWqGpgTimHot1ploqqgwRqTooplpthU0ksatTbNTjm1MGgZaHbV0V21cZgASTYDmTyHnREFis0zTNMRjBh5liCOnazYeMsZYpuyJWWKSM6bYmOwdR5EA3rTF3qPTh7DicYgR2lBJuGYLrZdLPoB06yptqtenY5KO7QuabKl7WcK02Wxyrc9m8cj3UqdLIULFTuu7rseVDex3FhcDihGuuaOR5OzBAaS8S9mLnlcoy1pGIwqyIyOoZHUqynkysLEGsSzLAYnIcaJYu/CxIRjfTJGdzDJbk4tz8gR1FPxNTg8fflCprTLUcwvtKxRxsc0zWhVirwJcII22a45s687nqLbXq9e1LhM42BcRhxrmiXYLuZoT3tK+JF9QHmw61RfaFxTg8fHC8UUkc6XDllQLoNyUJB73eNwbdW8a2D2bwSjLcKJgQ4j2B5hNR7K/gdGimZPYozSp8UDHe4t2YhmfHWImwC4KQDuFQ8pJ1ukZBRGBGxBAueZ0jzvrnsdycwZcjMCGndpiDz0myp8CqK38VWmfhrCSydpJhoHk562ijZiRyJJFzUykVLnlUo6Yqi0tLtspvG3AEOZBWZjFMgskqgHu7nQ6m2pbknmCLnfc0BwH7LUwE/wBIkm7eRQRF3NCJqFi1tRJa1xz2ua0RtK21EC5AFyBdjsAL8yfCnkUcxVRlPTp7AyauzNeNJZ9c0WK+iPhJe7HH2yx4pdgFePXs0mrcC46CoTJM1lkkaWHs/pTQx4ZJMS6QpHHCumSRY2Ot2Zy52FgNIve4Fm48yMQ9vicJHqx2J0IjEgtEvciZ4dXundBt9Z/kPNwk4nSFsKs+CmTD6g1tWHljiETSKb3U6UTlzt41oithbdl/yXX2EQkdZJAih5F913AszD1INHWoXLMvjw8SQxLpjjUKi+AHmeZ86LFFFb7ggsyy/VKW873oV45//RAqVr1OUUUV3C5W0QISPSGYs1iDdjzJ3pOLwjujoUazKVOx6i1WSvURDDO2nYGPTpZCUba1mU2O59K5w/EMPibSsQs1u8CQEe+xJ8L7H1FW/jLL+yxWtfdnFz4CRRZvmLH1vVPzxO0/ZBTce8bcgfD1qMhpBwOKQ7HUPPc0oJifsKPg1U7KPaBLhIxDLEZtFgrM+lggFgpup1epq3ZNx/hcQkhuY5I0Z2ie2pgoJOgjZuXr5UtORbRUuGs8x0uNnidTaMAFGACxm5ITUp06zqHM8lPhV2C4jl2P+Zf/AF+NGcL5QIMOoZR2st5cQftTSkvJueY1M1h0FNcR5vhsFHqmJ32SNWbU58FW9reewqSciFe4rwWKeE9jKEZHj91iEL9qgVHYC53te3KrLlDuyAOe+oAZeZBA33O5rLM69ouJmUpDFFDECLCxZxpYMu+wG4HSnMm9pbdqv0pVUEgGaIEafAuhJ1L42sfI0icZSW5adGtPHVTzrigQtKOz1KuHkmilDAxzNFbXF3eTC49b0dBnsuJBWCNHB2EjE6Cuso+tRumwNrm56KRes4xeTSQsqFVgl0y4oYXC91Vig23JNmkYtYEAWF9zSI4Y3uNWRmlZfmCS93ZZlSNpYtV2iMgJCt8m+VPyCq5wJhSFaVPozYeVQ8ckKOs0rEm5n1sx1AbHc3JPK1WSSlSik6Q+LtAzimnp96FmalsJDDmkUs0mksYP2rzRggggEHYg7gjzpM0qoLsbAkD4sbAfM0+q0wA4i2AA2A2HpTqrXVWn446soSiV3EYBJUMcqK6NsyuAyn1BoqOKiY4qNIFtIquW+zzL4ZBKmFTWDddRdwpG4Kq5IB87VbEip9Y6RLg0Z0ci7R6im52LDSdr2O3jTknLkQ5pcCljpwLS7UHm8sqRM0CB3HJT1HX406OGxbkVrj7AzMFkQ9xApa3NNMiuWsXs5uI7DTcFSdXIVP8ADmBeHDpG9roCAAVKqoJCImlEGkLa3dv686j894jgjgZZWtKyW7JQS6vbwNtgepIBtsarmG46xGlVWFG0i2pi1zbl18PWmvTFUyJNkzJCZswR3jNo5SkcgK6SkULsy7Nq1GWTcEaf2K9at1qyfJ8yWDEJK0Mo/aTSOEmkaImbWWKwFuzVrvzG5APU1pGFzyCRUZZFtI2hQdm1/YIO4NHFxlwU00HkeFR2RR4kI30po2cudPZAhVToN+Z51J16j0oE9Xq9XqIgDmmaxYcIZW0iRwin94qSBt46bDzIHWkLmetdUSsVIvrZSot496342+NRPtDjh+iOZkduSqU2KsT3STyADAbm+9utZRhuKJ5IGwZChLWdu8ZNIteMNfkbWubkgmhckiGiZ5neBeFhJi4iS27oRIyOPdVFUXO5F7DlflsKqUGYqy6mYA/j8udVVsLHGQQvI3B3NGOyuA6kXGzdbr/UUMZ3yUr7h2KmjmkUMhKAm/idjbbwB3qC4kwXYyAxnlZhbmpB2/KrdgIUUXXckczz/wBq9j8Gsq2I36Hwo6LHMn9sMoKriMOGASzNGSHZwuzWO1ifleqvisbPjpmmlN2Y7C/dReiKOgH+9RGNjEchXw51JZLiADzoHZEET5aQvI1AYvDWvVwnn2qJzFAVJPhQlmg+xnOkbCHDsyLJHIQouoaRGGpTbmxG6+iir9NhlLBiqlgCAxALAHmAeYBsPlXzhw3ivo+JSQDV2bK+m9r6GBter77WMkzHFz4eXA67xLYxJMqSxO2pllYagFupIvf86TKFyJGW7RpbpbYbChZVoxVbSuu2qw1afd1W71r9L3oTEG1ZJbGuLtAUxoRhRElMtSXuNQNiFaw0FQbi+oEjTfvAWI3t1pRpZpNCEPhb06i0lKIjWjQIqOOnocGO0MlzcqFtfu2BJuB478/KnIkp5Z0HM0yEW+BcpJD0cdEqlAHMQOQ+dNnMT4itUOnl3M0p2SwFdqFONP2jSDOPGtUcaQFkjjIZmkiMcirGpPaqVuzi2wVum/8A78VZzI64eZo2VZBE5Rn3RWCkqzDwBqLfFhQWubAEm3gBc1jmN4llzTEx6l0RQ6mRASd22DOerWty8/GrnJRRXdIlMDA8p1yu0jtbU7m7H/nhyqUsq7L/ALUgLpUKPjVJ4qz8ljDEfvHp8fH0+NYEnNmp1FFoxucpHuZBcdFsT/t8TV49nmW4lO1mxC9msugRxH+8suq8kngTqsBzABvzrBckwrT4vDRli2ueMMP3Q4Z7D7oavqFsQzNHo2XUe0DIxLLpawUg2U6tJub7A1rxYlHcTKbewbXq9Qua4zsIZZipYRRvIVX3m0KW0i3U2p4sKprEYhUUsxAABJJ8FFyfgATWXcC+1STFDGzYqJUw2GjEgeIOxS7WETG/fYje4A5G9hVuxzLmeAE2GW5ljfsDLdCokvG5I6d3Vbpy9aFkI/jPi6A4UpA6TPPdLCx0LbvMy9D4X679KouX5dYX2BPPqajsRg2w05imKh1AuFZWtflfSTY+RqYhxqgc/wA6W3fJYNjcvW3Oq1mGBKHUh9fP1qxYvMF8fwqIx+LBUix38apMgvJc5cR6bDumwvf5UY2Mmk2F7fuj9aNyWFFiW1rt58z/AO6kdNPKIPMeGe4GJu3MgD8L1U8VGY28PCtLHK19qq/E+AG58d/Q1TRCFwePlPLvevKu4vEv9YfAGpnJctAj5/h1pnMcvO5BBpRZWo8UxYhAxYg2031X2sRbrW/8HZLHExxkhYYrFwwfSVY9xXRADpFrgk89zy2tWRcEZQJMxjUuEsDIu6jtHR0IjW/U7mw3sprcjhZfsj5io0nyClvYdNKDyIqNx8RZWCsVJFgwAJXzAO1L+jS+A+YrhhceH41mnix/mNEJy7IjsPAyIqsxdgAGc82PU1xxRj3HhQ7t5Cs8scF/2+zHxlLwDGmYZVcXUhhci45XBsaIc+VqaVQOQt6bUhjEGxrRkS0NFT8cp1hdLEEEl/qrYiwPmf0o0Cw6JaKWMdQD601CKKWnQW5myMEwWXKi2Y9obsdTBb7kkDYAWHL4U8cBGfqj4XH5UQKVXRxrYSym+0TK8T9Cf+z1P0gsgFmAcIWGvRrNr+vS9VjhI4/AYWFMThJcZLNimVh2gZ8JEVjt2j969+8wHIb3YXAq98U8W4fAKvbMdT30RoCztbmfADcbmsTn4gx07ySviZYzJcaEYqqrvYADlYEi/Pzq5ZFEXKaiav7Sc0jwODeRUHayHsodiQHYE6j02UMd+ZAFZdwTgNCa2Hvb/wAI2UfmfjTODwcsuhJZJJI479mkhLBb+9pB8asrssMZvtYXP6KKyZcurZDsMW3qZG8SZqIYmP1mBsOtjt+PL5+FZ4q3uWO5Nz60dmuLOKlLX7qnbwJ/oBy/3oPEroG9HCOlV3Dk73JjgTOI8JmEU8i61j1BhzZVdSjSoOpUHl1BIG9q+nYZVdQykMrAFWBuGUi4II5givjTCSntkYfbA+BNj+BNbTwXxS+WYTCtPqkwU8ksOsf9HKk7oOZ/uWUBrX7pD22stakqQps2WuGkq4IBBBBFwRuCDyIoXNMSI4ZHZioVGJI5jbp50uUyUU7j/iyLLEjWBIzMSQIhYIqaQG7RV3t7thtuB0Bqi5h7TMVLEiDTCNADCLVrYi2+s+4NuQ38zUDhciNyTd3O7MdySeZNHrkPiD8qS8ifcv0m+StSZk2tiV94kk82ZjuWYnmSaPhzcW3qwQ8Og81+Yp08MR/ZH/PSq9WK2DWKlsVp8wWo3HY3VYdL1c34bQfVH50Di+HQRsBRRyxsnpsbyfOe4qsA2ncX2I9DU2M8U/VPzFU7FZNJH7tz5daZWScbFWp6nFgOLLq+dqPqn4kCq9n2dmQAWAUEE78/jUNPjmA7yt8QaBxGJLdDRAlwwOZDTyP4U7LjV86qeGxbAAWNPHGMeSk0lossvBkiyZtg1K3AkJH3lRmU/AqD8K+hzXzX7Pc6jwmOGJmQuiBkbSbtFrsO202uwA1Agb2YkXIAP0jFKrqrKQysAysCCGUi4II5giikvaQYkkbtNOg6NBPaXFtVwNGnne1zfltTEoo16EmrBkHYyFzrMosOnaStpW4F7E7nkLCm9YYAg3BAIPiDyNHYqMMLMAR4EAjbyNCyikOjSgVqbvTr00aWwyRio2Ko2OddWi41W1aeum9r+l6PhNGAyQhokUHE1FKafB0Zci3HRSqbBpQNb8c1QqjNuPkWXFEMqkxIqrsCRqAc+nMfIVBxYNB0J+Fq0TiDg/D4uQSuZI5LBS0T6SwHIMCCDa53rJvaJl8+WSjRK0kDgFWL/tEPVZFFttjZgLcxzG6Z4nKTaYyM0lwThIQXACgcyelUXivODKexiO3U/n/z+u0U+azTbaj63Jt8zTmFh0+Z6mqjjUN3yE5auBMGE0DyAobDHtjPFsS0ZKHqHjOqw/50qQlYsVTxO/oOdWDJuGjiCrxNhiYiQP2rh4ibgrIgW4PMWO3hRrJGHum6Bdt6Ymf5Xgmd1KgnvAKALlpCRoRR1JJAt519T8I5IMLgYcM4DEIe1B7ymSRi8o35jUzVU+FOGsPg2WWS00yA6CF0RRX5mNLnvW21Ek87Wub2mTP/AAFZ8v4jh4iw49LkfYAznF/2WgaBdcADM2EB/aJGttT4S/Rb3MR2tupW1mcmzqLMMtkmw5LKUuy/4iMhDPG6jk4ty9LXBFNYnNFZ1kKKXS+hiBqW4sbHpzNRWYYgBmnjKwTW70oA0uByE63AkHrZhc2Iuazvr8cttxn0k1uQOHYWutiDuD0PmDT3an0qg5pxVFrfRE0Uuo3MMp7Bzc99VIuAdjbbnUYvFM52/wDJv61pjhlLfgBzSZqOs+JpLOOv41mf9rYhubL/AJj+ZpJnmP1x8FH61fovyTX8GlfTkX66j+IUh85iHORKzYrKf8VvhYflXlikF7SHcWN99j68qv0l5Jrfg0yHMEk9xkY/ukH5gG9dnj1izAfKsq0SIbg3tUzlXE0wIQgsd+ZB5C/1vTxqPC+YsrWu5bpcojbpULmHDOm5j28jup/pTK8cr1A/lb+tczniuSML3fevbTsNrXBJv4irhDKnsRygwSOBEax1RNbrYqf6/Co/EZmgLo4YeDJtbbbY3qKxmavK4drbEHT42N7E8zUnMiSQdqoLqjkOhsHjU7ixHMeda4x8iG/ANhMMqyK0U6Nf3lfuG3UE9f6itIyXiGSDLHw/bFHgmDYZlbdoSCxRiOisW2PTSKyv6Gr37Nx92TYn0PI/hWtexhAJsS01rCKBVDW0khpDdL87AC5/e9KuclGNsiVmwpJdVJFiQDbwuL2oaY1UYM/lxObNEkn/AMbDxszBLaXYgIA7de8zEDl+zqzyyVzcuz3NGJDMxoOQ0/K9Cuazs0IYkb8eVNk17EQq1iwBKm63HI+IpJpbCQKmdLe4Xfle29vCnxnxHSqvHLanhLSm5eQ9vBao8/bwohM7aqjgsSSoLCxo5J6CetOrLSi+xZhmznrShmT/AGqrq4inBiaRJz8sNY4eEWD6c32jVI9peAieMYt2PaxdmkatujjtNRQra5Ju3ltU2MVWW+0HilppDBGf2aHvW+sw/QVo6GGSWZU+Of0E54wjBgOdzYb6QXwqskbgFoyNkf6wXy8unTalCQWquJiSBbmL3+NSWGkuoruvHSSMKY+mMRXZmOwAAA57new+dXbLThpW+k4KXssRpUSBySkyqANMqE7bKO8tiDvvWZYyReXW5JPrawphZQORt6XoMvTeotm1/H7omOahJto22HiSN9Snuyp70VwW+8h5Oh56h8bG4o/t718/yy33JNxyPUelSWW8TTwEaZGI8G3FYp/hW3sZpj1n5kbDDCVkdy1w3Q9LfGs6444oMzGGI/s1PeI+uw/SuZpx6ZYDGqFHbZmuLaetut6p/aDwp3S9JJS15OVwDmzprTE7alx032opcb6iAoJJ5Ada6Rk2JCCXzoxZR0I+dANh44z+1kYN9hBcr6nlSkwqyf3MpJsTofYn02/rQPHZeok4yfGidJ8Kr+FxTKdLCxGxHhVhw2JBFJnGhkXYhogaDmwlSzSDyNcCg9KFSotorGLw1H4X/wCRF2bEBktpvzuLi/oQbEfGjMXhRUPNHpbUpsRyIrRCdipRoCxGGZDpcEHz/MeIorJsd2MlzujDTIPFT5eI5/PxqThzFmUa1Rx1v/SxF659PEZJWBB4GyjbzsKZaB0sUcjWORpGYdio1IftX3UfD8dqHyzMQkgaRQ6E95SWFh+6Qbjag8fjGlJZz02A5D0H600DQy3VFx2NvycxRpqw40iQAkgklvC5JJNrn5mi5M1YfW+dULgHMyY2iJ9w3X7p6fOpnMc1hTaRl6bHfluNq8/kxTWVxbb/AJOnGcXBPZFhbOXps58fCq7hs2il9xwfLrTjSUOmS2dl2nwT39uDqKUM6Sq7JNemtVXT8k2AIuKcKf8AFA9VcfmtErxFhf8A74/5hWTA129dZ9Bj8sw/Uy8GsPxXhF5zA/dDt/2g0PLx3hlHdLufAIR/3WrL9VdvUX4fi72R9TMt2O46nc9zuDoBa9IwfHeIQ946x4G1VSvWp/02Kq0oD1p3dmi4n2ixtCwVJFkKkDZdIJ631X/CqCcRfc8zTBpJNTF08MV6VyVPLKfIT24o3B4jaoi9G5a/OmSWwKYjEHvH/nSmxR88QNAyAjn86uLTKaPUk0nXXdVEUdNcNe1V7WKhDlSmSTLGJJWudIVQFtqGs2LC/UVGahRGCIN47ga7AE8gwO16hApsCj3aGVWtclZO5IANyd9m6m4oOVWjexurLuPzDA9R5006tG1jdWX4EelH4PMZXtGwE4PJZNyPEh+a+t6hB7MZAzRS2AMi9632gLEn8vgKkMDuBUPi3DSBU92MW5kjnvudzUrgYjYUnKMgSDQ0qOA1xXPSu9q3hWaxojEQ7c6isRDR+IZqBlvY0yAMgbCm17kCnWxKdWHzqFxZ73ypm9P0XuAp1sSWMdLXUj0pv6QKBrtGkC5Ergc2aFi0bWJBB9DQ8uILklmuT1NB3rxNVoV2TUw/D4gowZWsR1FXbBcTQNGDJIFb6wsx38dhWcFjSCxpWXp45OQ4ZXHg0tuKMKP8X5JJ/pps8W4X7bfyP/Ss4ua5Svocfz/f2C+okOV2u16tgg8K7Xq9UIdrhrteqEEGk16vVCHaMwHWvV6hlwWuSQjofE8mr1epSDZGV2vV6nixNcNer1QhyumvV6oQneIPdi+7Xci/upf+fVNer1QhG5d/SrRheVdr1Z8w2AuLnTpr1erO+RqBsRQU/un0r1eo4gyK3ivfb4fkKbFer1bFwIZ0V2vV6rKO1416vVCCTSTXq9UIJNer1eqE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2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3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Design</a:t>
            </a:r>
            <a:endParaRPr lang="en-US" dirty="0"/>
          </a:p>
        </p:txBody>
      </p:sp>
      <p:pic>
        <p:nvPicPr>
          <p:cNvPr id="19458" name="Picture 2" descr="http://www.metro.us/wp-content/uploads/2013/07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92800" cy="4419600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0" y="1200148"/>
            <a:ext cx="9144000" cy="400052"/>
            <a:chOff x="0" y="1200148"/>
            <a:chExt cx="9144000" cy="390814"/>
          </a:xfrm>
        </p:grpSpPr>
        <p:pic>
          <p:nvPicPr>
            <p:cNvPr id="18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0" y="1200148"/>
              <a:ext cx="618757" cy="390287"/>
            </a:xfrm>
            <a:prstGeom prst="rect">
              <a:avLst/>
            </a:prstGeom>
            <a:noFill/>
          </p:spPr>
        </p:pic>
        <p:pic>
          <p:nvPicPr>
            <p:cNvPr id="19" name="Picture 6" descr="http://files.g4tv.com/ImageDb3/268069_S/the-greenest-video-games-and-video-game-characters-from-luigi-to-green-day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3557" y="1200675"/>
              <a:ext cx="600443" cy="390287"/>
            </a:xfrm>
            <a:prstGeom prst="rect">
              <a:avLst/>
            </a:prstGeom>
            <a:noFill/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b="2744"/>
            <a:stretch>
              <a:fillRect/>
            </a:stretch>
          </p:blipFill>
          <p:spPr bwMode="auto">
            <a:xfrm>
              <a:off x="381000" y="1219199"/>
              <a:ext cx="8200657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Picture 6" descr="http://www.lehigh.edu/~yeb211/images/Color_Lehigh_JPG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6252634"/>
            <a:ext cx="1676400" cy="60536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6172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of you should know this game, because almost everyday there is that one friend who sends you a life request.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467</TotalTime>
  <Words>732</Words>
  <Application>Microsoft Office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Median</vt:lpstr>
      <vt:lpstr>Game Development</vt:lpstr>
      <vt:lpstr>A bit about me</vt:lpstr>
      <vt:lpstr>Overview</vt:lpstr>
      <vt:lpstr>Overview</vt:lpstr>
      <vt:lpstr>Why Game Development?</vt:lpstr>
      <vt:lpstr>Why Game Development?</vt:lpstr>
      <vt:lpstr>Planning/Designing a Game</vt:lpstr>
      <vt:lpstr>Planning/Designing a Game</vt:lpstr>
      <vt:lpstr>Good Design</vt:lpstr>
      <vt:lpstr>Slide 10</vt:lpstr>
      <vt:lpstr>(Intentionally) Bad Design</vt:lpstr>
      <vt:lpstr>Implementing the Ideas</vt:lpstr>
      <vt:lpstr>GUI Tools</vt:lpstr>
      <vt:lpstr>GUI Tools</vt:lpstr>
      <vt:lpstr>GUI Tools</vt:lpstr>
      <vt:lpstr>Advanced Tools</vt:lpstr>
      <vt:lpstr>Advanced Tools</vt:lpstr>
      <vt:lpstr>Advanced Tools</vt:lpstr>
      <vt:lpstr>Advanced Tools</vt:lpstr>
      <vt:lpstr>Help! I’m not artistic.</vt:lpstr>
      <vt:lpstr>When it’s finally over…</vt:lpstr>
      <vt:lpstr>A Few Tips</vt:lpstr>
      <vt:lpstr>Lastly…</vt:lpstr>
      <vt:lpstr>Slide 24</vt:lpstr>
    </vt:vector>
  </TitlesOfParts>
  <Company>Lehigh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Development</dc:title>
  <dc:creator>Daniel</dc:creator>
  <cp:lastModifiedBy>Daniel</cp:lastModifiedBy>
  <cp:revision>54</cp:revision>
  <dcterms:created xsi:type="dcterms:W3CDTF">2013-09-06T05:55:15Z</dcterms:created>
  <dcterms:modified xsi:type="dcterms:W3CDTF">2013-09-06T13:44:00Z</dcterms:modified>
</cp:coreProperties>
</file>